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56" r:id="rId2"/>
    <p:sldId id="270" r:id="rId3"/>
    <p:sldId id="257" r:id="rId4"/>
    <p:sldId id="267" r:id="rId5"/>
    <p:sldId id="259" r:id="rId6"/>
    <p:sldId id="260" r:id="rId7"/>
    <p:sldId id="278" r:id="rId8"/>
    <p:sldId id="261" r:id="rId9"/>
    <p:sldId id="279" r:id="rId10"/>
    <p:sldId id="263" r:id="rId11"/>
    <p:sldId id="280" r:id="rId12"/>
    <p:sldId id="262" r:id="rId13"/>
    <p:sldId id="273" r:id="rId14"/>
    <p:sldId id="268" r:id="rId15"/>
    <p:sldId id="269" r:id="rId16"/>
    <p:sldId id="271" r:id="rId17"/>
    <p:sldId id="272" r:id="rId18"/>
    <p:sldId id="274" r:id="rId19"/>
    <p:sldId id="275" r:id="rId20"/>
    <p:sldId id="276" r:id="rId21"/>
    <p:sldId id="281" r:id="rId22"/>
    <p:sldId id="287" r:id="rId23"/>
    <p:sldId id="288" r:id="rId24"/>
    <p:sldId id="283" r:id="rId25"/>
    <p:sldId id="284" r:id="rId26"/>
    <p:sldId id="285" r:id="rId27"/>
    <p:sldId id="286" r:id="rId28"/>
    <p:sldId id="282"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0E0717-2A48-432D-AFAC-01527161C6B2}">
          <p14:sldIdLst>
            <p14:sldId id="256"/>
            <p14:sldId id="270"/>
            <p14:sldId id="257"/>
            <p14:sldId id="267"/>
            <p14:sldId id="259"/>
            <p14:sldId id="260"/>
            <p14:sldId id="278"/>
            <p14:sldId id="261"/>
            <p14:sldId id="279"/>
            <p14:sldId id="263"/>
            <p14:sldId id="280"/>
            <p14:sldId id="262"/>
            <p14:sldId id="273"/>
            <p14:sldId id="268"/>
            <p14:sldId id="269"/>
            <p14:sldId id="271"/>
            <p14:sldId id="272"/>
            <p14:sldId id="274"/>
            <p14:sldId id="275"/>
            <p14:sldId id="276"/>
            <p14:sldId id="281"/>
            <p14:sldId id="287"/>
            <p14:sldId id="288"/>
            <p14:sldId id="283"/>
            <p14:sldId id="284"/>
            <p14:sldId id="285"/>
            <p14:sldId id="286"/>
            <p14:sldId id="282"/>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959" autoAdjust="0"/>
  </p:normalViewPr>
  <p:slideViewPr>
    <p:cSldViewPr snapToGrid="0">
      <p:cViewPr varScale="1">
        <p:scale>
          <a:sx n="46" d="100"/>
          <a:sy n="46" d="100"/>
        </p:scale>
        <p:origin x="1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CD94-85E6-48A0-9385-7A0932176F1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928B8E9-3D41-4459-991F-F6BC3CCE1843}">
      <dgm:prSet/>
      <dgm:spPr/>
      <dgm:t>
        <a:bodyPr/>
        <a:lstStyle/>
        <a:p>
          <a:r>
            <a:rPr lang="en-US" dirty="0"/>
            <a:t>Improving prediction accuracy of Multinomial Logit, LDA, QDA models</a:t>
          </a:r>
        </a:p>
      </dgm:t>
    </dgm:pt>
    <dgm:pt modelId="{596C5453-E364-47C6-ACB0-A8C19A3A57D4}" type="parTrans" cxnId="{FFA04696-B7A7-426C-A918-692955DFD2BE}">
      <dgm:prSet/>
      <dgm:spPr/>
      <dgm:t>
        <a:bodyPr/>
        <a:lstStyle/>
        <a:p>
          <a:endParaRPr lang="en-US"/>
        </a:p>
      </dgm:t>
    </dgm:pt>
    <dgm:pt modelId="{A99D1EFF-C303-4522-8664-D33E5C96576E}" type="sibTrans" cxnId="{FFA04696-B7A7-426C-A918-692955DFD2BE}">
      <dgm:prSet/>
      <dgm:spPr/>
      <dgm:t>
        <a:bodyPr/>
        <a:lstStyle/>
        <a:p>
          <a:endParaRPr lang="en-US"/>
        </a:p>
      </dgm:t>
    </dgm:pt>
    <dgm:pt modelId="{273FC26A-B2C9-4867-B77D-792EDF18DE55}">
      <dgm:prSet/>
      <dgm:spPr/>
      <dgm:t>
        <a:bodyPr/>
        <a:lstStyle/>
        <a:p>
          <a:r>
            <a:rPr lang="en-US"/>
            <a:t>Multiclass SVM model</a:t>
          </a:r>
        </a:p>
      </dgm:t>
    </dgm:pt>
    <dgm:pt modelId="{D5F79636-5704-4199-81F7-6A7FF483B220}" type="parTrans" cxnId="{05BD7F7C-84BF-4525-A40E-045831AA5607}">
      <dgm:prSet/>
      <dgm:spPr/>
      <dgm:t>
        <a:bodyPr/>
        <a:lstStyle/>
        <a:p>
          <a:endParaRPr lang="en-US"/>
        </a:p>
      </dgm:t>
    </dgm:pt>
    <dgm:pt modelId="{8CF0CFBB-ECCE-435B-BA79-FC24124012A4}" type="sibTrans" cxnId="{05BD7F7C-84BF-4525-A40E-045831AA5607}">
      <dgm:prSet/>
      <dgm:spPr/>
      <dgm:t>
        <a:bodyPr/>
        <a:lstStyle/>
        <a:p>
          <a:endParaRPr lang="en-US"/>
        </a:p>
      </dgm:t>
    </dgm:pt>
    <dgm:pt modelId="{6CAB7508-F3CA-4DF8-BC32-D899C46B4A1B}">
      <dgm:prSet/>
      <dgm:spPr/>
      <dgm:t>
        <a:bodyPr/>
        <a:lstStyle/>
        <a:p>
          <a:r>
            <a:rPr lang="en-US"/>
            <a:t>Gradient boosting algorithms - MART</a:t>
          </a:r>
        </a:p>
      </dgm:t>
    </dgm:pt>
    <dgm:pt modelId="{E2AAA636-D3AF-4187-82B4-F4CF4B7047A1}" type="parTrans" cxnId="{AE421D31-E55A-4F28-8C91-BED75CB0D054}">
      <dgm:prSet/>
      <dgm:spPr/>
      <dgm:t>
        <a:bodyPr/>
        <a:lstStyle/>
        <a:p>
          <a:endParaRPr lang="en-US"/>
        </a:p>
      </dgm:t>
    </dgm:pt>
    <dgm:pt modelId="{E8019D93-C8CC-41DB-938F-94C16AE53C78}" type="sibTrans" cxnId="{AE421D31-E55A-4F28-8C91-BED75CB0D054}">
      <dgm:prSet/>
      <dgm:spPr/>
      <dgm:t>
        <a:bodyPr/>
        <a:lstStyle/>
        <a:p>
          <a:endParaRPr lang="en-US"/>
        </a:p>
      </dgm:t>
    </dgm:pt>
    <dgm:pt modelId="{0A231873-D7AF-4695-A9C3-437853908C15}" type="pres">
      <dgm:prSet presAssocID="{6ADBCD94-85E6-48A0-9385-7A0932176F16}" presName="hierChild1" presStyleCnt="0">
        <dgm:presLayoutVars>
          <dgm:chPref val="1"/>
          <dgm:dir/>
          <dgm:animOne val="branch"/>
          <dgm:animLvl val="lvl"/>
          <dgm:resizeHandles/>
        </dgm:presLayoutVars>
      </dgm:prSet>
      <dgm:spPr/>
    </dgm:pt>
    <dgm:pt modelId="{EB9E986B-CEF5-47C0-B378-56BAB8BCD382}" type="pres">
      <dgm:prSet presAssocID="{1928B8E9-3D41-4459-991F-F6BC3CCE1843}" presName="hierRoot1" presStyleCnt="0"/>
      <dgm:spPr/>
    </dgm:pt>
    <dgm:pt modelId="{1DC92559-3ABA-46FA-B851-C9AC5D9ACDD5}" type="pres">
      <dgm:prSet presAssocID="{1928B8E9-3D41-4459-991F-F6BC3CCE1843}" presName="composite" presStyleCnt="0"/>
      <dgm:spPr/>
    </dgm:pt>
    <dgm:pt modelId="{6F0C2245-9103-4767-9582-CE7DA5B952BB}" type="pres">
      <dgm:prSet presAssocID="{1928B8E9-3D41-4459-991F-F6BC3CCE1843}" presName="background" presStyleLbl="node0" presStyleIdx="0" presStyleCnt="3"/>
      <dgm:spPr/>
    </dgm:pt>
    <dgm:pt modelId="{02C5EE28-598C-4E29-BE35-AE9DFB046B3E}" type="pres">
      <dgm:prSet presAssocID="{1928B8E9-3D41-4459-991F-F6BC3CCE1843}" presName="text" presStyleLbl="fgAcc0" presStyleIdx="0" presStyleCnt="3">
        <dgm:presLayoutVars>
          <dgm:chPref val="3"/>
        </dgm:presLayoutVars>
      </dgm:prSet>
      <dgm:spPr/>
    </dgm:pt>
    <dgm:pt modelId="{A7DAFC5E-61B6-427D-B941-4F4197D53FC3}" type="pres">
      <dgm:prSet presAssocID="{1928B8E9-3D41-4459-991F-F6BC3CCE1843}" presName="hierChild2" presStyleCnt="0"/>
      <dgm:spPr/>
    </dgm:pt>
    <dgm:pt modelId="{7FDAE866-5183-4DEF-856E-09F38FFDAA88}" type="pres">
      <dgm:prSet presAssocID="{273FC26A-B2C9-4867-B77D-792EDF18DE55}" presName="hierRoot1" presStyleCnt="0"/>
      <dgm:spPr/>
    </dgm:pt>
    <dgm:pt modelId="{D547BCFE-27E6-49A9-8B0F-CD8988A9915D}" type="pres">
      <dgm:prSet presAssocID="{273FC26A-B2C9-4867-B77D-792EDF18DE55}" presName="composite" presStyleCnt="0"/>
      <dgm:spPr/>
    </dgm:pt>
    <dgm:pt modelId="{25B01D6B-6853-4313-88C8-3A33098FC840}" type="pres">
      <dgm:prSet presAssocID="{273FC26A-B2C9-4867-B77D-792EDF18DE55}" presName="background" presStyleLbl="node0" presStyleIdx="1" presStyleCnt="3"/>
      <dgm:spPr/>
    </dgm:pt>
    <dgm:pt modelId="{A079E057-A6A2-464D-BCD6-1FDCD2FAC042}" type="pres">
      <dgm:prSet presAssocID="{273FC26A-B2C9-4867-B77D-792EDF18DE55}" presName="text" presStyleLbl="fgAcc0" presStyleIdx="1" presStyleCnt="3">
        <dgm:presLayoutVars>
          <dgm:chPref val="3"/>
        </dgm:presLayoutVars>
      </dgm:prSet>
      <dgm:spPr/>
    </dgm:pt>
    <dgm:pt modelId="{652219D5-DEA2-4087-84E4-D1E12115A72D}" type="pres">
      <dgm:prSet presAssocID="{273FC26A-B2C9-4867-B77D-792EDF18DE55}" presName="hierChild2" presStyleCnt="0"/>
      <dgm:spPr/>
    </dgm:pt>
    <dgm:pt modelId="{88465C94-7271-4D7B-AD78-0FD32D5FF211}" type="pres">
      <dgm:prSet presAssocID="{6CAB7508-F3CA-4DF8-BC32-D899C46B4A1B}" presName="hierRoot1" presStyleCnt="0"/>
      <dgm:spPr/>
    </dgm:pt>
    <dgm:pt modelId="{9E10033C-C80B-4B2F-9A58-86AAF5D38F6B}" type="pres">
      <dgm:prSet presAssocID="{6CAB7508-F3CA-4DF8-BC32-D899C46B4A1B}" presName="composite" presStyleCnt="0"/>
      <dgm:spPr/>
    </dgm:pt>
    <dgm:pt modelId="{5F8F6AB6-DEA6-47B8-A57B-73B689626A34}" type="pres">
      <dgm:prSet presAssocID="{6CAB7508-F3CA-4DF8-BC32-D899C46B4A1B}" presName="background" presStyleLbl="node0" presStyleIdx="2" presStyleCnt="3"/>
      <dgm:spPr/>
    </dgm:pt>
    <dgm:pt modelId="{99334FD5-C586-4163-84A2-8A1F1099E6AD}" type="pres">
      <dgm:prSet presAssocID="{6CAB7508-F3CA-4DF8-BC32-D899C46B4A1B}" presName="text" presStyleLbl="fgAcc0" presStyleIdx="2" presStyleCnt="3">
        <dgm:presLayoutVars>
          <dgm:chPref val="3"/>
        </dgm:presLayoutVars>
      </dgm:prSet>
      <dgm:spPr/>
    </dgm:pt>
    <dgm:pt modelId="{63383E6A-1C99-475F-9997-7229C6A44E38}" type="pres">
      <dgm:prSet presAssocID="{6CAB7508-F3CA-4DF8-BC32-D899C46B4A1B}" presName="hierChild2" presStyleCnt="0"/>
      <dgm:spPr/>
    </dgm:pt>
  </dgm:ptLst>
  <dgm:cxnLst>
    <dgm:cxn modelId="{6B5FFC2A-FAA8-4EB5-95C9-4F1B57B87062}" type="presOf" srcId="{1928B8E9-3D41-4459-991F-F6BC3CCE1843}" destId="{02C5EE28-598C-4E29-BE35-AE9DFB046B3E}" srcOrd="0" destOrd="0" presId="urn:microsoft.com/office/officeart/2005/8/layout/hierarchy1"/>
    <dgm:cxn modelId="{AE421D31-E55A-4F28-8C91-BED75CB0D054}" srcId="{6ADBCD94-85E6-48A0-9385-7A0932176F16}" destId="{6CAB7508-F3CA-4DF8-BC32-D899C46B4A1B}" srcOrd="2" destOrd="0" parTransId="{E2AAA636-D3AF-4187-82B4-F4CF4B7047A1}" sibTransId="{E8019D93-C8CC-41DB-938F-94C16AE53C78}"/>
    <dgm:cxn modelId="{DA39B25F-184A-4232-896C-3E7048573CC4}" type="presOf" srcId="{6ADBCD94-85E6-48A0-9385-7A0932176F16}" destId="{0A231873-D7AF-4695-A9C3-437853908C15}" srcOrd="0" destOrd="0" presId="urn:microsoft.com/office/officeart/2005/8/layout/hierarchy1"/>
    <dgm:cxn modelId="{05BD7F7C-84BF-4525-A40E-045831AA5607}" srcId="{6ADBCD94-85E6-48A0-9385-7A0932176F16}" destId="{273FC26A-B2C9-4867-B77D-792EDF18DE55}" srcOrd="1" destOrd="0" parTransId="{D5F79636-5704-4199-81F7-6A7FF483B220}" sibTransId="{8CF0CFBB-ECCE-435B-BA79-FC24124012A4}"/>
    <dgm:cxn modelId="{3A88918D-6B25-4765-9AD5-A76C516C6BF9}" type="presOf" srcId="{6CAB7508-F3CA-4DF8-BC32-D899C46B4A1B}" destId="{99334FD5-C586-4163-84A2-8A1F1099E6AD}" srcOrd="0" destOrd="0" presId="urn:microsoft.com/office/officeart/2005/8/layout/hierarchy1"/>
    <dgm:cxn modelId="{FFA04696-B7A7-426C-A918-692955DFD2BE}" srcId="{6ADBCD94-85E6-48A0-9385-7A0932176F16}" destId="{1928B8E9-3D41-4459-991F-F6BC3CCE1843}" srcOrd="0" destOrd="0" parTransId="{596C5453-E364-47C6-ACB0-A8C19A3A57D4}" sibTransId="{A99D1EFF-C303-4522-8664-D33E5C96576E}"/>
    <dgm:cxn modelId="{8BB8F8E6-7C60-4C5E-89A7-3690302388B8}" type="presOf" srcId="{273FC26A-B2C9-4867-B77D-792EDF18DE55}" destId="{A079E057-A6A2-464D-BCD6-1FDCD2FAC042}" srcOrd="0" destOrd="0" presId="urn:microsoft.com/office/officeart/2005/8/layout/hierarchy1"/>
    <dgm:cxn modelId="{AD103DA8-0525-4969-9274-725FA7F30943}" type="presParOf" srcId="{0A231873-D7AF-4695-A9C3-437853908C15}" destId="{EB9E986B-CEF5-47C0-B378-56BAB8BCD382}" srcOrd="0" destOrd="0" presId="urn:microsoft.com/office/officeart/2005/8/layout/hierarchy1"/>
    <dgm:cxn modelId="{A3044C44-3D79-4DEA-92C3-BAD6EA13CA17}" type="presParOf" srcId="{EB9E986B-CEF5-47C0-B378-56BAB8BCD382}" destId="{1DC92559-3ABA-46FA-B851-C9AC5D9ACDD5}" srcOrd="0" destOrd="0" presId="urn:microsoft.com/office/officeart/2005/8/layout/hierarchy1"/>
    <dgm:cxn modelId="{1C9774BD-BB28-44B3-8110-84B2F0D6C8B8}" type="presParOf" srcId="{1DC92559-3ABA-46FA-B851-C9AC5D9ACDD5}" destId="{6F0C2245-9103-4767-9582-CE7DA5B952BB}" srcOrd="0" destOrd="0" presId="urn:microsoft.com/office/officeart/2005/8/layout/hierarchy1"/>
    <dgm:cxn modelId="{87B1B226-A902-4495-8F06-0DC60D7DD6DF}" type="presParOf" srcId="{1DC92559-3ABA-46FA-B851-C9AC5D9ACDD5}" destId="{02C5EE28-598C-4E29-BE35-AE9DFB046B3E}" srcOrd="1" destOrd="0" presId="urn:microsoft.com/office/officeart/2005/8/layout/hierarchy1"/>
    <dgm:cxn modelId="{0A8DEE75-FD8C-431B-9218-F3A927BD086D}" type="presParOf" srcId="{EB9E986B-CEF5-47C0-B378-56BAB8BCD382}" destId="{A7DAFC5E-61B6-427D-B941-4F4197D53FC3}" srcOrd="1" destOrd="0" presId="urn:microsoft.com/office/officeart/2005/8/layout/hierarchy1"/>
    <dgm:cxn modelId="{681C04AE-65C7-4890-9D01-4552E5BCDCFE}" type="presParOf" srcId="{0A231873-D7AF-4695-A9C3-437853908C15}" destId="{7FDAE866-5183-4DEF-856E-09F38FFDAA88}" srcOrd="1" destOrd="0" presId="urn:microsoft.com/office/officeart/2005/8/layout/hierarchy1"/>
    <dgm:cxn modelId="{9BF7D46C-21D7-4732-AA86-945569F41D66}" type="presParOf" srcId="{7FDAE866-5183-4DEF-856E-09F38FFDAA88}" destId="{D547BCFE-27E6-49A9-8B0F-CD8988A9915D}" srcOrd="0" destOrd="0" presId="urn:microsoft.com/office/officeart/2005/8/layout/hierarchy1"/>
    <dgm:cxn modelId="{D97FAE69-7092-4614-B526-490B2C69D0CA}" type="presParOf" srcId="{D547BCFE-27E6-49A9-8B0F-CD8988A9915D}" destId="{25B01D6B-6853-4313-88C8-3A33098FC840}" srcOrd="0" destOrd="0" presId="urn:microsoft.com/office/officeart/2005/8/layout/hierarchy1"/>
    <dgm:cxn modelId="{A4C868CF-C37C-4D8A-9803-34AFA0F20249}" type="presParOf" srcId="{D547BCFE-27E6-49A9-8B0F-CD8988A9915D}" destId="{A079E057-A6A2-464D-BCD6-1FDCD2FAC042}" srcOrd="1" destOrd="0" presId="urn:microsoft.com/office/officeart/2005/8/layout/hierarchy1"/>
    <dgm:cxn modelId="{EAFA8FB7-49F4-44DD-B43E-2A3E424C9597}" type="presParOf" srcId="{7FDAE866-5183-4DEF-856E-09F38FFDAA88}" destId="{652219D5-DEA2-4087-84E4-D1E12115A72D}" srcOrd="1" destOrd="0" presId="urn:microsoft.com/office/officeart/2005/8/layout/hierarchy1"/>
    <dgm:cxn modelId="{4EF80A51-CCEE-407E-B024-E8144CAF3E10}" type="presParOf" srcId="{0A231873-D7AF-4695-A9C3-437853908C15}" destId="{88465C94-7271-4D7B-AD78-0FD32D5FF211}" srcOrd="2" destOrd="0" presId="urn:microsoft.com/office/officeart/2005/8/layout/hierarchy1"/>
    <dgm:cxn modelId="{6E860625-4135-46E7-BB1C-D1A1EA1C3BCA}" type="presParOf" srcId="{88465C94-7271-4D7B-AD78-0FD32D5FF211}" destId="{9E10033C-C80B-4B2F-9A58-86AAF5D38F6B}" srcOrd="0" destOrd="0" presId="urn:microsoft.com/office/officeart/2005/8/layout/hierarchy1"/>
    <dgm:cxn modelId="{930F7C51-AFC0-440D-952E-757EA25916C8}" type="presParOf" srcId="{9E10033C-C80B-4B2F-9A58-86AAF5D38F6B}" destId="{5F8F6AB6-DEA6-47B8-A57B-73B689626A34}" srcOrd="0" destOrd="0" presId="urn:microsoft.com/office/officeart/2005/8/layout/hierarchy1"/>
    <dgm:cxn modelId="{86E1A402-BE22-4018-A669-05B47F24C1D0}" type="presParOf" srcId="{9E10033C-C80B-4B2F-9A58-86AAF5D38F6B}" destId="{99334FD5-C586-4163-84A2-8A1F1099E6AD}" srcOrd="1" destOrd="0" presId="urn:microsoft.com/office/officeart/2005/8/layout/hierarchy1"/>
    <dgm:cxn modelId="{B1938491-42B3-47B7-A7C2-1E2232534FAF}" type="presParOf" srcId="{88465C94-7271-4D7B-AD78-0FD32D5FF211}" destId="{63383E6A-1C99-475F-9997-7229C6A44E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C2245-9103-4767-9582-CE7DA5B952BB}">
      <dsp:nvSpPr>
        <dsp:cNvPr id="0" name=""/>
        <dsp:cNvSpPr/>
      </dsp:nvSpPr>
      <dsp:spPr>
        <a:xfrm>
          <a:off x="0"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5EE28-598C-4E29-BE35-AE9DFB046B3E}">
      <dsp:nvSpPr>
        <dsp:cNvPr id="0" name=""/>
        <dsp:cNvSpPr/>
      </dsp:nvSpPr>
      <dsp:spPr>
        <a:xfrm>
          <a:off x="344685"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Improving prediction accuracy of Multinomial Logit, LDA, QDA models</a:t>
          </a:r>
        </a:p>
      </dsp:txBody>
      <dsp:txXfrm>
        <a:off x="402381" y="1075600"/>
        <a:ext cx="2986781" cy="1854488"/>
      </dsp:txXfrm>
    </dsp:sp>
    <dsp:sp modelId="{25B01D6B-6853-4313-88C8-3A33098FC840}">
      <dsp:nvSpPr>
        <dsp:cNvPr id="0" name=""/>
        <dsp:cNvSpPr/>
      </dsp:nvSpPr>
      <dsp:spPr>
        <a:xfrm>
          <a:off x="3791545"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9E057-A6A2-464D-BCD6-1FDCD2FAC042}">
      <dsp:nvSpPr>
        <dsp:cNvPr id="0" name=""/>
        <dsp:cNvSpPr/>
      </dsp:nvSpPr>
      <dsp:spPr>
        <a:xfrm>
          <a:off x="4136231"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Multiclass SVM model</a:t>
          </a:r>
        </a:p>
      </dsp:txBody>
      <dsp:txXfrm>
        <a:off x="4193927" y="1075600"/>
        <a:ext cx="2986781" cy="1854488"/>
      </dsp:txXfrm>
    </dsp:sp>
    <dsp:sp modelId="{5F8F6AB6-DEA6-47B8-A57B-73B689626A34}">
      <dsp:nvSpPr>
        <dsp:cNvPr id="0" name=""/>
        <dsp:cNvSpPr/>
      </dsp:nvSpPr>
      <dsp:spPr>
        <a:xfrm>
          <a:off x="7583090"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34FD5-C586-4163-84A2-8A1F1099E6AD}">
      <dsp:nvSpPr>
        <dsp:cNvPr id="0" name=""/>
        <dsp:cNvSpPr/>
      </dsp:nvSpPr>
      <dsp:spPr>
        <a:xfrm>
          <a:off x="7927776"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Gradient boosting algorithms - MART</a:t>
          </a:r>
        </a:p>
      </dsp:txBody>
      <dsp:txXfrm>
        <a:off x="7985472" y="1075600"/>
        <a:ext cx="2986781" cy="18544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1A60C-7B18-46A7-BAAF-C449EFBFA186}"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32418-EAA0-4D37-BAF6-BD2DC28350DF}" type="slidenum">
              <a:rPr lang="en-US" smtClean="0"/>
              <a:t>‹#›</a:t>
            </a:fld>
            <a:endParaRPr lang="en-US"/>
          </a:p>
        </p:txBody>
      </p:sp>
    </p:spTree>
    <p:extLst>
      <p:ext uri="{BB962C8B-B14F-4D97-AF65-F5344CB8AC3E}">
        <p14:creationId xmlns:p14="http://schemas.microsoft.com/office/powerpoint/2010/main" val="369428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Boosting_(meta-algorithm)" TargetMode="External"/><Relationship Id="rId3" Type="http://schemas.openxmlformats.org/officeDocument/2006/relationships/hyperlink" Target="https://en.wikipedia.org/wiki/Machine_learning" TargetMode="External"/><Relationship Id="rId7" Type="http://schemas.openxmlformats.org/officeDocument/2006/relationships/hyperlink" Target="https://en.wikipedia.org/wiki/Decision_tree_learnin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n.wikipedia.org/wiki/Ensemble_learning" TargetMode="External"/><Relationship Id="rId5" Type="http://schemas.openxmlformats.org/officeDocument/2006/relationships/hyperlink" Target="https://en.wikipedia.org/wiki/Classification_(machine_learning)" TargetMode="External"/><Relationship Id="rId10" Type="http://schemas.openxmlformats.org/officeDocument/2006/relationships/hyperlink" Target="https://en.wikipedia.org/wiki/Loss_function" TargetMode="External"/><Relationship Id="rId4" Type="http://schemas.openxmlformats.org/officeDocument/2006/relationships/hyperlink" Target="https://en.wikipedia.org/wiki/Regression_(machine_learning)" TargetMode="External"/><Relationship Id="rId9" Type="http://schemas.openxmlformats.org/officeDocument/2006/relationships/hyperlink" Target="https://en.wikipedia.org/wiki/Differentiable_func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I’m Nimish, and this is Sukhada. We will be presenting our work on the Crimes in Atlanta database. This database has been acquired from the Atlanta PD, and our goal is to study the data, come up with important inferences, and build a model to predict the occurrence of a particular crime.</a:t>
            </a:r>
          </a:p>
        </p:txBody>
      </p:sp>
      <p:sp>
        <p:nvSpPr>
          <p:cNvPr id="4" name="Slide Number Placeholder 3"/>
          <p:cNvSpPr>
            <a:spLocks noGrp="1"/>
          </p:cNvSpPr>
          <p:nvPr>
            <p:ph type="sldNum" sz="quarter" idx="10"/>
          </p:nvPr>
        </p:nvSpPr>
        <p:spPr/>
        <p:txBody>
          <a:bodyPr/>
          <a:lstStyle/>
          <a:p>
            <a:fld id="{70932418-EAA0-4D37-BAF6-BD2DC28350DF}" type="slidenum">
              <a:rPr lang="en-US" smtClean="0"/>
              <a:t>1</a:t>
            </a:fld>
            <a:endParaRPr lang="en-US"/>
          </a:p>
        </p:txBody>
      </p:sp>
    </p:spTree>
    <p:extLst>
      <p:ext uri="{BB962C8B-B14F-4D97-AF65-F5344CB8AC3E}">
        <p14:creationId xmlns:p14="http://schemas.microsoft.com/office/powerpoint/2010/main" val="119998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Larceny from vehicle is the obvious winner here, as we saw earlier.</a:t>
            </a:r>
          </a:p>
        </p:txBody>
      </p:sp>
      <p:sp>
        <p:nvSpPr>
          <p:cNvPr id="4" name="Slide Number Placeholder 3"/>
          <p:cNvSpPr>
            <a:spLocks noGrp="1"/>
          </p:cNvSpPr>
          <p:nvPr>
            <p:ph type="sldNum" sz="quarter" idx="10"/>
          </p:nvPr>
        </p:nvSpPr>
        <p:spPr/>
        <p:txBody>
          <a:bodyPr/>
          <a:lstStyle/>
          <a:p>
            <a:fld id="{70932418-EAA0-4D37-BAF6-BD2DC28350DF}" type="slidenum">
              <a:rPr lang="en-US" smtClean="0"/>
              <a:t>11</a:t>
            </a:fld>
            <a:endParaRPr lang="en-US"/>
          </a:p>
        </p:txBody>
      </p:sp>
    </p:spTree>
    <p:extLst>
      <p:ext uri="{BB962C8B-B14F-4D97-AF65-F5344CB8AC3E}">
        <p14:creationId xmlns:p14="http://schemas.microsoft.com/office/powerpoint/2010/main" val="260409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12</a:t>
            </a:fld>
            <a:endParaRPr lang="en-US"/>
          </a:p>
        </p:txBody>
      </p:sp>
    </p:spTree>
    <p:extLst>
      <p:ext uri="{BB962C8B-B14F-4D97-AF65-F5344CB8AC3E}">
        <p14:creationId xmlns:p14="http://schemas.microsoft.com/office/powerpoint/2010/main" val="16790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13</a:t>
            </a:fld>
            <a:endParaRPr lang="en-US"/>
          </a:p>
        </p:txBody>
      </p:sp>
    </p:spTree>
    <p:extLst>
      <p:ext uri="{BB962C8B-B14F-4D97-AF65-F5344CB8AC3E}">
        <p14:creationId xmlns:p14="http://schemas.microsoft.com/office/powerpoint/2010/main" val="249274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model building we will be considering the following classification methods</a:t>
            </a:r>
          </a:p>
        </p:txBody>
      </p:sp>
      <p:sp>
        <p:nvSpPr>
          <p:cNvPr id="4" name="Slide Number Placeholder 3"/>
          <p:cNvSpPr>
            <a:spLocks noGrp="1"/>
          </p:cNvSpPr>
          <p:nvPr>
            <p:ph type="sldNum" sz="quarter" idx="10"/>
          </p:nvPr>
        </p:nvSpPr>
        <p:spPr/>
        <p:txBody>
          <a:bodyPr/>
          <a:lstStyle/>
          <a:p>
            <a:fld id="{70932418-EAA0-4D37-BAF6-BD2DC28350DF}" type="slidenum">
              <a:rPr lang="en-US" smtClean="0"/>
              <a:t>14</a:t>
            </a:fld>
            <a:endParaRPr lang="en-US"/>
          </a:p>
        </p:txBody>
      </p:sp>
    </p:spTree>
    <p:extLst>
      <p:ext uri="{BB962C8B-B14F-4D97-AF65-F5344CB8AC3E}">
        <p14:creationId xmlns:p14="http://schemas.microsoft.com/office/powerpoint/2010/main" val="126336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for detecting larceny is high</a:t>
            </a:r>
          </a:p>
        </p:txBody>
      </p:sp>
      <p:sp>
        <p:nvSpPr>
          <p:cNvPr id="4" name="Slide Number Placeholder 3"/>
          <p:cNvSpPr>
            <a:spLocks noGrp="1"/>
          </p:cNvSpPr>
          <p:nvPr>
            <p:ph type="sldNum" sz="quarter" idx="10"/>
          </p:nvPr>
        </p:nvSpPr>
        <p:spPr/>
        <p:txBody>
          <a:bodyPr/>
          <a:lstStyle/>
          <a:p>
            <a:fld id="{70932418-EAA0-4D37-BAF6-BD2DC28350DF}" type="slidenum">
              <a:rPr lang="en-US" smtClean="0"/>
              <a:t>16</a:t>
            </a:fld>
            <a:endParaRPr lang="en-US"/>
          </a:p>
        </p:txBody>
      </p:sp>
    </p:spTree>
    <p:extLst>
      <p:ext uri="{BB962C8B-B14F-4D97-AF65-F5344CB8AC3E}">
        <p14:creationId xmlns:p14="http://schemas.microsoft.com/office/powerpoint/2010/main" val="400645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discriminant analysis, this is a method that approximates a Bayes classifier. LDA assumes that the observations are normally distributed, and variances of individual observations are equal.</a:t>
            </a:r>
          </a:p>
        </p:txBody>
      </p:sp>
      <p:sp>
        <p:nvSpPr>
          <p:cNvPr id="4" name="Slide Number Placeholder 3"/>
          <p:cNvSpPr>
            <a:spLocks noGrp="1"/>
          </p:cNvSpPr>
          <p:nvPr>
            <p:ph type="sldNum" sz="quarter" idx="10"/>
          </p:nvPr>
        </p:nvSpPr>
        <p:spPr/>
        <p:txBody>
          <a:bodyPr/>
          <a:lstStyle/>
          <a:p>
            <a:fld id="{70932418-EAA0-4D37-BAF6-BD2DC28350DF}" type="slidenum">
              <a:rPr lang="en-US" smtClean="0"/>
              <a:t>17</a:t>
            </a:fld>
            <a:endParaRPr lang="en-US"/>
          </a:p>
        </p:txBody>
      </p:sp>
    </p:spTree>
    <p:extLst>
      <p:ext uri="{BB962C8B-B14F-4D97-AF65-F5344CB8AC3E}">
        <p14:creationId xmlns:p14="http://schemas.microsoft.com/office/powerpoint/2010/main" val="421102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is close to the logit regression model</a:t>
            </a:r>
          </a:p>
        </p:txBody>
      </p:sp>
      <p:sp>
        <p:nvSpPr>
          <p:cNvPr id="4" name="Slide Number Placeholder 3"/>
          <p:cNvSpPr>
            <a:spLocks noGrp="1"/>
          </p:cNvSpPr>
          <p:nvPr>
            <p:ph type="sldNum" sz="quarter" idx="10"/>
          </p:nvPr>
        </p:nvSpPr>
        <p:spPr/>
        <p:txBody>
          <a:bodyPr/>
          <a:lstStyle/>
          <a:p>
            <a:fld id="{70932418-EAA0-4D37-BAF6-BD2DC28350DF}" type="slidenum">
              <a:rPr lang="en-US" smtClean="0"/>
              <a:t>18</a:t>
            </a:fld>
            <a:endParaRPr lang="en-US"/>
          </a:p>
        </p:txBody>
      </p:sp>
    </p:spTree>
    <p:extLst>
      <p:ext uri="{BB962C8B-B14F-4D97-AF65-F5344CB8AC3E}">
        <p14:creationId xmlns:p14="http://schemas.microsoft.com/office/powerpoint/2010/main" val="297500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QDA works identically as LDA: except that it estimates separate variance for each class</a:t>
            </a:r>
          </a:p>
          <a:p>
            <a:r>
              <a:rPr lang="en-US" dirty="0"/>
              <a:t>Discriminant function is quadratic– boundary is quadratic</a:t>
            </a:r>
          </a:p>
          <a:p>
            <a:r>
              <a:rPr lang="en-US" dirty="0"/>
              <a:t>More flexible than LDA</a:t>
            </a:r>
          </a:p>
          <a:p>
            <a:r>
              <a:rPr lang="en-US" dirty="0"/>
              <a:t>Works best when we have different variances in every class and enough large no of </a:t>
            </a:r>
            <a:r>
              <a:rPr lang="en-US" dirty="0" err="1"/>
              <a:t>obs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19</a:t>
            </a:fld>
            <a:endParaRPr lang="en-US"/>
          </a:p>
        </p:txBody>
      </p:sp>
    </p:spTree>
    <p:extLst>
      <p:ext uri="{BB962C8B-B14F-4D97-AF65-F5344CB8AC3E}">
        <p14:creationId xmlns:p14="http://schemas.microsoft.com/office/powerpoint/2010/main" val="257044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1</a:t>
            </a:r>
            <a:r>
              <a:rPr lang="en-US" sz="1200" b="0" i="0" u="none" strike="noStrike" kern="1200" baseline="0" dirty="0">
                <a:solidFill>
                  <a:schemeClr val="tx1"/>
                </a:solidFill>
                <a:latin typeface="+mn-lt"/>
                <a:ea typeface="+mn-ea"/>
                <a:cs typeface="+mn-cs"/>
              </a:rPr>
              <a:t>: identify the 𝐾points in the training data that are closest to 𝑥0, i.e., the “𝐾nearest neighbors”. </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Step 2</a:t>
            </a:r>
            <a:r>
              <a:rPr lang="en-US" sz="1200" b="0" i="0" u="none" strike="noStrike" kern="1200" baseline="0" dirty="0">
                <a:solidFill>
                  <a:schemeClr val="tx1"/>
                </a:solidFill>
                <a:latin typeface="+mn-lt"/>
                <a:ea typeface="+mn-ea"/>
                <a:cs typeface="+mn-cs"/>
              </a:rPr>
              <a:t>: calculate the fraction of observations belonging to each class among the 𝐾points.</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Step 3</a:t>
            </a:r>
            <a:r>
              <a:rPr lang="en-US" sz="1200" b="0" i="0" u="none" strike="noStrike" kern="1200" baseline="0" dirty="0">
                <a:solidFill>
                  <a:schemeClr val="tx1"/>
                </a:solidFill>
                <a:latin typeface="+mn-lt"/>
                <a:ea typeface="+mn-ea"/>
                <a:cs typeface="+mn-cs"/>
              </a:rPr>
              <a:t>: assign this observation to the class with the largest fraction.</a:t>
            </a:r>
          </a:p>
          <a:p>
            <a:r>
              <a:rPr lang="en-US" sz="1200" b="0" i="0" u="none" strike="noStrike" kern="1200" baseline="0" dirty="0">
                <a:solidFill>
                  <a:schemeClr val="tx1"/>
                </a:solidFill>
                <a:latin typeface="+mn-lt"/>
                <a:ea typeface="+mn-ea"/>
                <a:cs typeface="+mn-cs"/>
              </a:rPr>
              <a:t>Though KNN is a very simple approach, it can often perform surprisingly well, close to the Bayes classifier.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𝐾=1: decision boundary is flexible</a:t>
            </a:r>
          </a:p>
          <a:p>
            <a:r>
              <a:rPr lang="en-US" sz="1200" b="0" i="0" u="none" strike="noStrike" kern="1200" baseline="0" dirty="0">
                <a:solidFill>
                  <a:schemeClr val="tx1"/>
                </a:solidFill>
                <a:latin typeface="+mn-lt"/>
                <a:ea typeface="+mn-ea"/>
                <a:cs typeface="+mn-cs"/>
              </a:rPr>
              <a:t>As 𝐾grows, the boundary becomes less flexible and gets close to linear.</a:t>
            </a:r>
          </a:p>
          <a:p>
            <a:r>
              <a:rPr lang="en-US" sz="1200" b="0" i="0" u="none" strike="noStrike" kern="1200" baseline="0" dirty="0">
                <a:solidFill>
                  <a:schemeClr val="tx1"/>
                </a:solidFill>
                <a:latin typeface="+mn-lt"/>
                <a:ea typeface="+mn-ea"/>
                <a:cs typeface="+mn-cs"/>
              </a:rPr>
              <a:t>1/𝐾represents the level of flexibility.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the </a:t>
            </a:r>
            <a:r>
              <a:rPr lang="en-US" sz="1200" b="0" i="0" u="none" strike="noStrike" kern="1200" baseline="0" dirty="0" err="1">
                <a:solidFill>
                  <a:schemeClr val="tx1"/>
                </a:solidFill>
                <a:latin typeface="+mn-lt"/>
                <a:ea typeface="+mn-ea"/>
                <a:cs typeface="+mn-cs"/>
              </a:rPr>
              <a:t>knn</a:t>
            </a:r>
            <a:r>
              <a:rPr lang="en-US" sz="1200" b="0" i="0" u="none" strike="noStrike" kern="1200" baseline="0" dirty="0">
                <a:solidFill>
                  <a:schemeClr val="tx1"/>
                </a:solidFill>
                <a:latin typeface="+mn-lt"/>
                <a:ea typeface="+mn-ea"/>
                <a:cs typeface="+mn-cs"/>
              </a:rPr>
              <a:t>() function in the </a:t>
            </a:r>
            <a:r>
              <a:rPr lang="en-US" sz="1200" b="0" i="0" u="none" strike="noStrike" kern="1200" baseline="0" dirty="0" err="1">
                <a:solidFill>
                  <a:schemeClr val="tx1"/>
                </a:solidFill>
                <a:latin typeface="+mn-lt"/>
                <a:ea typeface="+mn-ea"/>
                <a:cs typeface="+mn-cs"/>
              </a:rPr>
              <a:t>classlibrary</a:t>
            </a:r>
            <a:r>
              <a:rPr lang="en-US" sz="1200" b="0" i="0" u="none" strike="noStrike" kern="1200" baseline="0" dirty="0">
                <a:solidFill>
                  <a:schemeClr val="tx1"/>
                </a:solidFill>
                <a:latin typeface="+mn-lt"/>
                <a:ea typeface="+mn-ea"/>
                <a:cs typeface="+mn-cs"/>
              </a:rPr>
              <a:t>, which requires 4 inputs. </a:t>
            </a:r>
          </a:p>
          <a:p>
            <a:r>
              <a:rPr lang="en-US" sz="1200" b="0" i="0" u="none" strike="noStrike" kern="1200" baseline="0" dirty="0">
                <a:solidFill>
                  <a:schemeClr val="tx1"/>
                </a:solidFill>
                <a:latin typeface="+mn-lt"/>
                <a:ea typeface="+mn-ea"/>
                <a:cs typeface="+mn-cs"/>
              </a:rPr>
              <a:t>This function does not follow the two-step (first model fitting, then prediction) approach; it generates predictions using a single command.</a:t>
            </a:r>
          </a:p>
          <a:p>
            <a:r>
              <a:rPr lang="en-US" sz="1200" b="0" i="0" u="none" strike="noStrike" kern="1200" baseline="0" dirty="0">
                <a:solidFill>
                  <a:schemeClr val="tx1"/>
                </a:solidFill>
                <a:latin typeface="+mn-lt"/>
                <a:ea typeface="+mn-ea"/>
                <a:cs typeface="+mn-cs"/>
              </a:rPr>
              <a:t>Optimal value by minimum test MSE</a:t>
            </a:r>
          </a:p>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20</a:t>
            </a:fld>
            <a:endParaRPr lang="en-US"/>
          </a:p>
        </p:txBody>
      </p:sp>
    </p:spTree>
    <p:extLst>
      <p:ext uri="{BB962C8B-B14F-4D97-AF65-F5344CB8AC3E}">
        <p14:creationId xmlns:p14="http://schemas.microsoft.com/office/powerpoint/2010/main" val="346654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Decision trees suffer from high variance!</a:t>
            </a:r>
          </a:p>
          <a:p>
            <a:r>
              <a:rPr lang="en-US" sz="1200" b="0" i="0" u="none" strike="noStrike" kern="1200" baseline="0" dirty="0">
                <a:solidFill>
                  <a:schemeClr val="tx1"/>
                </a:solidFill>
                <a:latin typeface="+mn-lt"/>
                <a:ea typeface="+mn-ea"/>
                <a:cs typeface="+mn-cs"/>
              </a:rPr>
              <a:t>If we randomly split the training data into 2 parts, and fit decision trees on both parts, the results could be quite different.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methods to improve trees: </a:t>
            </a:r>
            <a:r>
              <a:rPr lang="en-US" sz="1200" b="0" i="1" u="none" strike="noStrike" kern="1200" baseline="0" dirty="0">
                <a:solidFill>
                  <a:schemeClr val="tx1"/>
                </a:solidFill>
                <a:latin typeface="+mn-lt"/>
                <a:ea typeface="+mn-ea"/>
                <a:cs typeface="+mn-cs"/>
              </a:rPr>
              <a:t>Bagging</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Random forests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Boosting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Bagging typically improves the accuracy over prediction using a single tree, but it is now </a:t>
            </a:r>
            <a:r>
              <a:rPr lang="en-US" sz="1200" b="0" i="1" u="none" strike="noStrike" kern="1200" baseline="0" dirty="0">
                <a:solidFill>
                  <a:schemeClr val="tx1"/>
                </a:solidFill>
                <a:latin typeface="+mn-lt"/>
                <a:ea typeface="+mn-ea"/>
                <a:cs typeface="+mn-cs"/>
              </a:rPr>
              <a:t>hard to interpret </a:t>
            </a:r>
            <a:r>
              <a:rPr lang="en-US" sz="1200" b="0" i="0" u="none" strike="noStrike" kern="1200" baseline="0" dirty="0">
                <a:solidFill>
                  <a:schemeClr val="tx1"/>
                </a:solidFill>
                <a:latin typeface="+mn-lt"/>
                <a:ea typeface="+mn-ea"/>
                <a:cs typeface="+mn-cs"/>
              </a:rPr>
              <a:t>the model!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Build a number of decision trees on bootstrapped training sample, </a:t>
            </a:r>
          </a:p>
          <a:p>
            <a:r>
              <a:rPr lang="en-US" sz="1200" b="0" i="0" u="none" strike="noStrike" kern="1200" baseline="0" dirty="0">
                <a:solidFill>
                  <a:schemeClr val="tx1"/>
                </a:solidFill>
                <a:latin typeface="+mn-lt"/>
                <a:ea typeface="+mn-ea"/>
                <a:cs typeface="+mn-cs"/>
              </a:rPr>
              <a:t>•For each tree, each time a split in a tree is considered, </a:t>
            </a:r>
            <a:r>
              <a:rPr lang="en-US" sz="1200" b="1" i="0" u="none" strike="noStrike" kern="1200" baseline="0" dirty="0">
                <a:solidFill>
                  <a:schemeClr val="tx1"/>
                </a:solidFill>
                <a:latin typeface="+mn-lt"/>
                <a:ea typeface="+mn-ea"/>
                <a:cs typeface="+mn-cs"/>
              </a:rPr>
              <a:t>a random sample of </a:t>
            </a:r>
            <a:r>
              <a:rPr lang="en-US" sz="1200" b="0" i="0" u="none" strike="noStrike" kern="1200" baseline="0" dirty="0">
                <a:solidFill>
                  <a:schemeClr val="tx1"/>
                </a:solidFill>
                <a:latin typeface="+mn-lt"/>
                <a:ea typeface="+mn-ea"/>
                <a:cs typeface="+mn-cs"/>
              </a:rPr>
              <a:t>𝒎 </a:t>
            </a:r>
            <a:r>
              <a:rPr lang="en-US" sz="1200" b="1" i="0" u="none" strike="noStrike" kern="1200" baseline="0" dirty="0">
                <a:solidFill>
                  <a:schemeClr val="tx1"/>
                </a:solidFill>
                <a:latin typeface="+mn-lt"/>
                <a:ea typeface="+mn-ea"/>
                <a:cs typeface="+mn-cs"/>
              </a:rPr>
              <a:t>predictors </a:t>
            </a:r>
            <a:r>
              <a:rPr lang="en-US" sz="1200" b="0" i="0" u="none" strike="noStrike" kern="1200" baseline="0" dirty="0">
                <a:solidFill>
                  <a:schemeClr val="tx1"/>
                </a:solidFill>
                <a:latin typeface="+mn-lt"/>
                <a:ea typeface="+mn-ea"/>
                <a:cs typeface="+mn-cs"/>
              </a:rPr>
              <a:t>is chosen as split candidates from among the 𝑝 predictors. (Usually 𝒎=root 𝒑is used for classification)</a:t>
            </a:r>
          </a:p>
          <a:p>
            <a:r>
              <a:rPr lang="en-US" sz="1200" b="0" i="0" u="none" strike="noStrike" kern="1200" baseline="0" dirty="0">
                <a:solidFill>
                  <a:schemeClr val="tx1"/>
                </a:solidFill>
                <a:latin typeface="+mn-lt"/>
                <a:ea typeface="+mn-ea"/>
                <a:cs typeface="+mn-cs"/>
              </a:rPr>
              <a:t>It builds on the idea of </a:t>
            </a:r>
            <a:r>
              <a:rPr lang="en-US" sz="1200" b="0" i="0" u="none" strike="noStrike" kern="1200" baseline="0" dirty="0" err="1">
                <a:solidFill>
                  <a:schemeClr val="tx1"/>
                </a:solidFill>
                <a:latin typeface="+mn-lt"/>
                <a:ea typeface="+mn-ea"/>
                <a:cs typeface="+mn-cs"/>
              </a:rPr>
              <a:t>bagging,but</a:t>
            </a:r>
            <a:r>
              <a:rPr lang="en-US" sz="1200" b="0" i="0" u="none" strike="noStrike" kern="1200" baseline="0" dirty="0">
                <a:solidFill>
                  <a:schemeClr val="tx1"/>
                </a:solidFill>
                <a:latin typeface="+mn-lt"/>
                <a:ea typeface="+mn-ea"/>
                <a:cs typeface="+mn-cs"/>
              </a:rPr>
              <a:t> it provides an improvement because it de-correlates the trees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Suppose that we have a very strong predictor in the data set along with a number of other moderately strong predictor, then in the collection of bagged trees, most or all of them will use the very strong predictor for the first split!</a:t>
            </a:r>
          </a:p>
          <a:p>
            <a:r>
              <a:rPr lang="en-US" sz="1200" b="0" i="0" u="none" strike="noStrike" kern="1200" baseline="0" dirty="0">
                <a:solidFill>
                  <a:schemeClr val="tx1"/>
                </a:solidFill>
                <a:latin typeface="+mn-lt"/>
                <a:ea typeface="+mn-ea"/>
                <a:cs typeface="+mn-cs"/>
              </a:rPr>
              <a:t>All bagged trees will look similar. Hence all the predictions from the bagged trees will be highly correlated.</a:t>
            </a:r>
          </a:p>
          <a:p>
            <a:r>
              <a:rPr lang="en-US" sz="1200" b="0" i="0" u="none" strike="noStrike" kern="1200" baseline="0" dirty="0">
                <a:solidFill>
                  <a:schemeClr val="tx1"/>
                </a:solidFill>
                <a:latin typeface="+mn-lt"/>
                <a:ea typeface="+mn-ea"/>
                <a:cs typeface="+mn-cs"/>
              </a:rPr>
              <a:t>Averaging many highly correlated quantities does not lead to a large variance reduction, and thus random forests “de-</a:t>
            </a:r>
            <a:r>
              <a:rPr lang="en-US" sz="1200" b="0" i="0" u="none" strike="noStrike" kern="1200" baseline="0" dirty="0" err="1">
                <a:solidFill>
                  <a:schemeClr val="tx1"/>
                </a:solidFill>
                <a:latin typeface="+mn-lt"/>
                <a:ea typeface="+mn-ea"/>
                <a:cs typeface="+mn-cs"/>
              </a:rPr>
              <a:t>correlates”the</a:t>
            </a:r>
            <a:r>
              <a:rPr lang="en-US" sz="1200" b="0" i="0" u="none" strike="noStrike" kern="1200" baseline="0" dirty="0">
                <a:solidFill>
                  <a:schemeClr val="tx1"/>
                </a:solidFill>
                <a:latin typeface="+mn-lt"/>
                <a:ea typeface="+mn-ea"/>
                <a:cs typeface="+mn-cs"/>
              </a:rPr>
              <a:t> bagged trees leading to more reduction in variance.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0932418-EAA0-4D37-BAF6-BD2DC28350DF}" type="slidenum">
              <a:rPr lang="en-US" smtClean="0"/>
              <a:t>21</a:t>
            </a:fld>
            <a:endParaRPr lang="en-US"/>
          </a:p>
        </p:txBody>
      </p:sp>
    </p:spTree>
    <p:extLst>
      <p:ext uri="{BB962C8B-B14F-4D97-AF65-F5344CB8AC3E}">
        <p14:creationId xmlns:p14="http://schemas.microsoft.com/office/powerpoint/2010/main" val="294824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today we will be starting with explaining the reason why we chose this data set for our project. We will explore the data to try and find out how it is distributed against several variables.</a:t>
            </a:r>
          </a:p>
          <a:p>
            <a:endParaRPr lang="en-US" dirty="0"/>
          </a:p>
          <a:p>
            <a:r>
              <a:rPr lang="en-US" dirty="0"/>
              <a:t>Then we will begin our analysis by cleaning the data and choosing important predictors.</a:t>
            </a:r>
          </a:p>
          <a:p>
            <a:endParaRPr lang="en-US" dirty="0"/>
          </a:p>
          <a:p>
            <a:r>
              <a:rPr lang="en-US" dirty="0"/>
              <a:t>We will consider several classification methods for our analysis, and compare them to each other.</a:t>
            </a:r>
          </a:p>
          <a:p>
            <a:endParaRPr lang="en-US" dirty="0"/>
          </a:p>
          <a:p>
            <a:r>
              <a:rPr lang="en-US" dirty="0"/>
              <a:t>We will then discuss the coding part of the project and the results we obtained.</a:t>
            </a:r>
          </a:p>
          <a:p>
            <a:endParaRPr lang="en-US" dirty="0"/>
          </a:p>
          <a:p>
            <a:r>
              <a:rPr lang="en-US" dirty="0"/>
              <a:t>Finally, we will see where we can improve, and I would love to get suggestions from you guys about how we can improve our accuracy.</a:t>
            </a:r>
          </a:p>
        </p:txBody>
      </p:sp>
      <p:sp>
        <p:nvSpPr>
          <p:cNvPr id="4" name="Slide Number Placeholder 3"/>
          <p:cNvSpPr>
            <a:spLocks noGrp="1"/>
          </p:cNvSpPr>
          <p:nvPr>
            <p:ph type="sldNum" sz="quarter" idx="10"/>
          </p:nvPr>
        </p:nvSpPr>
        <p:spPr/>
        <p:txBody>
          <a:bodyPr/>
          <a:lstStyle/>
          <a:p>
            <a:fld id="{70932418-EAA0-4D37-BAF6-BD2DC28350DF}" type="slidenum">
              <a:rPr lang="en-US" smtClean="0"/>
              <a:t>2</a:t>
            </a:fld>
            <a:endParaRPr lang="en-US"/>
          </a:p>
        </p:txBody>
      </p:sp>
    </p:spTree>
    <p:extLst>
      <p:ext uri="{BB962C8B-B14F-4D97-AF65-F5344CB8AC3E}">
        <p14:creationId xmlns:p14="http://schemas.microsoft.com/office/powerpoint/2010/main" val="81970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will discuss how neurons or nodes form weighted connections, how neurons create layers, and how activation functions affect the output of a layer.</a:t>
            </a:r>
          </a:p>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24</a:t>
            </a:fld>
            <a:endParaRPr lang="en-US"/>
          </a:p>
        </p:txBody>
      </p:sp>
    </p:spTree>
    <p:extLst>
      <p:ext uri="{BB962C8B-B14F-4D97-AF65-F5344CB8AC3E}">
        <p14:creationId xmlns:p14="http://schemas.microsoft.com/office/powerpoint/2010/main" val="2380239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three neurons. Now the activation</a:t>
            </a:r>
          </a:p>
          <a:p>
            <a:r>
              <a:rPr lang="en-US" sz="1200" b="0" i="0" u="none" strike="noStrike" kern="1200" baseline="0" dirty="0">
                <a:solidFill>
                  <a:schemeClr val="tx1"/>
                </a:solidFill>
                <a:latin typeface="+mn-lt"/>
                <a:ea typeface="+mn-ea"/>
                <a:cs typeface="+mn-cs"/>
              </a:rPr>
              <a:t>functions and intermediate outputs are included implicitly in the nodes</a:t>
            </a:r>
          </a:p>
          <a:p>
            <a:r>
              <a:rPr lang="en-US" sz="1200" b="0" i="0" u="none" strike="noStrike" kern="1200" baseline="0" dirty="0">
                <a:solidFill>
                  <a:schemeClr val="tx1"/>
                </a:solidFill>
                <a:latin typeface="+mn-lt"/>
                <a:ea typeface="+mn-ea"/>
                <a:cs typeface="+mn-cs"/>
              </a:rPr>
              <a:t>and weights in arcs (connections) between nodes. The </a:t>
            </a:r>
            <a:r>
              <a:rPr lang="en-US" sz="1200" b="0" i="0" u="none" strike="noStrike" kern="1200" baseline="0" dirty="0" err="1">
                <a:solidFill>
                  <a:schemeClr val="tx1"/>
                </a:solidFill>
                <a:latin typeface="+mn-lt"/>
                <a:ea typeface="+mn-ea"/>
                <a:cs typeface="+mn-cs"/>
              </a:rPr>
              <a:t>strucure</a:t>
            </a:r>
            <a:r>
              <a:rPr lang="en-US" sz="1200" b="0" i="0" u="none" strike="noStrike" kern="1200" baseline="0" dirty="0">
                <a:solidFill>
                  <a:schemeClr val="tx1"/>
                </a:solidFill>
                <a:latin typeface="+mn-lt"/>
                <a:ea typeface="+mn-ea"/>
                <a:cs typeface="+mn-cs"/>
              </a:rPr>
              <a:t> in Fig.</a:t>
            </a:r>
          </a:p>
          <a:p>
            <a:r>
              <a:rPr lang="en-US" sz="1200" b="0" i="0" u="none" strike="noStrike" kern="1200" baseline="0" dirty="0">
                <a:solidFill>
                  <a:schemeClr val="tx1"/>
                </a:solidFill>
                <a:latin typeface="+mn-lt"/>
                <a:ea typeface="+mn-ea"/>
                <a:cs typeface="+mn-cs"/>
              </a:rPr>
              <a:t>2.2 could still be a part of a larger network. The input and output are</a:t>
            </a:r>
          </a:p>
          <a:p>
            <a:r>
              <a:rPr lang="en-US" sz="1200" b="0" i="0" u="none" strike="noStrike" kern="1200" baseline="0" dirty="0">
                <a:solidFill>
                  <a:schemeClr val="tx1"/>
                </a:solidFill>
                <a:latin typeface="+mn-lt"/>
                <a:ea typeface="+mn-ea"/>
                <a:cs typeface="+mn-cs"/>
              </a:rPr>
              <a:t>often a special type of neurons, either to accept input data or to</a:t>
            </a:r>
          </a:p>
          <a:p>
            <a:r>
              <a:rPr lang="en-US" sz="1200" b="0" i="0" u="none" strike="noStrike" kern="1200" baseline="0" dirty="0">
                <a:solidFill>
                  <a:schemeClr val="tx1"/>
                </a:solidFill>
                <a:latin typeface="+mn-lt"/>
                <a:ea typeface="+mn-ea"/>
                <a:cs typeface="+mn-cs"/>
              </a:rPr>
              <a:t>generate output values of the network.</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Bias nodes </a:t>
            </a:r>
            <a:r>
              <a:rPr lang="en-US" sz="1200" b="0" i="0" u="none" strike="noStrike" kern="1200" baseline="0" dirty="0">
                <a:solidFill>
                  <a:schemeClr val="tx1"/>
                </a:solidFill>
                <a:latin typeface="+mn-lt"/>
                <a:ea typeface="+mn-ea"/>
                <a:cs typeface="+mn-cs"/>
              </a:rPr>
              <a:t>are added to feedforward neural networks to help these</a:t>
            </a:r>
          </a:p>
          <a:p>
            <a:r>
              <a:rPr lang="en-US" sz="1200" b="0" i="0" u="none" strike="noStrike" kern="1200" baseline="0" dirty="0">
                <a:solidFill>
                  <a:schemeClr val="tx1"/>
                </a:solidFill>
                <a:latin typeface="+mn-lt"/>
                <a:ea typeface="+mn-ea"/>
                <a:cs typeface="+mn-cs"/>
              </a:rPr>
              <a:t>learn patterns. Bias nodes function like an input node that always</a:t>
            </a:r>
          </a:p>
          <a:p>
            <a:r>
              <a:rPr lang="en-US" sz="1200" b="0" i="0" u="none" strike="noStrike" kern="1200" baseline="0" dirty="0">
                <a:solidFill>
                  <a:schemeClr val="tx1"/>
                </a:solidFill>
                <a:latin typeface="+mn-lt"/>
                <a:ea typeface="+mn-ea"/>
                <a:cs typeface="+mn-cs"/>
              </a:rPr>
              <a:t>produces constant value 1 or other constant. Because of this property,</a:t>
            </a:r>
          </a:p>
          <a:p>
            <a:r>
              <a:rPr lang="en-US" sz="1200" b="0" i="0" u="none" strike="noStrike" kern="1200" baseline="0" dirty="0">
                <a:solidFill>
                  <a:schemeClr val="tx1"/>
                </a:solidFill>
                <a:latin typeface="+mn-lt"/>
                <a:ea typeface="+mn-ea"/>
                <a:cs typeface="+mn-cs"/>
              </a:rPr>
              <a:t>they are not connected to the previous layer. The constant 1 here is</a:t>
            </a:r>
          </a:p>
          <a:p>
            <a:r>
              <a:rPr lang="en-US" sz="1200" b="0" i="0" u="none" strike="noStrike" kern="1200" baseline="0" dirty="0">
                <a:solidFill>
                  <a:schemeClr val="tx1"/>
                </a:solidFill>
                <a:latin typeface="+mn-lt"/>
                <a:ea typeface="+mn-ea"/>
                <a:cs typeface="+mn-cs"/>
              </a:rPr>
              <a:t>called the bias activation. Not all neural networks have bias nodes. Fig.</a:t>
            </a:r>
          </a:p>
          <a:p>
            <a:r>
              <a:rPr lang="en-US" sz="1200" b="0" i="0" u="none" strike="noStrike" kern="1200" baseline="0" dirty="0">
                <a:solidFill>
                  <a:schemeClr val="tx1"/>
                </a:solidFill>
                <a:latin typeface="+mn-lt"/>
                <a:ea typeface="+mn-ea"/>
                <a:cs typeface="+mn-cs"/>
              </a:rPr>
              <a:t>2.4 depicts a two-hidden-layer network with bias nodes. The network</a:t>
            </a:r>
          </a:p>
          <a:p>
            <a:r>
              <a:rPr lang="en-US" sz="1200" b="0" i="0" u="none" strike="noStrike" kern="1200" baseline="0" dirty="0">
                <a:solidFill>
                  <a:schemeClr val="tx1"/>
                </a:solidFill>
                <a:latin typeface="+mn-lt"/>
                <a:ea typeface="+mn-ea"/>
                <a:cs typeface="+mn-cs"/>
              </a:rPr>
              <a:t>includes three bias nodes. Bias neurons allow the output of an</a:t>
            </a:r>
          </a:p>
          <a:p>
            <a:r>
              <a:rPr lang="en-US" sz="1200" b="0" i="0" u="none" strike="noStrike" kern="1200" baseline="0" dirty="0">
                <a:solidFill>
                  <a:schemeClr val="tx1"/>
                </a:solidFill>
                <a:latin typeface="+mn-lt"/>
                <a:ea typeface="+mn-ea"/>
                <a:cs typeface="+mn-cs"/>
              </a:rPr>
              <a:t>activation function to be shifted. This will be presented later on, in the</a:t>
            </a:r>
          </a:p>
          <a:p>
            <a:r>
              <a:rPr lang="en-US" sz="1200" b="0" i="0" u="none" strike="noStrike" kern="1200" baseline="0" dirty="0">
                <a:solidFill>
                  <a:schemeClr val="tx1"/>
                </a:solidFill>
                <a:latin typeface="+mn-lt"/>
                <a:ea typeface="+mn-ea"/>
                <a:cs typeface="+mn-cs"/>
              </a:rPr>
              <a:t>context of activation functions.</a:t>
            </a:r>
          </a:p>
          <a:p>
            <a:r>
              <a:rPr lang="en-US" sz="1200" b="0" i="0" u="none" strike="noStrike" kern="1200" baseline="0" dirty="0">
                <a:solidFill>
                  <a:schemeClr val="tx1"/>
                </a:solidFill>
                <a:latin typeface="+mn-lt"/>
                <a:ea typeface="+mn-ea"/>
                <a:cs typeface="+mn-cs"/>
              </a:rPr>
              <a:t>Regardless of the type of neuron, node or processing unit, neural</a:t>
            </a:r>
          </a:p>
          <a:p>
            <a:r>
              <a:rPr lang="en-US" sz="1200" b="0" i="0" u="none" strike="noStrike" kern="1200" baseline="0" dirty="0">
                <a:solidFill>
                  <a:schemeClr val="tx1"/>
                </a:solidFill>
                <a:latin typeface="+mn-lt"/>
                <a:ea typeface="+mn-ea"/>
                <a:cs typeface="+mn-cs"/>
              </a:rPr>
              <a:t>networks almost always are constructed of weighted connections</a:t>
            </a:r>
          </a:p>
          <a:p>
            <a:r>
              <a:rPr lang="en-US" sz="1200" b="0" i="0" u="none" strike="noStrike" kern="1200" baseline="0" dirty="0">
                <a:solidFill>
                  <a:schemeClr val="tx1"/>
                </a:solidFill>
                <a:latin typeface="+mn-lt"/>
                <a:ea typeface="+mn-ea"/>
                <a:cs typeface="+mn-cs"/>
              </a:rPr>
              <a:t>between these units.</a:t>
            </a:r>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25</a:t>
            </a:fld>
            <a:endParaRPr lang="en-US"/>
          </a:p>
        </p:txBody>
      </p:sp>
    </p:spTree>
    <p:extLst>
      <p:ext uri="{BB962C8B-B14F-4D97-AF65-F5344CB8AC3E}">
        <p14:creationId xmlns:p14="http://schemas.microsoft.com/office/powerpoint/2010/main" val="370650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Linear-identity mapping</a:t>
            </a:r>
          </a:p>
          <a:p>
            <a:endParaRPr lang="en-US" dirty="0"/>
          </a:p>
          <a:p>
            <a:r>
              <a:rPr lang="en-US" sz="1200" b="0" i="0" u="none" strike="noStrike" kern="1200" baseline="0" dirty="0">
                <a:solidFill>
                  <a:schemeClr val="tx1"/>
                </a:solidFill>
                <a:latin typeface="+mn-lt"/>
                <a:ea typeface="+mn-ea"/>
                <a:cs typeface="+mn-cs"/>
              </a:rPr>
              <a:t>Step : outputs value 1 for inputs of 0.5 or greater and 0 for all</a:t>
            </a:r>
          </a:p>
          <a:p>
            <a:r>
              <a:rPr lang="en-US" sz="1200" b="0" i="0" u="none" strike="noStrike" kern="1200" baseline="0" dirty="0">
                <a:solidFill>
                  <a:schemeClr val="tx1"/>
                </a:solidFill>
                <a:latin typeface="+mn-lt"/>
                <a:ea typeface="+mn-ea"/>
                <a:cs typeface="+mn-cs"/>
              </a:rPr>
              <a:t>other values. Step functions are also called threshold functions because</a:t>
            </a:r>
          </a:p>
          <a:p>
            <a:r>
              <a:rPr lang="en-US" sz="1200" b="0" i="0" u="none" strike="noStrike" kern="1200" baseline="0" dirty="0">
                <a:solidFill>
                  <a:schemeClr val="tx1"/>
                </a:solidFill>
                <a:latin typeface="+mn-lt"/>
                <a:ea typeface="+mn-ea"/>
                <a:cs typeface="+mn-cs"/>
              </a:rPr>
              <a:t>they only return 1 (true) for those values above some threshold given,</a:t>
            </a:r>
          </a:p>
          <a:p>
            <a:r>
              <a:rPr lang="en-US" sz="1200" b="0" i="0" u="none" strike="noStrike" kern="1200" baseline="0" dirty="0">
                <a:solidFill>
                  <a:schemeClr val="tx1"/>
                </a:solidFill>
                <a:latin typeface="+mn-lt"/>
                <a:ea typeface="+mn-ea"/>
                <a:cs typeface="+mn-cs"/>
              </a:rPr>
              <a:t>e.g., according to Fig. 2.7(a). The next phase is to form a ”ramp” as in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sigmoid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logistic activation function </a:t>
            </a:r>
            <a:r>
              <a:rPr lang="en-US" sz="1200" b="0" i="0" u="none" strike="noStrike" kern="1200" baseline="0" dirty="0">
                <a:solidFill>
                  <a:schemeClr val="tx1"/>
                </a:solidFill>
                <a:latin typeface="+mn-lt"/>
                <a:ea typeface="+mn-ea"/>
                <a:cs typeface="+mn-cs"/>
              </a:rPr>
              <a:t>is a very common choice for</a:t>
            </a:r>
          </a:p>
          <a:p>
            <a:r>
              <a:rPr lang="en-US" sz="1200" b="0" i="0" u="none" strike="noStrike" kern="1200" baseline="0" dirty="0">
                <a:solidFill>
                  <a:schemeClr val="tx1"/>
                </a:solidFill>
                <a:latin typeface="+mn-lt"/>
                <a:ea typeface="+mn-ea"/>
                <a:cs typeface="+mn-cs"/>
              </a:rPr>
              <a:t>feedforward neural networks that need to output only positive values.</a:t>
            </a:r>
          </a:p>
          <a:p>
            <a:r>
              <a:rPr lang="en-US" sz="1200" b="0" i="0" u="none" strike="noStrike" kern="1200" baseline="0" dirty="0">
                <a:solidFill>
                  <a:schemeClr val="tx1"/>
                </a:solidFill>
                <a:latin typeface="+mn-lt"/>
                <a:ea typeface="+mn-ea"/>
                <a:cs typeface="+mn-cs"/>
              </a:rPr>
              <a:t>. Values between 0 and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hyperbolic tangent function </a:t>
            </a:r>
            <a:r>
              <a:rPr lang="en-US" sz="1200" b="0" i="0" u="none" strike="noStrike" kern="1200" baseline="0" dirty="0">
                <a:solidFill>
                  <a:schemeClr val="tx1"/>
                </a:solidFill>
                <a:latin typeface="+mn-lt"/>
                <a:ea typeface="+mn-ea"/>
                <a:cs typeface="+mn-cs"/>
              </a:rPr>
              <a:t>is also one of the most important</a:t>
            </a:r>
          </a:p>
          <a:p>
            <a:r>
              <a:rPr lang="en-US" sz="1200" b="0" i="0" u="none" strike="noStrike" kern="1200" baseline="0" dirty="0">
                <a:solidFill>
                  <a:schemeClr val="tx1"/>
                </a:solidFill>
                <a:latin typeface="+mn-lt"/>
                <a:ea typeface="+mn-ea"/>
                <a:cs typeface="+mn-cs"/>
              </a:rPr>
              <a:t>activation functions. It is restricted into the range between -1 and 1.</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rectified linear unit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ReLU</a:t>
            </a:r>
            <a:r>
              <a:rPr lang="en-US" sz="1200" b="0" i="0" u="none" strike="noStrike" kern="1200" baseline="0" dirty="0">
                <a:solidFill>
                  <a:schemeClr val="tx1"/>
                </a:solidFill>
                <a:latin typeface="+mn-lt"/>
                <a:ea typeface="+mn-ea"/>
                <a:cs typeface="+mn-cs"/>
              </a:rPr>
              <a:t>). It is</a:t>
            </a:r>
          </a:p>
          <a:p>
            <a:r>
              <a:rPr lang="en-US" sz="1200" b="0" i="0" u="none" strike="noStrike" kern="1200" baseline="0" dirty="0">
                <a:solidFill>
                  <a:schemeClr val="tx1"/>
                </a:solidFill>
                <a:latin typeface="+mn-lt"/>
                <a:ea typeface="+mn-ea"/>
                <a:cs typeface="+mn-cs"/>
              </a:rPr>
              <a:t>simple and seen a good choice for hidden layers. rectified linear unit comes partly from that it is a</a:t>
            </a:r>
          </a:p>
          <a:p>
            <a:r>
              <a:rPr lang="en-US" sz="1200" b="0" i="0" u="none" strike="noStrike" kern="1200" baseline="0" dirty="0">
                <a:solidFill>
                  <a:schemeClr val="tx1"/>
                </a:solidFill>
                <a:latin typeface="+mn-lt"/>
                <a:ea typeface="+mn-ea"/>
                <a:cs typeface="+mn-cs"/>
              </a:rPr>
              <a:t>linear, non-saturating function. Unlike the sigmoid or hyperbolic</a:t>
            </a:r>
          </a:p>
          <a:p>
            <a:r>
              <a:rPr lang="en-US" sz="1200" b="0" i="0" u="none" strike="noStrike" kern="1200" baseline="0" dirty="0">
                <a:solidFill>
                  <a:schemeClr val="tx1"/>
                </a:solidFill>
                <a:latin typeface="+mn-lt"/>
                <a:ea typeface="+mn-ea"/>
                <a:cs typeface="+mn-cs"/>
              </a:rPr>
              <a:t>tangent activation functions, </a:t>
            </a:r>
            <a:r>
              <a:rPr lang="en-US" sz="1200" b="0" i="0" u="none" strike="noStrike" kern="1200" baseline="0" dirty="0" err="1">
                <a:solidFill>
                  <a:schemeClr val="tx1"/>
                </a:solidFill>
                <a:latin typeface="+mn-lt"/>
                <a:ea typeface="+mn-ea"/>
                <a:cs typeface="+mn-cs"/>
              </a:rPr>
              <a:t>ReLU</a:t>
            </a:r>
            <a:r>
              <a:rPr lang="en-US" sz="1200" b="0" i="0" u="none" strike="noStrike" kern="1200" baseline="0" dirty="0">
                <a:solidFill>
                  <a:schemeClr val="tx1"/>
                </a:solidFill>
                <a:latin typeface="+mn-lt"/>
                <a:ea typeface="+mn-ea"/>
                <a:cs typeface="+mn-cs"/>
              </a:rPr>
              <a:t> does not saturate to -1, 0 or 1.</a:t>
            </a:r>
          </a:p>
          <a:p>
            <a:endParaRPr lang="en-US" dirty="0"/>
          </a:p>
          <a:p>
            <a:r>
              <a:rPr lang="en-US" sz="1200" b="0" i="0" u="none" strike="noStrike" kern="1200" baseline="0" dirty="0">
                <a:solidFill>
                  <a:schemeClr val="tx1"/>
                </a:solidFill>
                <a:latin typeface="+mn-lt"/>
                <a:ea typeface="+mn-ea"/>
                <a:cs typeface="+mn-cs"/>
              </a:rPr>
              <a:t>The final activation function is the </a:t>
            </a:r>
            <a:r>
              <a:rPr lang="en-US" sz="1200" b="0" i="1" u="none" strike="noStrike" kern="1200" baseline="0" dirty="0" err="1">
                <a:solidFill>
                  <a:schemeClr val="tx1"/>
                </a:solidFill>
                <a:latin typeface="+mn-lt"/>
                <a:ea typeface="+mn-ea"/>
                <a:cs typeface="+mn-cs"/>
              </a:rPr>
              <a:t>softmax</a:t>
            </a:r>
            <a:r>
              <a:rPr lang="en-US" sz="1200" b="0" i="1" u="none" strike="noStrike" kern="1200" baseline="0" dirty="0">
                <a:solidFill>
                  <a:schemeClr val="tx1"/>
                </a:solidFill>
                <a:latin typeface="+mn-lt"/>
                <a:ea typeface="+mn-ea"/>
                <a:cs typeface="+mn-cs"/>
              </a:rPr>
              <a:t> function</a:t>
            </a:r>
            <a:r>
              <a:rPr lang="en-US" sz="1200" b="0" i="0" u="none" strike="noStrike" kern="1200" baseline="0" dirty="0">
                <a:solidFill>
                  <a:schemeClr val="tx1"/>
                </a:solidFill>
                <a:latin typeface="+mn-lt"/>
                <a:ea typeface="+mn-ea"/>
                <a:cs typeface="+mn-cs"/>
              </a:rPr>
              <a:t>. Along with the</a:t>
            </a:r>
          </a:p>
          <a:p>
            <a:r>
              <a:rPr lang="en-US" sz="1200" b="0" i="0" u="none" strike="noStrike" kern="1200" baseline="0" dirty="0">
                <a:solidFill>
                  <a:schemeClr val="tx1"/>
                </a:solidFill>
                <a:latin typeface="+mn-lt"/>
                <a:ea typeface="+mn-ea"/>
                <a:cs typeface="+mn-cs"/>
              </a:rPr>
              <a:t>linear function,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is usually found in the output layer of a neural</a:t>
            </a:r>
          </a:p>
          <a:p>
            <a:r>
              <a:rPr lang="en-US" sz="1200" b="0" i="0" u="none" strike="noStrike" kern="1200" baseline="0" dirty="0">
                <a:solidFill>
                  <a:schemeClr val="tx1"/>
                </a:solidFill>
                <a:latin typeface="+mn-lt"/>
                <a:ea typeface="+mn-ea"/>
                <a:cs typeface="+mn-cs"/>
              </a:rPr>
              <a:t>network. The node that has the greatest value claims the input as a</a:t>
            </a:r>
          </a:p>
          <a:p>
            <a:r>
              <a:rPr lang="en-US" sz="1200" b="0" i="0" u="none" strike="noStrike" kern="1200" baseline="0" dirty="0">
                <a:solidFill>
                  <a:schemeClr val="tx1"/>
                </a:solidFill>
                <a:latin typeface="+mn-lt"/>
                <a:ea typeface="+mn-ea"/>
                <a:cs typeface="+mn-cs"/>
              </a:rPr>
              <a:t>member of its class. Because it is a preferable method, the </a:t>
            </a:r>
            <a:r>
              <a:rPr lang="en-US" sz="1200" b="0" i="0" u="none" strike="noStrike" kern="1200" baseline="0" dirty="0" err="1">
                <a:solidFill>
                  <a:schemeClr val="tx1"/>
                </a:solidFill>
                <a:latin typeface="+mn-lt"/>
                <a:ea typeface="+mn-ea"/>
                <a:cs typeface="+mn-cs"/>
              </a:rPr>
              <a:t>softmax</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activation function forces the output of the neural network to</a:t>
            </a:r>
          </a:p>
          <a:p>
            <a:r>
              <a:rPr lang="en-US" sz="1200" b="0" i="0" u="none" strike="noStrike" kern="1200" baseline="0" dirty="0">
                <a:solidFill>
                  <a:schemeClr val="tx1"/>
                </a:solidFill>
                <a:latin typeface="+mn-lt"/>
                <a:ea typeface="+mn-ea"/>
                <a:cs typeface="+mn-cs"/>
              </a:rPr>
              <a:t>represent the probability that the input falls into each of the classes.</a:t>
            </a:r>
          </a:p>
          <a:p>
            <a:r>
              <a:rPr lang="en-US" sz="1200" b="0" i="0" u="none" strike="noStrike" kern="1200" baseline="0" dirty="0">
                <a:solidFill>
                  <a:schemeClr val="tx1"/>
                </a:solidFill>
                <a:latin typeface="+mn-lt"/>
                <a:ea typeface="+mn-ea"/>
                <a:cs typeface="+mn-cs"/>
              </a:rPr>
              <a:t>Without the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the node’s outputs are simply numeric values,</a:t>
            </a:r>
          </a:p>
          <a:p>
            <a:r>
              <a:rPr lang="en-US" sz="1200" b="0" i="0" u="none" strike="noStrike" kern="1200" baseline="0" dirty="0">
                <a:solidFill>
                  <a:schemeClr val="tx1"/>
                </a:solidFill>
                <a:latin typeface="+mn-lt"/>
                <a:ea typeface="+mn-ea"/>
                <a:cs typeface="+mn-cs"/>
              </a:rPr>
              <a:t>with the greatest indicating the winning class. When using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the output of a single node is dependent</a:t>
            </a:r>
          </a:p>
          <a:p>
            <a:r>
              <a:rPr lang="en-US" sz="1200" b="0" i="0" u="none" strike="noStrike" kern="1200" baseline="0" dirty="0">
                <a:solidFill>
                  <a:schemeClr val="tx1"/>
                </a:solidFill>
                <a:latin typeface="+mn-lt"/>
                <a:ea typeface="+mn-ea"/>
                <a:cs typeface="+mn-cs"/>
              </a:rPr>
              <a:t>on the other output nodes. </a:t>
            </a:r>
          </a:p>
          <a:p>
            <a:r>
              <a:rPr lang="en-US" sz="1200" b="0" i="0" u="none" strike="noStrike" kern="1200" baseline="0" dirty="0">
                <a:solidFill>
                  <a:schemeClr val="tx1"/>
                </a:solidFill>
                <a:latin typeface="+mn-lt"/>
                <a:ea typeface="+mn-ea"/>
                <a:cs typeface="+mn-cs"/>
              </a:rPr>
              <a:t>neural network applying the </a:t>
            </a:r>
            <a:r>
              <a:rPr lang="en-US" sz="1200" b="0" i="0" u="none" strike="noStrike" kern="1200" baseline="0" dirty="0" err="1">
                <a:solidFill>
                  <a:schemeClr val="tx1"/>
                </a:solidFill>
                <a:latin typeface="+mn-lt"/>
                <a:ea typeface="+mn-ea"/>
                <a:cs typeface="+mn-cs"/>
              </a:rPr>
              <a:t>softmax</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activation function, this allows the network to give the probability that</a:t>
            </a:r>
          </a:p>
          <a:p>
            <a:r>
              <a:rPr lang="en-US" sz="1200" b="0" i="0" u="none" strike="noStrike" kern="1200" baseline="0" dirty="0">
                <a:solidFill>
                  <a:schemeClr val="tx1"/>
                </a:solidFill>
                <a:latin typeface="+mn-lt"/>
                <a:ea typeface="+mn-ea"/>
                <a:cs typeface="+mn-cs"/>
              </a:rPr>
              <a:t>these measurements belong to each of three species. For example,</a:t>
            </a:r>
          </a:p>
          <a:p>
            <a:r>
              <a:rPr lang="en-US" sz="1200" b="0" i="0" u="none" strike="noStrike" kern="1200" baseline="0" dirty="0">
                <a:solidFill>
                  <a:schemeClr val="tx1"/>
                </a:solidFill>
                <a:latin typeface="+mn-lt"/>
                <a:ea typeface="+mn-ea"/>
                <a:cs typeface="+mn-cs"/>
              </a:rPr>
              <a:t>their probabilities could be 80%, 15% and 5%.</a:t>
            </a:r>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26</a:t>
            </a:fld>
            <a:endParaRPr lang="en-US"/>
          </a:p>
        </p:txBody>
      </p:sp>
    </p:spTree>
    <p:extLst>
      <p:ext uri="{BB962C8B-B14F-4D97-AF65-F5344CB8AC3E}">
        <p14:creationId xmlns:p14="http://schemas.microsoft.com/office/powerpoint/2010/main" val="164461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27</a:t>
            </a:fld>
            <a:endParaRPr lang="en-US"/>
          </a:p>
        </p:txBody>
      </p:sp>
    </p:spTree>
    <p:extLst>
      <p:ext uri="{BB962C8B-B14F-4D97-AF65-F5344CB8AC3E}">
        <p14:creationId xmlns:p14="http://schemas.microsoft.com/office/powerpoint/2010/main" val="2351200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SVM is a binary classifier. </a:t>
            </a:r>
          </a:p>
          <a:p>
            <a:r>
              <a:rPr lang="en-US" sz="1200" b="1" i="0" kern="1200" dirty="0">
                <a:solidFill>
                  <a:schemeClr val="tx1"/>
                </a:solidFill>
                <a:effectLst/>
                <a:latin typeface="+mn-lt"/>
                <a:ea typeface="+mn-ea"/>
                <a:cs typeface="+mn-cs"/>
              </a:rPr>
              <a:t>Can be used for multiclass </a:t>
            </a:r>
            <a:r>
              <a:rPr lang="en-US" sz="1200" b="1" i="0" kern="1200" dirty="0" err="1">
                <a:solidFill>
                  <a:schemeClr val="tx1"/>
                </a:solidFill>
                <a:effectLst/>
                <a:latin typeface="+mn-lt"/>
                <a:ea typeface="+mn-ea"/>
                <a:cs typeface="+mn-cs"/>
              </a:rPr>
              <a:t>woth</a:t>
            </a:r>
            <a:r>
              <a:rPr lang="en-US" sz="1200" b="1" i="0" kern="1200" dirty="0">
                <a:solidFill>
                  <a:schemeClr val="tx1"/>
                </a:solidFill>
                <a:effectLst/>
                <a:latin typeface="+mn-lt"/>
                <a:ea typeface="+mn-ea"/>
                <a:cs typeface="+mn-cs"/>
              </a:rPr>
              <a:t> one Vs all approach and encoding variables as binary. </a:t>
            </a:r>
          </a:p>
          <a:p>
            <a:r>
              <a:rPr lang="en-US" sz="1200" b="1" i="0" kern="1200" dirty="0">
                <a:solidFill>
                  <a:schemeClr val="tx1"/>
                </a:solidFill>
                <a:effectLst/>
                <a:latin typeface="+mn-lt"/>
                <a:ea typeface="+mn-ea"/>
                <a:cs typeface="+mn-cs"/>
              </a:rPr>
              <a:t>Gradient boosting</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Machine learning"/>
              </a:rPr>
              <a:t>machine learning</a:t>
            </a:r>
            <a:r>
              <a:rPr lang="en-US" sz="1200" b="0" i="0" kern="1200" dirty="0">
                <a:solidFill>
                  <a:schemeClr val="tx1"/>
                </a:solidFill>
                <a:effectLst/>
                <a:latin typeface="+mn-lt"/>
                <a:ea typeface="+mn-ea"/>
                <a:cs typeface="+mn-cs"/>
              </a:rPr>
              <a:t> technique for </a:t>
            </a:r>
            <a:r>
              <a:rPr lang="en-US" sz="1200" b="0" i="0" u="none" strike="noStrike" kern="1200" dirty="0">
                <a:solidFill>
                  <a:schemeClr val="tx1"/>
                </a:solidFill>
                <a:effectLst/>
                <a:latin typeface="+mn-lt"/>
                <a:ea typeface="+mn-ea"/>
                <a:cs typeface="+mn-cs"/>
                <a:hlinkClick r:id="rId4" tooltip="Regression (machine learning)"/>
              </a:rPr>
              <a:t>regression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Classification (machine learning)"/>
              </a:rPr>
              <a:t>classification</a:t>
            </a:r>
            <a:r>
              <a:rPr lang="en-US" sz="1200" b="0" i="0" kern="1200" dirty="0">
                <a:solidFill>
                  <a:schemeClr val="tx1"/>
                </a:solidFill>
                <a:effectLst/>
                <a:latin typeface="+mn-lt"/>
                <a:ea typeface="+mn-ea"/>
                <a:cs typeface="+mn-cs"/>
              </a:rPr>
              <a:t> problems, which produces a prediction model in the form of an </a:t>
            </a:r>
            <a:r>
              <a:rPr lang="en-US" sz="1200" b="0" i="0" u="none" strike="noStrike" kern="1200" dirty="0">
                <a:solidFill>
                  <a:schemeClr val="tx1"/>
                </a:solidFill>
                <a:effectLst/>
                <a:latin typeface="+mn-lt"/>
                <a:ea typeface="+mn-ea"/>
                <a:cs typeface="+mn-cs"/>
                <a:hlinkClick r:id="rId6" tooltip="Ensemble learning"/>
              </a:rPr>
              <a:t>ensemble</a:t>
            </a:r>
            <a:r>
              <a:rPr lang="en-US" sz="1200" b="0" i="0" kern="1200" dirty="0">
                <a:solidFill>
                  <a:schemeClr val="tx1"/>
                </a:solidFill>
                <a:effectLst/>
                <a:latin typeface="+mn-lt"/>
                <a:ea typeface="+mn-ea"/>
                <a:cs typeface="+mn-cs"/>
              </a:rPr>
              <a:t> of weak prediction models, typically </a:t>
            </a:r>
            <a:r>
              <a:rPr lang="en-US" sz="1200" b="0" i="0" u="none" strike="noStrike" kern="1200" dirty="0">
                <a:solidFill>
                  <a:schemeClr val="tx1"/>
                </a:solidFill>
                <a:effectLst/>
                <a:latin typeface="+mn-lt"/>
                <a:ea typeface="+mn-ea"/>
                <a:cs typeface="+mn-cs"/>
                <a:hlinkClick r:id="rId7" tooltip="Decision tree learning"/>
              </a:rPr>
              <a:t>decision trees</a:t>
            </a:r>
            <a:r>
              <a:rPr lang="en-US" sz="1200" b="0" i="0" kern="1200" dirty="0">
                <a:solidFill>
                  <a:schemeClr val="tx1"/>
                </a:solidFill>
                <a:effectLst/>
                <a:latin typeface="+mn-lt"/>
                <a:ea typeface="+mn-ea"/>
                <a:cs typeface="+mn-cs"/>
              </a:rPr>
              <a:t>. It builds the model in a stage-wise fashion like other </a:t>
            </a:r>
            <a:r>
              <a:rPr lang="en-US" sz="1200" b="0" i="0" u="none" strike="noStrike" kern="1200" dirty="0">
                <a:solidFill>
                  <a:schemeClr val="tx1"/>
                </a:solidFill>
                <a:effectLst/>
                <a:latin typeface="+mn-lt"/>
                <a:ea typeface="+mn-ea"/>
                <a:cs typeface="+mn-cs"/>
                <a:hlinkClick r:id="rId8" tooltip="Boosting (meta-algorithm)"/>
              </a:rPr>
              <a:t>boosting</a:t>
            </a:r>
            <a:r>
              <a:rPr lang="en-US" sz="1200" b="0" i="0" kern="1200" dirty="0">
                <a:solidFill>
                  <a:schemeClr val="tx1"/>
                </a:solidFill>
                <a:effectLst/>
                <a:latin typeface="+mn-lt"/>
                <a:ea typeface="+mn-ea"/>
                <a:cs typeface="+mn-cs"/>
              </a:rPr>
              <a:t> methods do, and it generalizes them by allowing optimization of an arbitrary </a:t>
            </a:r>
            <a:r>
              <a:rPr lang="en-US" sz="1200" b="0" i="0" u="none" strike="noStrike" kern="1200" dirty="0">
                <a:solidFill>
                  <a:schemeClr val="tx1"/>
                </a:solidFill>
                <a:effectLst/>
                <a:latin typeface="+mn-lt"/>
                <a:ea typeface="+mn-ea"/>
                <a:cs typeface="+mn-cs"/>
                <a:hlinkClick r:id="rId9" tooltip="Differentiable function"/>
              </a:rPr>
              <a:t>differentiable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tooltip="Loss function"/>
              </a:rPr>
              <a:t>loss function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28</a:t>
            </a:fld>
            <a:endParaRPr lang="en-US"/>
          </a:p>
        </p:txBody>
      </p:sp>
    </p:spTree>
    <p:extLst>
      <p:ext uri="{BB962C8B-B14F-4D97-AF65-F5344CB8AC3E}">
        <p14:creationId xmlns:p14="http://schemas.microsoft.com/office/powerpoint/2010/main" val="121344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32418-EAA0-4D37-BAF6-BD2DC28350DF}" type="slidenum">
              <a:rPr lang="en-US" smtClean="0"/>
              <a:t>29</a:t>
            </a:fld>
            <a:endParaRPr lang="en-US"/>
          </a:p>
        </p:txBody>
      </p:sp>
    </p:spTree>
    <p:extLst>
      <p:ext uri="{BB962C8B-B14F-4D97-AF65-F5344CB8AC3E}">
        <p14:creationId xmlns:p14="http://schemas.microsoft.com/office/powerpoint/2010/main" val="270917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motivation behind choosing this project was that Atlanta is one of the most crime-ridden cities in the US, with the rate of crime more than twice that of the national average.</a:t>
            </a:r>
          </a:p>
        </p:txBody>
      </p:sp>
      <p:sp>
        <p:nvSpPr>
          <p:cNvPr id="4" name="Slide Number Placeholder 3"/>
          <p:cNvSpPr>
            <a:spLocks noGrp="1"/>
          </p:cNvSpPr>
          <p:nvPr>
            <p:ph type="sldNum" sz="quarter" idx="10"/>
          </p:nvPr>
        </p:nvSpPr>
        <p:spPr/>
        <p:txBody>
          <a:bodyPr/>
          <a:lstStyle/>
          <a:p>
            <a:fld id="{70932418-EAA0-4D37-BAF6-BD2DC28350DF}" type="slidenum">
              <a:rPr lang="en-US" smtClean="0"/>
              <a:t>3</a:t>
            </a:fld>
            <a:endParaRPr lang="en-US"/>
          </a:p>
        </p:txBody>
      </p:sp>
    </p:spTree>
    <p:extLst>
      <p:ext uri="{BB962C8B-B14F-4D97-AF65-F5344CB8AC3E}">
        <p14:creationId xmlns:p14="http://schemas.microsoft.com/office/powerpoint/2010/main" val="33961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planning to travel to Atlanta over the summer, I don’t want to discourage you, but I guess carrying a pepper spray would be safer. As you can see, you are more than 5% likely to be the victim of a violent crime, and more than 25% likely to be subjected to property crimes.</a:t>
            </a:r>
          </a:p>
        </p:txBody>
      </p:sp>
      <p:sp>
        <p:nvSpPr>
          <p:cNvPr id="4" name="Slide Number Placeholder 3"/>
          <p:cNvSpPr>
            <a:spLocks noGrp="1"/>
          </p:cNvSpPr>
          <p:nvPr>
            <p:ph type="sldNum" sz="quarter" idx="10"/>
          </p:nvPr>
        </p:nvSpPr>
        <p:spPr/>
        <p:txBody>
          <a:bodyPr/>
          <a:lstStyle/>
          <a:p>
            <a:fld id="{70932418-EAA0-4D37-BAF6-BD2DC28350DF}" type="slidenum">
              <a:rPr lang="en-US" smtClean="0"/>
              <a:t>4</a:t>
            </a:fld>
            <a:endParaRPr lang="en-US"/>
          </a:p>
        </p:txBody>
      </p:sp>
    </p:spTree>
    <p:extLst>
      <p:ext uri="{BB962C8B-B14F-4D97-AF65-F5344CB8AC3E}">
        <p14:creationId xmlns:p14="http://schemas.microsoft.com/office/powerpoint/2010/main" val="429390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data, we have the data collected in the year 2017 by Atlanta PD. There are more than 26000 reported crimes, with 23 fields that represented the occurrence time, location, apartment numbers, etc.</a:t>
            </a:r>
          </a:p>
        </p:txBody>
      </p:sp>
      <p:sp>
        <p:nvSpPr>
          <p:cNvPr id="4" name="Slide Number Placeholder 3"/>
          <p:cNvSpPr>
            <a:spLocks noGrp="1"/>
          </p:cNvSpPr>
          <p:nvPr>
            <p:ph type="sldNum" sz="quarter" idx="10"/>
          </p:nvPr>
        </p:nvSpPr>
        <p:spPr/>
        <p:txBody>
          <a:bodyPr/>
          <a:lstStyle/>
          <a:p>
            <a:fld id="{70932418-EAA0-4D37-BAF6-BD2DC28350DF}" type="slidenum">
              <a:rPr lang="en-US" smtClean="0"/>
              <a:t>5</a:t>
            </a:fld>
            <a:endParaRPr lang="en-US"/>
          </a:p>
        </p:txBody>
      </p:sp>
    </p:spTree>
    <p:extLst>
      <p:ext uri="{BB962C8B-B14F-4D97-AF65-F5344CB8AC3E}">
        <p14:creationId xmlns:p14="http://schemas.microsoft.com/office/powerpoint/2010/main" val="282043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try to study the data and analyze the trends. Here is a plot of the number of crimes divided by the type of crime.</a:t>
            </a:r>
          </a:p>
          <a:p>
            <a:endParaRPr lang="en-US" dirty="0"/>
          </a:p>
          <a:p>
            <a:r>
              <a:rPr lang="en-US" dirty="0"/>
              <a:t>As we can see, theft from vehicles ranks at the top with more than 8000 instances in the past year.</a:t>
            </a:r>
          </a:p>
        </p:txBody>
      </p:sp>
      <p:sp>
        <p:nvSpPr>
          <p:cNvPr id="4" name="Slide Number Placeholder 3"/>
          <p:cNvSpPr>
            <a:spLocks noGrp="1"/>
          </p:cNvSpPr>
          <p:nvPr>
            <p:ph type="sldNum" sz="quarter" idx="10"/>
          </p:nvPr>
        </p:nvSpPr>
        <p:spPr/>
        <p:txBody>
          <a:bodyPr/>
          <a:lstStyle/>
          <a:p>
            <a:fld id="{70932418-EAA0-4D37-BAF6-BD2DC28350DF}" type="slidenum">
              <a:rPr lang="en-US" smtClean="0"/>
              <a:t>6</a:t>
            </a:fld>
            <a:endParaRPr lang="en-US"/>
          </a:p>
        </p:txBody>
      </p:sp>
    </p:spTree>
    <p:extLst>
      <p:ext uri="{BB962C8B-B14F-4D97-AF65-F5344CB8AC3E}">
        <p14:creationId xmlns:p14="http://schemas.microsoft.com/office/powerpoint/2010/main" val="217753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us the breakdown of the crimes with neighborhoods.</a:t>
            </a:r>
          </a:p>
          <a:p>
            <a:endParaRPr lang="en-US" dirty="0"/>
          </a:p>
          <a:p>
            <a:r>
              <a:rPr lang="en-US" dirty="0"/>
              <a:t>Downtown ranks at the top. In this database we have more than 230 unique values.</a:t>
            </a:r>
          </a:p>
        </p:txBody>
      </p:sp>
      <p:sp>
        <p:nvSpPr>
          <p:cNvPr id="4" name="Slide Number Placeholder 3"/>
          <p:cNvSpPr>
            <a:spLocks noGrp="1"/>
          </p:cNvSpPr>
          <p:nvPr>
            <p:ph type="sldNum" sz="quarter" idx="10"/>
          </p:nvPr>
        </p:nvSpPr>
        <p:spPr/>
        <p:txBody>
          <a:bodyPr/>
          <a:lstStyle/>
          <a:p>
            <a:fld id="{70932418-EAA0-4D37-BAF6-BD2DC28350DF}" type="slidenum">
              <a:rPr lang="en-US" smtClean="0"/>
              <a:t>7</a:t>
            </a:fld>
            <a:endParaRPr lang="en-US"/>
          </a:p>
        </p:txBody>
      </p:sp>
    </p:spTree>
    <p:extLst>
      <p:ext uri="{BB962C8B-B14F-4D97-AF65-F5344CB8AC3E}">
        <p14:creationId xmlns:p14="http://schemas.microsoft.com/office/powerpoint/2010/main" val="158562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Saturday is when the </a:t>
            </a:r>
            <a:r>
              <a:rPr lang="en-US" dirty="0" err="1"/>
              <a:t>mst</a:t>
            </a:r>
            <a:r>
              <a:rPr lang="en-US" dirty="0"/>
              <a:t> number of crimes take place.</a:t>
            </a:r>
          </a:p>
        </p:txBody>
      </p:sp>
      <p:sp>
        <p:nvSpPr>
          <p:cNvPr id="4" name="Slide Number Placeholder 3"/>
          <p:cNvSpPr>
            <a:spLocks noGrp="1"/>
          </p:cNvSpPr>
          <p:nvPr>
            <p:ph type="sldNum" sz="quarter" idx="10"/>
          </p:nvPr>
        </p:nvSpPr>
        <p:spPr/>
        <p:txBody>
          <a:bodyPr/>
          <a:lstStyle/>
          <a:p>
            <a:fld id="{70932418-EAA0-4D37-BAF6-BD2DC28350DF}" type="slidenum">
              <a:rPr lang="en-US" smtClean="0"/>
              <a:t>8</a:t>
            </a:fld>
            <a:endParaRPr lang="en-US"/>
          </a:p>
        </p:txBody>
      </p:sp>
    </p:spTree>
    <p:extLst>
      <p:ext uri="{BB962C8B-B14F-4D97-AF65-F5344CB8AC3E}">
        <p14:creationId xmlns:p14="http://schemas.microsoft.com/office/powerpoint/2010/main" val="367151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number of crimes are committed during the evening and night, while the numbers taper down in the morning.</a:t>
            </a:r>
          </a:p>
        </p:txBody>
      </p:sp>
      <p:sp>
        <p:nvSpPr>
          <p:cNvPr id="4" name="Slide Number Placeholder 3"/>
          <p:cNvSpPr>
            <a:spLocks noGrp="1"/>
          </p:cNvSpPr>
          <p:nvPr>
            <p:ph type="sldNum" sz="quarter" idx="10"/>
          </p:nvPr>
        </p:nvSpPr>
        <p:spPr/>
        <p:txBody>
          <a:bodyPr/>
          <a:lstStyle/>
          <a:p>
            <a:fld id="{70932418-EAA0-4D37-BAF6-BD2DC28350DF}" type="slidenum">
              <a:rPr lang="en-US" smtClean="0"/>
              <a:t>10</a:t>
            </a:fld>
            <a:endParaRPr lang="en-US"/>
          </a:p>
        </p:txBody>
      </p:sp>
    </p:spTree>
    <p:extLst>
      <p:ext uri="{BB962C8B-B14F-4D97-AF65-F5344CB8AC3E}">
        <p14:creationId xmlns:p14="http://schemas.microsoft.com/office/powerpoint/2010/main" val="258523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2DB56A7-F76E-4163-BE37-F390FA8DEE7E}" type="datetimeFigureOut">
              <a:rPr lang="en-US" smtClean="0"/>
              <a:t>4/27/2018</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F4AEBB2-AEDA-4D0A-A864-B21BC7E74EF8}" type="slidenum">
              <a:rPr lang="en-US" smtClean="0"/>
              <a:t>‹#›</a:t>
            </a:fld>
            <a:endParaRPr lang="en-US"/>
          </a:p>
        </p:txBody>
      </p:sp>
    </p:spTree>
    <p:extLst>
      <p:ext uri="{BB962C8B-B14F-4D97-AF65-F5344CB8AC3E}">
        <p14:creationId xmlns:p14="http://schemas.microsoft.com/office/powerpoint/2010/main" val="2466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B56A7-F76E-4163-BE37-F390FA8DEE7E}"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25082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2DB56A7-F76E-4163-BE37-F390FA8DEE7E}" type="datetimeFigureOut">
              <a:rPr lang="en-US" smtClean="0"/>
              <a:t>4/27/2018</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F4AEBB2-AEDA-4D0A-A864-B21BC7E74EF8}" type="slidenum">
              <a:rPr lang="en-US" smtClean="0"/>
              <a:t>‹#›</a:t>
            </a:fld>
            <a:endParaRPr lang="en-US"/>
          </a:p>
        </p:txBody>
      </p:sp>
    </p:spTree>
    <p:extLst>
      <p:ext uri="{BB962C8B-B14F-4D97-AF65-F5344CB8AC3E}">
        <p14:creationId xmlns:p14="http://schemas.microsoft.com/office/powerpoint/2010/main" val="6850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B56A7-F76E-4163-BE37-F390FA8DEE7E}"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9145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2DB56A7-F76E-4163-BE37-F390FA8DEE7E}" type="datetimeFigureOut">
              <a:rPr lang="en-US" smtClean="0"/>
              <a:t>4/27/2018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F4AEBB2-AEDA-4D0A-A864-B21BC7E74EF8}" type="slidenum">
              <a:rPr lang="en-US" smtClean="0"/>
              <a:t>‹#›</a:t>
            </a:fld>
            <a:endParaRPr lang="en-US"/>
          </a:p>
        </p:txBody>
      </p:sp>
    </p:spTree>
    <p:extLst>
      <p:ext uri="{BB962C8B-B14F-4D97-AF65-F5344CB8AC3E}">
        <p14:creationId xmlns:p14="http://schemas.microsoft.com/office/powerpoint/2010/main" val="92152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DB56A7-F76E-4163-BE37-F390FA8DEE7E}"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247464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DB56A7-F76E-4163-BE37-F390FA8DEE7E}"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188025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B56A7-F76E-4163-BE37-F390FA8DEE7E}"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36441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B56A7-F76E-4163-BE37-F390FA8DEE7E}"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428488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2DB56A7-F76E-4163-BE37-F390FA8DEE7E}" type="datetimeFigureOut">
              <a:rPr lang="en-US" smtClean="0"/>
              <a:t>4/27/2018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F4AEBB2-AEDA-4D0A-A864-B21BC7E74EF8}" type="slidenum">
              <a:rPr lang="en-US" smtClean="0"/>
              <a:t>‹#›</a:t>
            </a:fld>
            <a:endParaRPr lang="en-US"/>
          </a:p>
        </p:txBody>
      </p:sp>
    </p:spTree>
    <p:extLst>
      <p:ext uri="{BB962C8B-B14F-4D97-AF65-F5344CB8AC3E}">
        <p14:creationId xmlns:p14="http://schemas.microsoft.com/office/powerpoint/2010/main" val="281705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DB56A7-F76E-4163-BE37-F390FA8DEE7E}"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AEBB2-AEDA-4D0A-A864-B21BC7E74EF8}" type="slidenum">
              <a:rPr lang="en-US" smtClean="0"/>
              <a:t>‹#›</a:t>
            </a:fld>
            <a:endParaRPr lang="en-US"/>
          </a:p>
        </p:txBody>
      </p:sp>
    </p:spTree>
    <p:extLst>
      <p:ext uri="{BB962C8B-B14F-4D97-AF65-F5344CB8AC3E}">
        <p14:creationId xmlns:p14="http://schemas.microsoft.com/office/powerpoint/2010/main" val="190084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2DB56A7-F76E-4163-BE37-F390FA8DEE7E}" type="datetimeFigureOut">
              <a:rPr lang="en-US" smtClean="0"/>
              <a:t>4/27/2018</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F4AEBB2-AEDA-4D0A-A864-B21BC7E74EF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86460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www.analyticsvidhya.com/" TargetMode="External"/><Relationship Id="rId3" Type="http://schemas.openxmlformats.org/officeDocument/2006/relationships/hyperlink" Target="https://github.com/priyanka21sk/LA-Crime-Data-Analysis-using-R" TargetMode="External"/><Relationship Id="rId7" Type="http://schemas.openxmlformats.org/officeDocument/2006/relationships/hyperlink" Target="http://statweb.stanford.edu/~jhf/MAR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utexas.edu/courses/schwab/sw388r7/SolvingProblems/" TargetMode="External"/><Relationship Id="rId5" Type="http://schemas.openxmlformats.org/officeDocument/2006/relationships/hyperlink" Target="https://rpubs.com/Ravinderkhatri/crimetrends" TargetMode="External"/><Relationship Id="rId4" Type="http://schemas.openxmlformats.org/officeDocument/2006/relationships/hyperlink" Target="https://www.r-bloggers.com/san-francisco-crime-data-analysis-part-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orbes.com/pictures/mlj45jggj/1-detroit/#2e06ae9069d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12AE-5E10-47C8-9434-943D3B2ADF93}"/>
              </a:ext>
            </a:extLst>
          </p:cNvPr>
          <p:cNvSpPr>
            <a:spLocks noGrp="1"/>
          </p:cNvSpPr>
          <p:nvPr>
            <p:ph type="ctrTitle"/>
          </p:nvPr>
        </p:nvSpPr>
        <p:spPr/>
        <p:txBody>
          <a:bodyPr>
            <a:normAutofit/>
          </a:bodyPr>
          <a:lstStyle/>
          <a:p>
            <a:r>
              <a:rPr lang="en-US" sz="6000" dirty="0"/>
              <a:t>Crimes in Atlanta, GA</a:t>
            </a:r>
          </a:p>
        </p:txBody>
      </p:sp>
      <p:sp>
        <p:nvSpPr>
          <p:cNvPr id="3" name="Subtitle 2">
            <a:extLst>
              <a:ext uri="{FF2B5EF4-FFF2-40B4-BE49-F238E27FC236}">
                <a16:creationId xmlns:a16="http://schemas.microsoft.com/office/drawing/2014/main" id="{F4DD01FF-BC9A-458E-906F-4ABA0C1427E7}"/>
              </a:ext>
            </a:extLst>
          </p:cNvPr>
          <p:cNvSpPr>
            <a:spLocks noGrp="1"/>
          </p:cNvSpPr>
          <p:nvPr>
            <p:ph type="subTitle" idx="1"/>
          </p:nvPr>
        </p:nvSpPr>
        <p:spPr>
          <a:xfrm>
            <a:off x="1524000" y="4079875"/>
            <a:ext cx="9144000" cy="1655762"/>
          </a:xfrm>
        </p:spPr>
        <p:txBody>
          <a:bodyPr>
            <a:normAutofit/>
          </a:bodyPr>
          <a:lstStyle/>
          <a:p>
            <a:pPr algn="r"/>
            <a:r>
              <a:rPr lang="en-US" sz="2000" dirty="0">
                <a:solidFill>
                  <a:schemeClr val="bg1"/>
                </a:solidFill>
              </a:rPr>
              <a:t>- A Project In R by Sukhada Saoji and Nimish Ojale</a:t>
            </a:r>
          </a:p>
        </p:txBody>
      </p:sp>
    </p:spTree>
    <p:extLst>
      <p:ext uri="{BB962C8B-B14F-4D97-AF65-F5344CB8AC3E}">
        <p14:creationId xmlns:p14="http://schemas.microsoft.com/office/powerpoint/2010/main" val="387400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68B0-69CE-4A36-B840-A072FFE88E52}"/>
              </a:ext>
            </a:extLst>
          </p:cNvPr>
          <p:cNvSpPr>
            <a:spLocks noGrp="1"/>
          </p:cNvSpPr>
          <p:nvPr>
            <p:ph type="title"/>
          </p:nvPr>
        </p:nvSpPr>
        <p:spPr/>
        <p:txBody>
          <a:bodyPr/>
          <a:lstStyle/>
          <a:p>
            <a:r>
              <a:rPr lang="en-US" dirty="0"/>
              <a:t>Let there be exploration</a:t>
            </a:r>
          </a:p>
        </p:txBody>
      </p:sp>
      <p:pic>
        <p:nvPicPr>
          <p:cNvPr id="4" name="Content Placeholder 6">
            <a:extLst>
              <a:ext uri="{FF2B5EF4-FFF2-40B4-BE49-F238E27FC236}">
                <a16:creationId xmlns:a16="http://schemas.microsoft.com/office/drawing/2014/main" id="{872AC9F6-048A-4BCB-A2E2-DB3E90AFB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07" y="2153231"/>
            <a:ext cx="4254757" cy="4254757"/>
          </a:xfrm>
          <a:prstGeom prst="rect">
            <a:avLst/>
          </a:prstGeom>
        </p:spPr>
      </p:pic>
      <p:pic>
        <p:nvPicPr>
          <p:cNvPr id="9" name="Picture 8">
            <a:extLst>
              <a:ext uri="{FF2B5EF4-FFF2-40B4-BE49-F238E27FC236}">
                <a16:creationId xmlns:a16="http://schemas.microsoft.com/office/drawing/2014/main" id="{6C91D522-FDF0-4977-B61F-820C95C9D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737" y="3252639"/>
            <a:ext cx="5750818" cy="1932129"/>
          </a:xfrm>
          <a:prstGeom prst="rect">
            <a:avLst/>
          </a:prstGeom>
        </p:spPr>
      </p:pic>
    </p:spTree>
    <p:extLst>
      <p:ext uri="{BB962C8B-B14F-4D97-AF65-F5344CB8AC3E}">
        <p14:creationId xmlns:p14="http://schemas.microsoft.com/office/powerpoint/2010/main" val="388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68B0-69CE-4A36-B840-A072FFE88E52}"/>
              </a:ext>
            </a:extLst>
          </p:cNvPr>
          <p:cNvSpPr>
            <a:spLocks noGrp="1"/>
          </p:cNvSpPr>
          <p:nvPr>
            <p:ph type="title"/>
          </p:nvPr>
        </p:nvSpPr>
        <p:spPr/>
        <p:txBody>
          <a:bodyPr/>
          <a:lstStyle/>
          <a:p>
            <a:r>
              <a:rPr lang="en-US" dirty="0"/>
              <a:t>Let there be exploration</a:t>
            </a:r>
          </a:p>
        </p:txBody>
      </p:sp>
      <p:pic>
        <p:nvPicPr>
          <p:cNvPr id="7" name="Content Placeholder 6">
            <a:extLst>
              <a:ext uri="{FF2B5EF4-FFF2-40B4-BE49-F238E27FC236}">
                <a16:creationId xmlns:a16="http://schemas.microsoft.com/office/drawing/2014/main" id="{A78CE377-2518-477B-8E09-BA63697826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9715" y="2181225"/>
            <a:ext cx="4254758" cy="4254758"/>
          </a:xfrm>
        </p:spPr>
      </p:pic>
      <p:pic>
        <p:nvPicPr>
          <p:cNvPr id="5" name="Picture 4">
            <a:extLst>
              <a:ext uri="{FF2B5EF4-FFF2-40B4-BE49-F238E27FC236}">
                <a16:creationId xmlns:a16="http://schemas.microsoft.com/office/drawing/2014/main" id="{C988234F-EF0A-4DC6-A864-A62AA26C8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161" y="3645940"/>
            <a:ext cx="6213940" cy="1336607"/>
          </a:xfrm>
          <a:prstGeom prst="rect">
            <a:avLst/>
          </a:prstGeom>
        </p:spPr>
      </p:pic>
    </p:spTree>
    <p:extLst>
      <p:ext uri="{BB962C8B-B14F-4D97-AF65-F5344CB8AC3E}">
        <p14:creationId xmlns:p14="http://schemas.microsoft.com/office/powerpoint/2010/main" val="77407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533F-FDFF-4B2D-B81F-5B749246B1BE}"/>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7DFF7F6E-4717-40A0-9042-A293C07EEEF5}"/>
              </a:ext>
            </a:extLst>
          </p:cNvPr>
          <p:cNvSpPr>
            <a:spLocks noGrp="1"/>
          </p:cNvSpPr>
          <p:nvPr>
            <p:ph idx="1"/>
          </p:nvPr>
        </p:nvSpPr>
        <p:spPr/>
        <p:txBody>
          <a:bodyPr>
            <a:normAutofit fontScale="85000" lnSpcReduction="20000"/>
          </a:bodyPr>
          <a:lstStyle/>
          <a:p>
            <a:r>
              <a:rPr lang="en-US" sz="3200" dirty="0"/>
              <a:t>Build model to predict probability of occurrence of a particular crime</a:t>
            </a:r>
          </a:p>
          <a:p>
            <a:endParaRPr lang="en-US" sz="3200" dirty="0"/>
          </a:p>
          <a:p>
            <a:r>
              <a:rPr lang="en-US" sz="3200" dirty="0"/>
              <a:t>Predictors?</a:t>
            </a:r>
          </a:p>
          <a:p>
            <a:pPr lvl="1"/>
            <a:r>
              <a:rPr lang="en-US" sz="2800" dirty="0"/>
              <a:t>Neighborhood</a:t>
            </a:r>
          </a:p>
          <a:p>
            <a:pPr lvl="1"/>
            <a:r>
              <a:rPr lang="en-US" sz="2800" dirty="0"/>
              <a:t>Month</a:t>
            </a:r>
          </a:p>
          <a:p>
            <a:pPr lvl="1"/>
            <a:r>
              <a:rPr lang="en-US" sz="2800" dirty="0"/>
              <a:t>Time of the day</a:t>
            </a:r>
          </a:p>
          <a:p>
            <a:pPr lvl="1"/>
            <a:r>
              <a:rPr lang="en-US" sz="2800" dirty="0"/>
              <a:t>Day of the week</a:t>
            </a:r>
          </a:p>
          <a:p>
            <a:pPr lvl="1"/>
            <a:r>
              <a:rPr lang="en-US" sz="2800" dirty="0"/>
              <a:t>Shift</a:t>
            </a:r>
          </a:p>
        </p:txBody>
      </p:sp>
    </p:spTree>
    <p:extLst>
      <p:ext uri="{BB962C8B-B14F-4D97-AF65-F5344CB8AC3E}">
        <p14:creationId xmlns:p14="http://schemas.microsoft.com/office/powerpoint/2010/main" val="251452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C7C3-6583-4052-8803-5F1219C0308E}"/>
              </a:ext>
            </a:extLst>
          </p:cNvPr>
          <p:cNvSpPr>
            <a:spLocks noGrp="1"/>
          </p:cNvSpPr>
          <p:nvPr>
            <p:ph type="title"/>
          </p:nvPr>
        </p:nvSpPr>
        <p:spPr/>
        <p:txBody>
          <a:bodyPr/>
          <a:lstStyle/>
          <a:p>
            <a:r>
              <a:rPr lang="en-US" dirty="0"/>
              <a:t>Cleaning and Feature Selection</a:t>
            </a:r>
          </a:p>
        </p:txBody>
      </p:sp>
      <p:sp>
        <p:nvSpPr>
          <p:cNvPr id="3" name="Content Placeholder 2">
            <a:extLst>
              <a:ext uri="{FF2B5EF4-FFF2-40B4-BE49-F238E27FC236}">
                <a16:creationId xmlns:a16="http://schemas.microsoft.com/office/drawing/2014/main" id="{C0BC92E7-1954-473D-BC93-995B977DF88A}"/>
              </a:ext>
            </a:extLst>
          </p:cNvPr>
          <p:cNvSpPr>
            <a:spLocks noGrp="1"/>
          </p:cNvSpPr>
          <p:nvPr>
            <p:ph idx="1"/>
          </p:nvPr>
        </p:nvSpPr>
        <p:spPr>
          <a:xfrm>
            <a:off x="581192" y="2458689"/>
            <a:ext cx="5194457" cy="3678303"/>
          </a:xfrm>
        </p:spPr>
        <p:txBody>
          <a:bodyPr>
            <a:normAutofit fontScale="85000" lnSpcReduction="10000"/>
          </a:bodyPr>
          <a:lstStyle/>
          <a:p>
            <a:r>
              <a:rPr lang="en-US" sz="2700" dirty="0"/>
              <a:t>Removed </a:t>
            </a:r>
            <a:r>
              <a:rPr lang="en-US" sz="2700" dirty="0" err="1"/>
              <a:t>Unk</a:t>
            </a:r>
            <a:r>
              <a:rPr lang="en-US" sz="2700" dirty="0"/>
              <a:t> and </a:t>
            </a:r>
            <a:r>
              <a:rPr lang="en-US" sz="2700" dirty="0" err="1"/>
              <a:t>NaN</a:t>
            </a:r>
            <a:r>
              <a:rPr lang="en-US" sz="2700" dirty="0"/>
              <a:t> values</a:t>
            </a:r>
          </a:p>
          <a:p>
            <a:pPr lvl="1"/>
            <a:r>
              <a:rPr lang="en-US" sz="2500" dirty="0"/>
              <a:t>Rows brought down from 26760 to 10939</a:t>
            </a:r>
          </a:p>
          <a:p>
            <a:r>
              <a:rPr lang="en-US" sz="2700" dirty="0"/>
              <a:t>Top 25 most crime-ridden neighborhoods only</a:t>
            </a:r>
          </a:p>
          <a:p>
            <a:r>
              <a:rPr lang="en-US" sz="2700" dirty="0"/>
              <a:t>Removed insignificant predictors like beat, location type, offense id, apt no.</a:t>
            </a:r>
          </a:p>
          <a:p>
            <a:r>
              <a:rPr lang="en-US" sz="2700" dirty="0"/>
              <a:t>Factorized variables like Shift, neighborhood, and UC2.Literal</a:t>
            </a:r>
          </a:p>
        </p:txBody>
      </p:sp>
      <p:pic>
        <p:nvPicPr>
          <p:cNvPr id="5" name="Picture 4">
            <a:extLst>
              <a:ext uri="{FF2B5EF4-FFF2-40B4-BE49-F238E27FC236}">
                <a16:creationId xmlns:a16="http://schemas.microsoft.com/office/drawing/2014/main" id="{C4FE6AC9-F963-480E-B1FA-9AD9357AB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353" y="2180496"/>
            <a:ext cx="5194455" cy="4234690"/>
          </a:xfrm>
          <a:prstGeom prst="rect">
            <a:avLst/>
          </a:prstGeom>
        </p:spPr>
      </p:pic>
    </p:spTree>
    <p:extLst>
      <p:ext uri="{BB962C8B-B14F-4D97-AF65-F5344CB8AC3E}">
        <p14:creationId xmlns:p14="http://schemas.microsoft.com/office/powerpoint/2010/main" val="364719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CD89-B83F-4759-BDE4-2080586C9B48}"/>
              </a:ext>
            </a:extLst>
          </p:cNvPr>
          <p:cNvSpPr>
            <a:spLocks noGrp="1"/>
          </p:cNvSpPr>
          <p:nvPr>
            <p:ph type="title"/>
          </p:nvPr>
        </p:nvSpPr>
        <p:spPr/>
        <p:txBody>
          <a:bodyPr/>
          <a:lstStyle/>
          <a:p>
            <a:r>
              <a:rPr lang="en-US" dirty="0"/>
              <a:t>Predictive modeling</a:t>
            </a:r>
          </a:p>
        </p:txBody>
      </p:sp>
      <p:sp>
        <p:nvSpPr>
          <p:cNvPr id="3" name="Content Placeholder 2">
            <a:extLst>
              <a:ext uri="{FF2B5EF4-FFF2-40B4-BE49-F238E27FC236}">
                <a16:creationId xmlns:a16="http://schemas.microsoft.com/office/drawing/2014/main" id="{84FBA5BE-1B73-4CFB-AC5A-B81C73450CB5}"/>
              </a:ext>
            </a:extLst>
          </p:cNvPr>
          <p:cNvSpPr>
            <a:spLocks noGrp="1"/>
          </p:cNvSpPr>
          <p:nvPr>
            <p:ph idx="1"/>
          </p:nvPr>
        </p:nvSpPr>
        <p:spPr>
          <a:xfrm>
            <a:off x="581192" y="2477541"/>
            <a:ext cx="11029615" cy="3678303"/>
          </a:xfrm>
        </p:spPr>
        <p:txBody>
          <a:bodyPr>
            <a:normAutofit/>
          </a:bodyPr>
          <a:lstStyle/>
          <a:p>
            <a:r>
              <a:rPr lang="en-US" sz="3200" dirty="0"/>
              <a:t>Multinomial Logistic Regression</a:t>
            </a:r>
          </a:p>
          <a:p>
            <a:r>
              <a:rPr lang="en-US" sz="3200" dirty="0"/>
              <a:t>Discriminant Analysis</a:t>
            </a:r>
          </a:p>
          <a:p>
            <a:r>
              <a:rPr lang="en-US" sz="3200" dirty="0"/>
              <a:t>K-Nearest Neighbors</a:t>
            </a:r>
          </a:p>
          <a:p>
            <a:r>
              <a:rPr lang="en-US" sz="3200" dirty="0"/>
              <a:t>Random Forest</a:t>
            </a:r>
          </a:p>
          <a:p>
            <a:r>
              <a:rPr lang="en-US" sz="3200" dirty="0"/>
              <a:t>Neural Networks</a:t>
            </a:r>
          </a:p>
        </p:txBody>
      </p:sp>
    </p:spTree>
    <p:extLst>
      <p:ext uri="{BB962C8B-B14F-4D97-AF65-F5344CB8AC3E}">
        <p14:creationId xmlns:p14="http://schemas.microsoft.com/office/powerpoint/2010/main" val="69795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428B-0410-466A-BEF8-625F9105C4C4}"/>
              </a:ext>
            </a:extLst>
          </p:cNvPr>
          <p:cNvSpPr>
            <a:spLocks noGrp="1"/>
          </p:cNvSpPr>
          <p:nvPr>
            <p:ph type="title"/>
          </p:nvPr>
        </p:nvSpPr>
        <p:spPr/>
        <p:txBody>
          <a:bodyPr/>
          <a:lstStyle/>
          <a:p>
            <a:r>
              <a:rPr lang="en-US" dirty="0"/>
              <a:t>Multinomial Logistic Regression</a:t>
            </a:r>
          </a:p>
        </p:txBody>
      </p:sp>
      <p:pic>
        <p:nvPicPr>
          <p:cNvPr id="8" name="Picture 7">
            <a:extLst>
              <a:ext uri="{FF2B5EF4-FFF2-40B4-BE49-F238E27FC236}">
                <a16:creationId xmlns:a16="http://schemas.microsoft.com/office/drawing/2014/main" id="{1BDE8397-5383-4F8E-B925-F55C176FB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534" y="5341772"/>
            <a:ext cx="4332466" cy="832734"/>
          </a:xfrm>
          <a:prstGeom prst="rect">
            <a:avLst/>
          </a:prstGeom>
        </p:spPr>
      </p:pic>
      <p:pic>
        <p:nvPicPr>
          <p:cNvPr id="12" name="Picture 11">
            <a:extLst>
              <a:ext uri="{FF2B5EF4-FFF2-40B4-BE49-F238E27FC236}">
                <a16:creationId xmlns:a16="http://schemas.microsoft.com/office/drawing/2014/main" id="{AC0C802C-3424-41B8-80C7-31585B622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482" y="5323110"/>
            <a:ext cx="3094619" cy="832734"/>
          </a:xfrm>
          <a:prstGeom prst="rect">
            <a:avLst/>
          </a:prstGeom>
        </p:spPr>
      </p:pic>
      <p:sp>
        <p:nvSpPr>
          <p:cNvPr id="14" name="Content Placeholder 2">
            <a:extLst>
              <a:ext uri="{FF2B5EF4-FFF2-40B4-BE49-F238E27FC236}">
                <a16:creationId xmlns:a16="http://schemas.microsoft.com/office/drawing/2014/main" id="{52587403-BB3D-4637-9E03-5C0B8641209B}"/>
              </a:ext>
            </a:extLst>
          </p:cNvPr>
          <p:cNvSpPr txBox="1">
            <a:spLocks/>
          </p:cNvSpPr>
          <p:nvPr/>
        </p:nvSpPr>
        <p:spPr>
          <a:xfrm>
            <a:off x="581192" y="2279901"/>
            <a:ext cx="7191207" cy="229819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700" dirty="0"/>
              <a:t>Logistic Regression with more than two classes</a:t>
            </a:r>
          </a:p>
          <a:p>
            <a:r>
              <a:rPr lang="en-US" sz="2700" dirty="0"/>
              <a:t>Split data into Training set and Validation set</a:t>
            </a:r>
          </a:p>
          <a:p>
            <a:r>
              <a:rPr lang="en-US" sz="2700" dirty="0"/>
              <a:t>Library(‘</a:t>
            </a:r>
            <a:r>
              <a:rPr lang="en-US" sz="2700" dirty="0" err="1"/>
              <a:t>nnet</a:t>
            </a:r>
            <a:r>
              <a:rPr lang="en-US" sz="2700" dirty="0"/>
              <a:t>’)</a:t>
            </a:r>
          </a:p>
        </p:txBody>
      </p:sp>
      <p:pic>
        <p:nvPicPr>
          <p:cNvPr id="15" name="Picture 14">
            <a:extLst>
              <a:ext uri="{FF2B5EF4-FFF2-40B4-BE49-F238E27FC236}">
                <a16:creationId xmlns:a16="http://schemas.microsoft.com/office/drawing/2014/main" id="{01A1FC8D-9019-429C-AF54-3CD2B2DE6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492" y="2279899"/>
            <a:ext cx="3447296" cy="2298197"/>
          </a:xfrm>
          <a:prstGeom prst="rect">
            <a:avLst/>
          </a:prstGeom>
        </p:spPr>
      </p:pic>
    </p:spTree>
    <p:extLst>
      <p:ext uri="{BB962C8B-B14F-4D97-AF65-F5344CB8AC3E}">
        <p14:creationId xmlns:p14="http://schemas.microsoft.com/office/powerpoint/2010/main" val="274709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0DCC-7E4C-4B09-B7D9-C9BA94695678}"/>
              </a:ext>
            </a:extLst>
          </p:cNvPr>
          <p:cNvSpPr>
            <a:spLocks noGrp="1"/>
          </p:cNvSpPr>
          <p:nvPr>
            <p:ph type="title"/>
          </p:nvPr>
        </p:nvSpPr>
        <p:spPr/>
        <p:txBody>
          <a:bodyPr/>
          <a:lstStyle/>
          <a:p>
            <a:r>
              <a:rPr lang="en-US" dirty="0"/>
              <a:t>Results of Multinomial Logistic Regression</a:t>
            </a:r>
          </a:p>
        </p:txBody>
      </p:sp>
      <p:sp>
        <p:nvSpPr>
          <p:cNvPr id="3" name="Content Placeholder 2">
            <a:extLst>
              <a:ext uri="{FF2B5EF4-FFF2-40B4-BE49-F238E27FC236}">
                <a16:creationId xmlns:a16="http://schemas.microsoft.com/office/drawing/2014/main" id="{FB8D38A6-9C3B-41BF-83C9-954F2C31837E}"/>
              </a:ext>
            </a:extLst>
          </p:cNvPr>
          <p:cNvSpPr>
            <a:spLocks noGrp="1"/>
          </p:cNvSpPr>
          <p:nvPr>
            <p:ph idx="1"/>
          </p:nvPr>
        </p:nvSpPr>
        <p:spPr>
          <a:xfrm>
            <a:off x="581192" y="2180496"/>
            <a:ext cx="9309257" cy="2316859"/>
          </a:xfrm>
        </p:spPr>
        <p:txBody>
          <a:bodyPr>
            <a:normAutofit/>
          </a:bodyPr>
          <a:lstStyle/>
          <a:p>
            <a:r>
              <a:rPr lang="en-US" sz="2700" dirty="0"/>
              <a:t>Overall accuracy (Confusion Matrix) = 41.45%</a:t>
            </a:r>
          </a:p>
          <a:p>
            <a:r>
              <a:rPr lang="en-US" sz="2700" dirty="0"/>
              <a:t>Accuracy for detecting Larceny from vehicle = 87.343%</a:t>
            </a:r>
          </a:p>
        </p:txBody>
      </p:sp>
      <p:pic>
        <p:nvPicPr>
          <p:cNvPr id="8" name="Picture 7">
            <a:extLst>
              <a:ext uri="{FF2B5EF4-FFF2-40B4-BE49-F238E27FC236}">
                <a16:creationId xmlns:a16="http://schemas.microsoft.com/office/drawing/2014/main" id="{3F36BB57-A54F-46A6-8FBA-6D29FF5F5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060" y="4478695"/>
            <a:ext cx="9621880" cy="1875452"/>
          </a:xfrm>
          <a:prstGeom prst="rect">
            <a:avLst/>
          </a:prstGeom>
        </p:spPr>
      </p:pic>
    </p:spTree>
    <p:extLst>
      <p:ext uri="{BB962C8B-B14F-4D97-AF65-F5344CB8AC3E}">
        <p14:creationId xmlns:p14="http://schemas.microsoft.com/office/powerpoint/2010/main" val="45917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66A8-A4F2-4F74-85C8-F3317A785367}"/>
              </a:ext>
            </a:extLst>
          </p:cNvPr>
          <p:cNvSpPr>
            <a:spLocks noGrp="1"/>
          </p:cNvSpPr>
          <p:nvPr>
            <p:ph type="title"/>
          </p:nvPr>
        </p:nvSpPr>
        <p:spPr/>
        <p:txBody>
          <a:bodyPr/>
          <a:lstStyle/>
          <a:p>
            <a:r>
              <a:rPr lang="en-US" dirty="0"/>
              <a:t>Linear Discriminant Analysis</a:t>
            </a:r>
          </a:p>
        </p:txBody>
      </p:sp>
      <p:sp>
        <p:nvSpPr>
          <p:cNvPr id="3" name="Content Placeholder 2">
            <a:extLst>
              <a:ext uri="{FF2B5EF4-FFF2-40B4-BE49-F238E27FC236}">
                <a16:creationId xmlns:a16="http://schemas.microsoft.com/office/drawing/2014/main" id="{154FECB9-BB69-40B7-84A5-9041E81D2C7F}"/>
              </a:ext>
            </a:extLst>
          </p:cNvPr>
          <p:cNvSpPr>
            <a:spLocks noGrp="1"/>
          </p:cNvSpPr>
          <p:nvPr>
            <p:ph idx="1"/>
          </p:nvPr>
        </p:nvSpPr>
        <p:spPr>
          <a:xfrm>
            <a:off x="581192" y="2457814"/>
            <a:ext cx="5514808" cy="3678303"/>
          </a:xfrm>
        </p:spPr>
        <p:txBody>
          <a:bodyPr>
            <a:normAutofit/>
          </a:bodyPr>
          <a:lstStyle/>
          <a:p>
            <a:r>
              <a:rPr lang="en-US" sz="2400" dirty="0"/>
              <a:t>Approximate Bayes’ Classifier</a:t>
            </a:r>
          </a:p>
          <a:p>
            <a:r>
              <a:rPr lang="en-US" sz="2400" dirty="0"/>
              <a:t>Decision boundary is a function of a linear combination of known observations</a:t>
            </a:r>
          </a:p>
          <a:p>
            <a:r>
              <a:rPr lang="en-US" sz="2400" dirty="0"/>
              <a:t>Assumptions:</a:t>
            </a:r>
          </a:p>
          <a:p>
            <a:pPr lvl="1"/>
            <a:r>
              <a:rPr lang="en-US" sz="2200" dirty="0"/>
              <a:t>Normally distributed observations</a:t>
            </a:r>
          </a:p>
          <a:p>
            <a:pPr lvl="1"/>
            <a:r>
              <a:rPr lang="en-US" sz="2200"/>
              <a:t>Homoscedasticity</a:t>
            </a:r>
            <a:endParaRPr lang="en-US" sz="2200" dirty="0"/>
          </a:p>
        </p:txBody>
      </p:sp>
      <p:pic>
        <p:nvPicPr>
          <p:cNvPr id="5" name="Picture 4">
            <a:extLst>
              <a:ext uri="{FF2B5EF4-FFF2-40B4-BE49-F238E27FC236}">
                <a16:creationId xmlns:a16="http://schemas.microsoft.com/office/drawing/2014/main" id="{8F376E15-2F7E-484B-A501-FC1C31555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659" y="2509135"/>
            <a:ext cx="4494200" cy="919865"/>
          </a:xfrm>
          <a:prstGeom prst="rect">
            <a:avLst/>
          </a:prstGeom>
        </p:spPr>
      </p:pic>
      <p:pic>
        <p:nvPicPr>
          <p:cNvPr id="7" name="Picture 6">
            <a:extLst>
              <a:ext uri="{FF2B5EF4-FFF2-40B4-BE49-F238E27FC236}">
                <a16:creationId xmlns:a16="http://schemas.microsoft.com/office/drawing/2014/main" id="{CDF4596C-BF0E-4444-BB0A-A410FF95C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659" y="3790066"/>
            <a:ext cx="4489690" cy="1013800"/>
          </a:xfrm>
          <a:prstGeom prst="rect">
            <a:avLst/>
          </a:prstGeom>
        </p:spPr>
      </p:pic>
      <p:pic>
        <p:nvPicPr>
          <p:cNvPr id="9" name="Picture 8">
            <a:extLst>
              <a:ext uri="{FF2B5EF4-FFF2-40B4-BE49-F238E27FC236}">
                <a16:creationId xmlns:a16="http://schemas.microsoft.com/office/drawing/2014/main" id="{7A6CDD07-3EDF-4676-B3D3-4FF58C25F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030" y="5164932"/>
            <a:ext cx="4485319" cy="1052678"/>
          </a:xfrm>
          <a:prstGeom prst="rect">
            <a:avLst/>
          </a:prstGeom>
        </p:spPr>
      </p:pic>
    </p:spTree>
    <p:extLst>
      <p:ext uri="{BB962C8B-B14F-4D97-AF65-F5344CB8AC3E}">
        <p14:creationId xmlns:p14="http://schemas.microsoft.com/office/powerpoint/2010/main" val="151457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867D-60AC-47B2-BC17-CFF564788573}"/>
              </a:ext>
            </a:extLst>
          </p:cNvPr>
          <p:cNvSpPr>
            <a:spLocks noGrp="1"/>
          </p:cNvSpPr>
          <p:nvPr>
            <p:ph type="title"/>
          </p:nvPr>
        </p:nvSpPr>
        <p:spPr/>
        <p:txBody>
          <a:bodyPr/>
          <a:lstStyle/>
          <a:p>
            <a:r>
              <a:rPr lang="en-US" dirty="0"/>
              <a:t>Applying LDA</a:t>
            </a:r>
          </a:p>
        </p:txBody>
      </p:sp>
      <p:sp>
        <p:nvSpPr>
          <p:cNvPr id="7" name="Content Placeholder 6">
            <a:extLst>
              <a:ext uri="{FF2B5EF4-FFF2-40B4-BE49-F238E27FC236}">
                <a16:creationId xmlns:a16="http://schemas.microsoft.com/office/drawing/2014/main" id="{9DDDA425-A93B-498F-9037-B7EAE707BE33}"/>
              </a:ext>
            </a:extLst>
          </p:cNvPr>
          <p:cNvSpPr>
            <a:spLocks noGrp="1"/>
          </p:cNvSpPr>
          <p:nvPr>
            <p:ph idx="1"/>
          </p:nvPr>
        </p:nvSpPr>
        <p:spPr>
          <a:xfrm>
            <a:off x="581193" y="2180497"/>
            <a:ext cx="8413518" cy="2456818"/>
          </a:xfrm>
        </p:spPr>
        <p:txBody>
          <a:bodyPr>
            <a:normAutofit/>
          </a:bodyPr>
          <a:lstStyle/>
          <a:p>
            <a:r>
              <a:rPr lang="en-US" sz="2700" dirty="0" err="1"/>
              <a:t>lda</a:t>
            </a:r>
            <a:r>
              <a:rPr lang="en-US" sz="2700" dirty="0"/>
              <a:t>() function</a:t>
            </a:r>
          </a:p>
          <a:p>
            <a:r>
              <a:rPr lang="en-US" sz="2700" dirty="0"/>
              <a:t>Overall accuracy (Confusion Matrix) = 41.43%</a:t>
            </a:r>
          </a:p>
          <a:p>
            <a:r>
              <a:rPr lang="en-US" sz="2700" dirty="0"/>
              <a:t>Accuracy for detecting Larceny from vehicle = 88.76%</a:t>
            </a:r>
          </a:p>
        </p:txBody>
      </p:sp>
      <p:pic>
        <p:nvPicPr>
          <p:cNvPr id="9" name="Picture 8">
            <a:extLst>
              <a:ext uri="{FF2B5EF4-FFF2-40B4-BE49-F238E27FC236}">
                <a16:creationId xmlns:a16="http://schemas.microsoft.com/office/drawing/2014/main" id="{3F1D5854-ABF6-40C7-AED4-0186BB97F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241" y="5101856"/>
            <a:ext cx="8413517" cy="1298515"/>
          </a:xfrm>
          <a:prstGeom prst="rect">
            <a:avLst/>
          </a:prstGeom>
        </p:spPr>
      </p:pic>
    </p:spTree>
    <p:extLst>
      <p:ext uri="{BB962C8B-B14F-4D97-AF65-F5344CB8AC3E}">
        <p14:creationId xmlns:p14="http://schemas.microsoft.com/office/powerpoint/2010/main" val="162851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F683-6BB0-4D70-9AF9-87FA5BE16958}"/>
              </a:ext>
            </a:extLst>
          </p:cNvPr>
          <p:cNvSpPr>
            <a:spLocks noGrp="1"/>
          </p:cNvSpPr>
          <p:nvPr>
            <p:ph type="title"/>
          </p:nvPr>
        </p:nvSpPr>
        <p:spPr/>
        <p:txBody>
          <a:bodyPr/>
          <a:lstStyle/>
          <a:p>
            <a:r>
              <a:rPr lang="en-US" dirty="0"/>
              <a:t>Quadratic Discriminant Analysis</a:t>
            </a:r>
          </a:p>
        </p:txBody>
      </p:sp>
      <p:sp>
        <p:nvSpPr>
          <p:cNvPr id="3" name="Content Placeholder 2">
            <a:extLst>
              <a:ext uri="{FF2B5EF4-FFF2-40B4-BE49-F238E27FC236}">
                <a16:creationId xmlns:a16="http://schemas.microsoft.com/office/drawing/2014/main" id="{57C435E9-27DF-46F0-BD83-E5B97C9E47D4}"/>
              </a:ext>
            </a:extLst>
          </p:cNvPr>
          <p:cNvSpPr>
            <a:spLocks noGrp="1"/>
          </p:cNvSpPr>
          <p:nvPr>
            <p:ph idx="1"/>
          </p:nvPr>
        </p:nvSpPr>
        <p:spPr>
          <a:xfrm>
            <a:off x="581193" y="2180496"/>
            <a:ext cx="5514808" cy="3678303"/>
          </a:xfrm>
        </p:spPr>
        <p:txBody>
          <a:bodyPr/>
          <a:lstStyle/>
          <a:p>
            <a:r>
              <a:rPr lang="en-US" sz="2400" dirty="0"/>
              <a:t>Decision boundary is a function of a quadratic combination of known observations (</a:t>
            </a:r>
            <a:r>
              <a:rPr lang="el-GR" b="1" dirty="0"/>
              <a:t>Σ</a:t>
            </a:r>
            <a:r>
              <a:rPr lang="en-US" i="1" dirty="0"/>
              <a:t>k is covariance matrix</a:t>
            </a:r>
            <a:r>
              <a:rPr lang="en-US" sz="2400" dirty="0"/>
              <a:t>)</a:t>
            </a:r>
          </a:p>
          <a:p>
            <a:r>
              <a:rPr lang="en-US" sz="2400" dirty="0"/>
              <a:t>Assumptions:</a:t>
            </a:r>
          </a:p>
          <a:p>
            <a:pPr lvl="1"/>
            <a:r>
              <a:rPr lang="en-US" sz="2200" dirty="0"/>
              <a:t>Normally distributed observations</a:t>
            </a:r>
          </a:p>
          <a:p>
            <a:pPr lvl="1"/>
            <a:r>
              <a:rPr lang="en-US" sz="2200" dirty="0"/>
              <a:t>Heteroscedasticity</a:t>
            </a:r>
          </a:p>
        </p:txBody>
      </p:sp>
      <p:pic>
        <p:nvPicPr>
          <p:cNvPr id="5" name="Picture 4">
            <a:extLst>
              <a:ext uri="{FF2B5EF4-FFF2-40B4-BE49-F238E27FC236}">
                <a16:creationId xmlns:a16="http://schemas.microsoft.com/office/drawing/2014/main" id="{2DA80DA0-7F93-46BC-98A8-E6CEF44DA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690" y="2448316"/>
            <a:ext cx="5228117" cy="910704"/>
          </a:xfrm>
          <a:prstGeom prst="rect">
            <a:avLst/>
          </a:prstGeom>
        </p:spPr>
      </p:pic>
      <p:pic>
        <p:nvPicPr>
          <p:cNvPr id="7" name="Picture 6">
            <a:extLst>
              <a:ext uri="{FF2B5EF4-FFF2-40B4-BE49-F238E27FC236}">
                <a16:creationId xmlns:a16="http://schemas.microsoft.com/office/drawing/2014/main" id="{EBF00D3E-3E25-4B22-A723-35CE9006B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968" y="4525771"/>
            <a:ext cx="5989839" cy="960203"/>
          </a:xfrm>
          <a:prstGeom prst="rect">
            <a:avLst/>
          </a:prstGeom>
        </p:spPr>
      </p:pic>
    </p:spTree>
    <p:extLst>
      <p:ext uri="{BB962C8B-B14F-4D97-AF65-F5344CB8AC3E}">
        <p14:creationId xmlns:p14="http://schemas.microsoft.com/office/powerpoint/2010/main" val="130874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C810-74D6-4E8C-ADE4-462451FEEC60}"/>
              </a:ext>
            </a:extLst>
          </p:cNvPr>
          <p:cNvSpPr>
            <a:spLocks noGrp="1"/>
          </p:cNvSpPr>
          <p:nvPr>
            <p:ph type="title"/>
          </p:nvPr>
        </p:nvSpPr>
        <p:spPr/>
        <p:txBody>
          <a:bodyPr/>
          <a:lstStyle/>
          <a:p>
            <a:r>
              <a:rPr lang="en-US" dirty="0"/>
              <a:t>The agenda</a:t>
            </a:r>
          </a:p>
        </p:txBody>
      </p:sp>
      <p:sp>
        <p:nvSpPr>
          <p:cNvPr id="3" name="Content Placeholder 2">
            <a:extLst>
              <a:ext uri="{FF2B5EF4-FFF2-40B4-BE49-F238E27FC236}">
                <a16:creationId xmlns:a16="http://schemas.microsoft.com/office/drawing/2014/main" id="{99AA3086-A1A6-4148-B95F-ED352F151888}"/>
              </a:ext>
            </a:extLst>
          </p:cNvPr>
          <p:cNvSpPr>
            <a:spLocks noGrp="1"/>
          </p:cNvSpPr>
          <p:nvPr>
            <p:ph idx="1"/>
          </p:nvPr>
        </p:nvSpPr>
        <p:spPr>
          <a:xfrm>
            <a:off x="581193" y="2477541"/>
            <a:ext cx="11029615" cy="3678303"/>
          </a:xfrm>
        </p:spPr>
        <p:txBody>
          <a:bodyPr>
            <a:normAutofit fontScale="92500" lnSpcReduction="20000"/>
          </a:bodyPr>
          <a:lstStyle/>
          <a:p>
            <a:r>
              <a:rPr lang="en-US" sz="3200" dirty="0"/>
              <a:t>Motivation</a:t>
            </a:r>
          </a:p>
          <a:p>
            <a:r>
              <a:rPr lang="en-US" sz="3200" dirty="0"/>
              <a:t>Exploring the data</a:t>
            </a:r>
          </a:p>
          <a:p>
            <a:r>
              <a:rPr lang="en-US" sz="3200" dirty="0"/>
              <a:t>Objective</a:t>
            </a:r>
          </a:p>
          <a:p>
            <a:r>
              <a:rPr lang="en-US" sz="3200" dirty="0"/>
              <a:t>Cleaning and Feature selection</a:t>
            </a:r>
          </a:p>
          <a:p>
            <a:r>
              <a:rPr lang="en-US" sz="3200" dirty="0"/>
              <a:t>Methods for Predictive modeling</a:t>
            </a:r>
          </a:p>
          <a:p>
            <a:r>
              <a:rPr lang="en-US" sz="3200" dirty="0"/>
              <a:t>Implementation</a:t>
            </a:r>
          </a:p>
          <a:p>
            <a:r>
              <a:rPr lang="en-US" sz="3200"/>
              <a:t>Future work</a:t>
            </a:r>
            <a:endParaRPr lang="en-US" sz="3200" dirty="0"/>
          </a:p>
        </p:txBody>
      </p:sp>
    </p:spTree>
    <p:extLst>
      <p:ext uri="{BB962C8B-B14F-4D97-AF65-F5344CB8AC3E}">
        <p14:creationId xmlns:p14="http://schemas.microsoft.com/office/powerpoint/2010/main" val="185550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8942-AB1A-42EC-BD82-0AC062B4A7E5}"/>
              </a:ext>
            </a:extLst>
          </p:cNvPr>
          <p:cNvSpPr>
            <a:spLocks noGrp="1"/>
          </p:cNvSpPr>
          <p:nvPr>
            <p:ph type="title"/>
          </p:nvPr>
        </p:nvSpPr>
        <p:spPr/>
        <p:txBody>
          <a:bodyPr/>
          <a:lstStyle/>
          <a:p>
            <a:r>
              <a:rPr lang="en-US" dirty="0"/>
              <a:t>K-Nearest Neighbors</a:t>
            </a:r>
          </a:p>
        </p:txBody>
      </p:sp>
      <p:sp>
        <p:nvSpPr>
          <p:cNvPr id="3" name="Content Placeholder 2">
            <a:extLst>
              <a:ext uri="{FF2B5EF4-FFF2-40B4-BE49-F238E27FC236}">
                <a16:creationId xmlns:a16="http://schemas.microsoft.com/office/drawing/2014/main" id="{C14E8C21-2FBA-4ABB-AE6B-5F2673C7FB09}"/>
              </a:ext>
            </a:extLst>
          </p:cNvPr>
          <p:cNvSpPr>
            <a:spLocks noGrp="1"/>
          </p:cNvSpPr>
          <p:nvPr>
            <p:ph idx="1"/>
          </p:nvPr>
        </p:nvSpPr>
        <p:spPr>
          <a:xfrm>
            <a:off x="581192" y="2208488"/>
            <a:ext cx="6276808" cy="3678303"/>
          </a:xfrm>
        </p:spPr>
        <p:txBody>
          <a:bodyPr>
            <a:normAutofit/>
          </a:bodyPr>
          <a:lstStyle/>
          <a:p>
            <a:r>
              <a:rPr lang="en-US" sz="2700" dirty="0"/>
              <a:t>Non-parametric learning method</a:t>
            </a:r>
          </a:p>
          <a:p>
            <a:r>
              <a:rPr lang="en-US" sz="2700" dirty="0"/>
              <a:t>Classifies test observation into class that is “most frequent” among k nearest neighbors</a:t>
            </a:r>
          </a:p>
        </p:txBody>
      </p:sp>
      <p:pic>
        <p:nvPicPr>
          <p:cNvPr id="5" name="Picture 4">
            <a:extLst>
              <a:ext uri="{FF2B5EF4-FFF2-40B4-BE49-F238E27FC236}">
                <a16:creationId xmlns:a16="http://schemas.microsoft.com/office/drawing/2014/main" id="{6C073F6E-C0F5-4B34-9AA0-8AB38A3E5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727" y="2574083"/>
            <a:ext cx="3275726" cy="2958720"/>
          </a:xfrm>
          <a:prstGeom prst="rect">
            <a:avLst/>
          </a:prstGeom>
        </p:spPr>
      </p:pic>
    </p:spTree>
    <p:extLst>
      <p:ext uri="{BB962C8B-B14F-4D97-AF65-F5344CB8AC3E}">
        <p14:creationId xmlns:p14="http://schemas.microsoft.com/office/powerpoint/2010/main" val="181513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social media post&#10;&#10;Description generated with very high confidence">
            <a:extLst>
              <a:ext uri="{FF2B5EF4-FFF2-40B4-BE49-F238E27FC236}">
                <a16:creationId xmlns:a16="http://schemas.microsoft.com/office/drawing/2014/main" id="{68D0DCEB-AC3C-48F3-8F20-73968B06ED7B}"/>
              </a:ext>
            </a:extLst>
          </p:cNvPr>
          <p:cNvPicPr>
            <a:picLocks noChangeAspect="1"/>
          </p:cNvPicPr>
          <p:nvPr/>
        </p:nvPicPr>
        <p:blipFill>
          <a:blip r:embed="rId3"/>
          <a:stretch>
            <a:fillRect/>
          </a:stretch>
        </p:blipFill>
        <p:spPr>
          <a:xfrm>
            <a:off x="428626" y="4239642"/>
            <a:ext cx="11236177" cy="2106784"/>
          </a:xfrm>
          <a:prstGeom prst="rect">
            <a:avLst/>
          </a:prstGeom>
        </p:spPr>
      </p:pic>
      <p:sp>
        <p:nvSpPr>
          <p:cNvPr id="2" name="Title 1">
            <a:extLst>
              <a:ext uri="{FF2B5EF4-FFF2-40B4-BE49-F238E27FC236}">
                <a16:creationId xmlns:a16="http://schemas.microsoft.com/office/drawing/2014/main" id="{0C2E1617-5F8A-47D9-81AD-5EA12D1354CE}"/>
              </a:ext>
            </a:extLst>
          </p:cNvPr>
          <p:cNvSpPr>
            <a:spLocks noGrp="1"/>
          </p:cNvSpPr>
          <p:nvPr>
            <p:ph type="title"/>
          </p:nvPr>
        </p:nvSpPr>
        <p:spPr>
          <a:xfrm>
            <a:off x="581192" y="702156"/>
            <a:ext cx="11029616" cy="1013800"/>
          </a:xfrm>
        </p:spPr>
        <p:txBody>
          <a:bodyPr>
            <a:normAutofit/>
          </a:bodyPr>
          <a:lstStyle/>
          <a:p>
            <a:r>
              <a:rPr lang="en-US">
                <a:solidFill>
                  <a:srgbClr val="FFFFFF"/>
                </a:solidFill>
              </a:rPr>
              <a:t>Random Forest</a:t>
            </a:r>
          </a:p>
        </p:txBody>
      </p:sp>
      <p:sp>
        <p:nvSpPr>
          <p:cNvPr id="3" name="Content Placeholder 2">
            <a:extLst>
              <a:ext uri="{FF2B5EF4-FFF2-40B4-BE49-F238E27FC236}">
                <a16:creationId xmlns:a16="http://schemas.microsoft.com/office/drawing/2014/main" id="{1D287852-3CFA-4C7E-B6E2-EF3FF2B4D308}"/>
              </a:ext>
            </a:extLst>
          </p:cNvPr>
          <p:cNvSpPr>
            <a:spLocks noGrp="1"/>
          </p:cNvSpPr>
          <p:nvPr>
            <p:ph idx="1"/>
          </p:nvPr>
        </p:nvSpPr>
        <p:spPr>
          <a:xfrm>
            <a:off x="581193" y="1957750"/>
            <a:ext cx="11029614" cy="2121026"/>
          </a:xfrm>
        </p:spPr>
        <p:txBody>
          <a:bodyPr>
            <a:normAutofit/>
          </a:bodyPr>
          <a:lstStyle/>
          <a:p>
            <a:r>
              <a:rPr lang="en-US" sz="2000" dirty="0"/>
              <a:t>Tree-based method</a:t>
            </a:r>
          </a:p>
          <a:p>
            <a:r>
              <a:rPr lang="en-US" sz="2000" dirty="0"/>
              <a:t>Improvement over Bagging – Decorrelates the bootstrapped trees</a:t>
            </a:r>
          </a:p>
          <a:p>
            <a:r>
              <a:rPr lang="en-US" sz="2000" dirty="0"/>
              <a:t>Choose ‘m’ predictors for each bootstrapped sample, m= √p for classification</a:t>
            </a:r>
          </a:p>
          <a:p>
            <a:r>
              <a:rPr lang="en-US" sz="2000" dirty="0"/>
              <a:t>Specially effective for a dataset with large variance in number of data points in each response class</a:t>
            </a:r>
          </a:p>
        </p:txBody>
      </p:sp>
    </p:spTree>
    <p:extLst>
      <p:ext uri="{BB962C8B-B14F-4D97-AF65-F5344CB8AC3E}">
        <p14:creationId xmlns:p14="http://schemas.microsoft.com/office/powerpoint/2010/main" val="390660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9F7F-3941-4BAB-81DE-FEF94719F418}"/>
              </a:ext>
            </a:extLst>
          </p:cNvPr>
          <p:cNvSpPr>
            <a:spLocks noGrp="1"/>
          </p:cNvSpPr>
          <p:nvPr>
            <p:ph type="title"/>
          </p:nvPr>
        </p:nvSpPr>
        <p:spPr/>
        <p:txBody>
          <a:bodyPr>
            <a:normAutofit/>
          </a:bodyPr>
          <a:lstStyle/>
          <a:p>
            <a:r>
              <a:rPr lang="en-US">
                <a:solidFill>
                  <a:srgbClr val="FFFFFF"/>
                </a:solidFill>
              </a:rPr>
              <a:t>RANDOM FOREST RESULTS</a:t>
            </a:r>
          </a:p>
        </p:txBody>
      </p:sp>
      <p:sp>
        <p:nvSpPr>
          <p:cNvPr id="3" name="Content Placeholder 2">
            <a:extLst>
              <a:ext uri="{FF2B5EF4-FFF2-40B4-BE49-F238E27FC236}">
                <a16:creationId xmlns:a16="http://schemas.microsoft.com/office/drawing/2014/main" id="{19F224E5-159D-4522-8BE0-272F31A48157}"/>
              </a:ext>
            </a:extLst>
          </p:cNvPr>
          <p:cNvSpPr>
            <a:spLocks noGrp="1"/>
          </p:cNvSpPr>
          <p:nvPr>
            <p:ph idx="1"/>
          </p:nvPr>
        </p:nvSpPr>
        <p:spPr/>
        <p:txBody>
          <a:bodyPr>
            <a:normAutofit/>
          </a:bodyPr>
          <a:lstStyle/>
          <a:p>
            <a:pPr>
              <a:lnSpc>
                <a:spcPct val="150000"/>
              </a:lnSpc>
            </a:pPr>
            <a:r>
              <a:rPr lang="en-US" sz="2400" dirty="0" err="1"/>
              <a:t>Mtry</a:t>
            </a:r>
            <a:r>
              <a:rPr lang="en-US" sz="2400" dirty="0"/>
              <a:t>= root(p)=3 for classification</a:t>
            </a:r>
          </a:p>
          <a:p>
            <a:pPr>
              <a:lnSpc>
                <a:spcPct val="150000"/>
              </a:lnSpc>
            </a:pPr>
            <a:r>
              <a:rPr lang="en-US" sz="2400" dirty="0"/>
              <a:t>Identified important predictors</a:t>
            </a:r>
          </a:p>
          <a:p>
            <a:pPr>
              <a:lnSpc>
                <a:spcPct val="150000"/>
              </a:lnSpc>
            </a:pPr>
            <a:r>
              <a:rPr lang="en-US" sz="2400" dirty="0"/>
              <a:t>Applied 5 fold cross validation with 2 repetitions</a:t>
            </a:r>
          </a:p>
          <a:p>
            <a:pPr>
              <a:lnSpc>
                <a:spcPct val="150000"/>
              </a:lnSpc>
            </a:pPr>
            <a:r>
              <a:rPr lang="en-US" sz="2400" dirty="0"/>
              <a:t> Accuracy on train data= 50%, test data =42%</a:t>
            </a:r>
          </a:p>
          <a:p>
            <a:endParaRPr lang="en-US" dirty="0"/>
          </a:p>
        </p:txBody>
      </p:sp>
      <p:sp>
        <p:nvSpPr>
          <p:cNvPr id="12" name="Content Placeholder 8">
            <a:extLst>
              <a:ext uri="{FF2B5EF4-FFF2-40B4-BE49-F238E27FC236}">
                <a16:creationId xmlns:a16="http://schemas.microsoft.com/office/drawing/2014/main" id="{E7394A06-D38B-4685-9FF1-19846BF38B98}"/>
              </a:ext>
            </a:extLst>
          </p:cNvPr>
          <p:cNvSpPr txBox="1">
            <a:spLocks/>
          </p:cNvSpPr>
          <p:nvPr/>
        </p:nvSpPr>
        <p:spPr>
          <a:xfrm>
            <a:off x="6720733" y="2142789"/>
            <a:ext cx="5626809" cy="432871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50000"/>
              </a:lnSpc>
            </a:pPr>
            <a:endParaRPr lang="en-US" sz="2400" dirty="0"/>
          </a:p>
        </p:txBody>
      </p:sp>
    </p:spTree>
    <p:extLst>
      <p:ext uri="{BB962C8B-B14F-4D97-AF65-F5344CB8AC3E}">
        <p14:creationId xmlns:p14="http://schemas.microsoft.com/office/powerpoint/2010/main" val="11923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0168E9-8F0A-4E0D-A5D0-9C05310B854A}"/>
              </a:ext>
            </a:extLst>
          </p:cNvPr>
          <p:cNvSpPr>
            <a:spLocks noGrp="1"/>
          </p:cNvSpPr>
          <p:nvPr>
            <p:ph type="title"/>
          </p:nvPr>
        </p:nvSpPr>
        <p:spPr/>
        <p:txBody>
          <a:bodyPr/>
          <a:lstStyle/>
          <a:p>
            <a:r>
              <a:rPr lang="en-US" dirty="0"/>
              <a:t>RANDOM FOREST RESULTS</a:t>
            </a:r>
          </a:p>
        </p:txBody>
      </p:sp>
      <p:pic>
        <p:nvPicPr>
          <p:cNvPr id="25" name="Content Placeholder 4" descr="A screenshot of a social media post&#10;&#10;Description generated with very high confidence">
            <a:extLst>
              <a:ext uri="{FF2B5EF4-FFF2-40B4-BE49-F238E27FC236}">
                <a16:creationId xmlns:a16="http://schemas.microsoft.com/office/drawing/2014/main" id="{141CE5BA-D63A-48D2-B9FA-C89A1823E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1191" y="2919250"/>
            <a:ext cx="4404779" cy="3672252"/>
          </a:xfrm>
          <a:prstGeom prst="rect">
            <a:avLst/>
          </a:prstGeom>
        </p:spPr>
      </p:pic>
      <p:sp>
        <p:nvSpPr>
          <p:cNvPr id="9" name="TextBox 8">
            <a:extLst>
              <a:ext uri="{FF2B5EF4-FFF2-40B4-BE49-F238E27FC236}">
                <a16:creationId xmlns:a16="http://schemas.microsoft.com/office/drawing/2014/main" id="{7B59EDAC-3D1D-4A70-BE87-072D4C1B1AD6}"/>
              </a:ext>
            </a:extLst>
          </p:cNvPr>
          <p:cNvSpPr txBox="1"/>
          <p:nvPr/>
        </p:nvSpPr>
        <p:spPr>
          <a:xfrm>
            <a:off x="1382504" y="2159494"/>
            <a:ext cx="5140542" cy="523220"/>
          </a:xfrm>
          <a:prstGeom prst="rect">
            <a:avLst/>
          </a:prstGeom>
          <a:noFill/>
        </p:spPr>
        <p:txBody>
          <a:bodyPr wrap="square" rtlCol="0">
            <a:spAutoFit/>
          </a:bodyPr>
          <a:lstStyle/>
          <a:p>
            <a:r>
              <a:rPr lang="en-US" sz="2800" dirty="0"/>
              <a:t>Confusion Matrix &amp; Test Accuracy</a:t>
            </a:r>
          </a:p>
        </p:txBody>
      </p:sp>
      <p:sp>
        <p:nvSpPr>
          <p:cNvPr id="27" name="TextBox 26">
            <a:extLst>
              <a:ext uri="{FF2B5EF4-FFF2-40B4-BE49-F238E27FC236}">
                <a16:creationId xmlns:a16="http://schemas.microsoft.com/office/drawing/2014/main" id="{1CFD0666-721F-4742-A9A5-E359250A6915}"/>
              </a:ext>
            </a:extLst>
          </p:cNvPr>
          <p:cNvSpPr txBox="1"/>
          <p:nvPr/>
        </p:nvSpPr>
        <p:spPr>
          <a:xfrm>
            <a:off x="8295806" y="2159494"/>
            <a:ext cx="3715969" cy="523220"/>
          </a:xfrm>
          <a:prstGeom prst="rect">
            <a:avLst/>
          </a:prstGeom>
          <a:noFill/>
        </p:spPr>
        <p:txBody>
          <a:bodyPr wrap="square" rtlCol="0">
            <a:spAutoFit/>
          </a:bodyPr>
          <a:lstStyle/>
          <a:p>
            <a:r>
              <a:rPr lang="en-US" sz="2800" dirty="0"/>
              <a:t>Train Accuracy</a:t>
            </a:r>
          </a:p>
        </p:txBody>
      </p:sp>
      <p:pic>
        <p:nvPicPr>
          <p:cNvPr id="13" name="Picture 12" descr="A screenshot of a cell phone&#10;&#10;Description generated with high confidence">
            <a:extLst>
              <a:ext uri="{FF2B5EF4-FFF2-40B4-BE49-F238E27FC236}">
                <a16:creationId xmlns:a16="http://schemas.microsoft.com/office/drawing/2014/main" id="{9D6CAE75-830D-46E5-98CE-F53D96867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20" y="3126253"/>
            <a:ext cx="6832409" cy="2184113"/>
          </a:xfrm>
          <a:prstGeom prst="rect">
            <a:avLst/>
          </a:prstGeom>
        </p:spPr>
      </p:pic>
    </p:spTree>
    <p:extLst>
      <p:ext uri="{BB962C8B-B14F-4D97-AF65-F5344CB8AC3E}">
        <p14:creationId xmlns:p14="http://schemas.microsoft.com/office/powerpoint/2010/main" val="19817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D715C3F-B1D8-4AA1-AFD9-DEB06C3DC73E}"/>
              </a:ext>
            </a:extLst>
          </p:cNvPr>
          <p:cNvPicPr>
            <a:picLocks noChangeAspect="1"/>
          </p:cNvPicPr>
          <p:nvPr/>
        </p:nvPicPr>
        <p:blipFill>
          <a:blip r:embed="rId3"/>
          <a:stretch>
            <a:fillRect/>
          </a:stretch>
        </p:blipFill>
        <p:spPr>
          <a:xfrm>
            <a:off x="1294365" y="2372962"/>
            <a:ext cx="3276204" cy="3503963"/>
          </a:xfrm>
          <a:prstGeom prst="rect">
            <a:avLst/>
          </a:prstGeom>
        </p:spPr>
      </p:pic>
      <p:sp>
        <p:nvSpPr>
          <p:cNvPr id="2" name="Title 1">
            <a:extLst>
              <a:ext uri="{FF2B5EF4-FFF2-40B4-BE49-F238E27FC236}">
                <a16:creationId xmlns:a16="http://schemas.microsoft.com/office/drawing/2014/main" id="{B1118942-AB1A-42EC-BD82-0AC062B4A7E5}"/>
              </a:ext>
            </a:extLst>
          </p:cNvPr>
          <p:cNvSpPr>
            <a:spLocks noGrp="1"/>
          </p:cNvSpPr>
          <p:nvPr>
            <p:ph type="title"/>
          </p:nvPr>
        </p:nvSpPr>
        <p:spPr>
          <a:xfrm>
            <a:off x="581192" y="702156"/>
            <a:ext cx="11029616" cy="1013800"/>
          </a:xfrm>
        </p:spPr>
        <p:txBody>
          <a:bodyPr>
            <a:normAutofit/>
          </a:bodyPr>
          <a:lstStyle/>
          <a:p>
            <a:r>
              <a:rPr lang="en-US">
                <a:solidFill>
                  <a:srgbClr val="FFFFFF"/>
                </a:solidFill>
              </a:rPr>
              <a:t>ARTIFICIAL NEURAL NETWORK</a:t>
            </a:r>
          </a:p>
        </p:txBody>
      </p:sp>
      <p:sp>
        <p:nvSpPr>
          <p:cNvPr id="9" name="Content Placeholder 8">
            <a:extLst>
              <a:ext uri="{FF2B5EF4-FFF2-40B4-BE49-F238E27FC236}">
                <a16:creationId xmlns:a16="http://schemas.microsoft.com/office/drawing/2014/main" id="{98ECCB2C-86AC-48D7-B611-44AD6D99A2CC}"/>
              </a:ext>
            </a:extLst>
          </p:cNvPr>
          <p:cNvSpPr>
            <a:spLocks noGrp="1"/>
          </p:cNvSpPr>
          <p:nvPr>
            <p:ph idx="1"/>
          </p:nvPr>
        </p:nvSpPr>
        <p:spPr>
          <a:xfrm>
            <a:off x="6335804" y="2180496"/>
            <a:ext cx="5626809" cy="4328712"/>
          </a:xfrm>
        </p:spPr>
        <p:txBody>
          <a:bodyPr>
            <a:normAutofit/>
          </a:bodyPr>
          <a:lstStyle/>
          <a:p>
            <a:r>
              <a:rPr lang="en-US" b="1" dirty="0"/>
              <a:t>Neurons, Nodes/Units</a:t>
            </a:r>
            <a:r>
              <a:rPr lang="en-US" dirty="0"/>
              <a:t>: Individual, interconnected units</a:t>
            </a:r>
          </a:p>
          <a:p>
            <a:r>
              <a:rPr lang="en-US" dirty="0"/>
              <a:t>Receives input from one or more sources being other neurons or data input</a:t>
            </a:r>
          </a:p>
          <a:p>
            <a:r>
              <a:rPr lang="en-US" b="1" dirty="0"/>
              <a:t>Data:</a:t>
            </a:r>
          </a:p>
          <a:p>
            <a:pPr lvl="1"/>
            <a:r>
              <a:rPr lang="en-US" dirty="0"/>
              <a:t>Binary, integers or real (floating point) values</a:t>
            </a:r>
          </a:p>
          <a:p>
            <a:pPr lvl="1"/>
            <a:r>
              <a:rPr lang="en-US" dirty="0"/>
              <a:t>Nominal variable should be encoded with binary variables</a:t>
            </a:r>
          </a:p>
          <a:p>
            <a:r>
              <a:rPr lang="en-US" dirty="0"/>
              <a:t>Node multiplies inputs by a weight</a:t>
            </a:r>
          </a:p>
          <a:p>
            <a:r>
              <a:rPr lang="en-US" dirty="0"/>
              <a:t>Passes the sum to an activation function</a:t>
            </a:r>
          </a:p>
          <a:p>
            <a:r>
              <a:rPr lang="en-US" b="1" dirty="0"/>
              <a:t>Output Function:</a:t>
            </a:r>
            <a:endParaRPr lang="en-US" dirty="0"/>
          </a:p>
          <a:p>
            <a:pPr marL="0" indent="0">
              <a:buNone/>
            </a:pPr>
            <a:r>
              <a:rPr lang="en-US" dirty="0"/>
              <a:t>      x: input,  w: weight, p: inputs, ø: activation vector</a:t>
            </a:r>
          </a:p>
        </p:txBody>
      </p:sp>
      <p:sp>
        <p:nvSpPr>
          <p:cNvPr id="5" name="TextBox 4">
            <a:extLst>
              <a:ext uri="{FF2B5EF4-FFF2-40B4-BE49-F238E27FC236}">
                <a16:creationId xmlns:a16="http://schemas.microsoft.com/office/drawing/2014/main" id="{23C8B524-988D-4A63-9B0E-16A0B9C53FC9}"/>
              </a:ext>
            </a:extLst>
          </p:cNvPr>
          <p:cNvSpPr txBox="1"/>
          <p:nvPr/>
        </p:nvSpPr>
        <p:spPr>
          <a:xfrm>
            <a:off x="1754999" y="5712619"/>
            <a:ext cx="2477535" cy="369332"/>
          </a:xfrm>
          <a:prstGeom prst="rect">
            <a:avLst/>
          </a:prstGeom>
          <a:noFill/>
        </p:spPr>
        <p:txBody>
          <a:bodyPr wrap="square" rtlCol="0">
            <a:spAutoFit/>
          </a:bodyPr>
          <a:lstStyle/>
          <a:p>
            <a:r>
              <a:rPr lang="en-US" dirty="0"/>
              <a:t>An Artificial Neuron</a:t>
            </a:r>
          </a:p>
        </p:txBody>
      </p:sp>
      <p:pic>
        <p:nvPicPr>
          <p:cNvPr id="6" name="Picture 5">
            <a:extLst>
              <a:ext uri="{FF2B5EF4-FFF2-40B4-BE49-F238E27FC236}">
                <a16:creationId xmlns:a16="http://schemas.microsoft.com/office/drawing/2014/main" id="{D0FBFE8C-5F86-40FF-9388-BB9D66AC0E8C}"/>
              </a:ext>
            </a:extLst>
          </p:cNvPr>
          <p:cNvPicPr>
            <a:picLocks noChangeAspect="1"/>
          </p:cNvPicPr>
          <p:nvPr/>
        </p:nvPicPr>
        <p:blipFill>
          <a:blip r:embed="rId4"/>
          <a:stretch>
            <a:fillRect/>
          </a:stretch>
        </p:blipFill>
        <p:spPr>
          <a:xfrm>
            <a:off x="8610435" y="5542104"/>
            <a:ext cx="3581565" cy="539847"/>
          </a:xfrm>
          <a:prstGeom prst="rect">
            <a:avLst/>
          </a:prstGeom>
        </p:spPr>
      </p:pic>
    </p:spTree>
    <p:extLst>
      <p:ext uri="{BB962C8B-B14F-4D97-AF65-F5344CB8AC3E}">
        <p14:creationId xmlns:p14="http://schemas.microsoft.com/office/powerpoint/2010/main" val="256725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DF5C4A7-E968-4E08-9523-63F4EF838FC5}"/>
              </a:ext>
            </a:extLst>
          </p:cNvPr>
          <p:cNvPicPr>
            <a:picLocks noChangeAspect="1"/>
          </p:cNvPicPr>
          <p:nvPr/>
        </p:nvPicPr>
        <p:blipFill>
          <a:blip r:embed="rId3"/>
          <a:stretch>
            <a:fillRect/>
          </a:stretch>
        </p:blipFill>
        <p:spPr>
          <a:xfrm>
            <a:off x="725026" y="2421282"/>
            <a:ext cx="2959576" cy="3463994"/>
          </a:xfrm>
          <a:prstGeom prst="rect">
            <a:avLst/>
          </a:prstGeom>
        </p:spPr>
      </p:pic>
      <p:sp>
        <p:nvSpPr>
          <p:cNvPr id="2" name="Title 1">
            <a:extLst>
              <a:ext uri="{FF2B5EF4-FFF2-40B4-BE49-F238E27FC236}">
                <a16:creationId xmlns:a16="http://schemas.microsoft.com/office/drawing/2014/main" id="{B320F9E8-4857-4EBA-B691-34253ABFEAC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BASIC ANN ARCHITECTURE</a:t>
            </a:r>
          </a:p>
        </p:txBody>
      </p:sp>
      <p:sp>
        <p:nvSpPr>
          <p:cNvPr id="9" name="Content Placeholder 8">
            <a:extLst>
              <a:ext uri="{FF2B5EF4-FFF2-40B4-BE49-F238E27FC236}">
                <a16:creationId xmlns:a16="http://schemas.microsoft.com/office/drawing/2014/main" id="{0FDFA274-1973-4AB4-804E-44F576F8A735}"/>
              </a:ext>
            </a:extLst>
          </p:cNvPr>
          <p:cNvSpPr>
            <a:spLocks noGrp="1"/>
          </p:cNvSpPr>
          <p:nvPr>
            <p:ph idx="1"/>
          </p:nvPr>
        </p:nvSpPr>
        <p:spPr>
          <a:xfrm>
            <a:off x="6433794" y="2059758"/>
            <a:ext cx="5231876" cy="4312762"/>
          </a:xfrm>
        </p:spPr>
        <p:txBody>
          <a:bodyPr>
            <a:normAutofit/>
          </a:bodyPr>
          <a:lstStyle/>
          <a:p>
            <a:r>
              <a:rPr lang="en-US" sz="2000" dirty="0"/>
              <a:t>Hidden nodes: </a:t>
            </a:r>
          </a:p>
          <a:p>
            <a:pPr lvl="1"/>
            <a:r>
              <a:rPr lang="en-US" sz="1800" dirty="0"/>
              <a:t>Input from other nodes – input / hidden node</a:t>
            </a:r>
          </a:p>
          <a:p>
            <a:pPr lvl="1"/>
            <a:r>
              <a:rPr lang="en-US" sz="1800" dirty="0"/>
              <a:t>Output to other nodes, as output / hidden nodes</a:t>
            </a:r>
          </a:p>
          <a:p>
            <a:r>
              <a:rPr lang="en-US" sz="2000" dirty="0"/>
              <a:t>Nodes of a single layer have same properties: Activation function and type: input, hidden / output</a:t>
            </a:r>
          </a:p>
          <a:p>
            <a:r>
              <a:rPr lang="en-US" sz="2000" dirty="0"/>
              <a:t>Bias Nodes can be added to help learn pattern: input node with constant value output</a:t>
            </a:r>
          </a:p>
        </p:txBody>
      </p:sp>
      <p:sp>
        <p:nvSpPr>
          <p:cNvPr id="5" name="TextBox 4">
            <a:extLst>
              <a:ext uri="{FF2B5EF4-FFF2-40B4-BE49-F238E27FC236}">
                <a16:creationId xmlns:a16="http://schemas.microsoft.com/office/drawing/2014/main" id="{64B37C24-8E56-432C-AAF9-E0E8AD7BB39F}"/>
              </a:ext>
            </a:extLst>
          </p:cNvPr>
          <p:cNvSpPr txBox="1"/>
          <p:nvPr/>
        </p:nvSpPr>
        <p:spPr>
          <a:xfrm>
            <a:off x="3801853" y="2880174"/>
            <a:ext cx="1752600" cy="369332"/>
          </a:xfrm>
          <a:prstGeom prst="rect">
            <a:avLst/>
          </a:prstGeom>
          <a:noFill/>
        </p:spPr>
        <p:txBody>
          <a:bodyPr wrap="square" rtlCol="0">
            <a:spAutoFit/>
          </a:bodyPr>
          <a:lstStyle/>
          <a:p>
            <a:r>
              <a:rPr lang="en-US" dirty="0"/>
              <a:t>Input Layer</a:t>
            </a:r>
          </a:p>
        </p:txBody>
      </p:sp>
      <p:sp>
        <p:nvSpPr>
          <p:cNvPr id="10" name="TextBox 9">
            <a:extLst>
              <a:ext uri="{FF2B5EF4-FFF2-40B4-BE49-F238E27FC236}">
                <a16:creationId xmlns:a16="http://schemas.microsoft.com/office/drawing/2014/main" id="{CA25DE7C-5343-4626-8EEB-FD6E4D0A035E}"/>
              </a:ext>
            </a:extLst>
          </p:cNvPr>
          <p:cNvSpPr txBox="1"/>
          <p:nvPr/>
        </p:nvSpPr>
        <p:spPr>
          <a:xfrm>
            <a:off x="3801853" y="4017511"/>
            <a:ext cx="1752600" cy="369332"/>
          </a:xfrm>
          <a:prstGeom prst="rect">
            <a:avLst/>
          </a:prstGeom>
          <a:noFill/>
        </p:spPr>
        <p:txBody>
          <a:bodyPr wrap="square" rtlCol="0">
            <a:spAutoFit/>
          </a:bodyPr>
          <a:lstStyle/>
          <a:p>
            <a:r>
              <a:rPr lang="en-US" dirty="0"/>
              <a:t>Hidden Layer</a:t>
            </a:r>
          </a:p>
        </p:txBody>
      </p:sp>
      <p:sp>
        <p:nvSpPr>
          <p:cNvPr id="11" name="TextBox 10">
            <a:extLst>
              <a:ext uri="{FF2B5EF4-FFF2-40B4-BE49-F238E27FC236}">
                <a16:creationId xmlns:a16="http://schemas.microsoft.com/office/drawing/2014/main" id="{E93DA5AD-7C9E-478C-9E4C-07C804C52B6E}"/>
              </a:ext>
            </a:extLst>
          </p:cNvPr>
          <p:cNvSpPr txBox="1"/>
          <p:nvPr/>
        </p:nvSpPr>
        <p:spPr>
          <a:xfrm>
            <a:off x="3801853" y="5391686"/>
            <a:ext cx="1752600" cy="369332"/>
          </a:xfrm>
          <a:prstGeom prst="rect">
            <a:avLst/>
          </a:prstGeom>
          <a:noFill/>
        </p:spPr>
        <p:txBody>
          <a:bodyPr wrap="square" rtlCol="0">
            <a:spAutoFit/>
          </a:bodyPr>
          <a:lstStyle/>
          <a:p>
            <a:r>
              <a:rPr lang="en-US" dirty="0"/>
              <a:t>Output Layer</a:t>
            </a:r>
          </a:p>
        </p:txBody>
      </p:sp>
      <p:sp>
        <p:nvSpPr>
          <p:cNvPr id="3" name="TextBox 2">
            <a:extLst>
              <a:ext uri="{FF2B5EF4-FFF2-40B4-BE49-F238E27FC236}">
                <a16:creationId xmlns:a16="http://schemas.microsoft.com/office/drawing/2014/main" id="{30279DA5-9578-4ADA-AFBA-F07EF1167737}"/>
              </a:ext>
            </a:extLst>
          </p:cNvPr>
          <p:cNvSpPr txBox="1"/>
          <p:nvPr/>
        </p:nvSpPr>
        <p:spPr>
          <a:xfrm>
            <a:off x="420526" y="5934174"/>
            <a:ext cx="5178340" cy="523220"/>
          </a:xfrm>
          <a:prstGeom prst="rect">
            <a:avLst/>
          </a:prstGeom>
          <a:noFill/>
        </p:spPr>
        <p:txBody>
          <a:bodyPr wrap="square" rtlCol="0">
            <a:spAutoFit/>
          </a:bodyPr>
          <a:lstStyle/>
          <a:p>
            <a:r>
              <a:rPr lang="en-US" sz="1400" dirty="0"/>
              <a:t>An artificial neural network with four layers of input nodes {I1,I2, I3, I4}, hidden nodes {N1, N2}, {N3} and output node {O}</a:t>
            </a:r>
          </a:p>
        </p:txBody>
      </p:sp>
    </p:spTree>
    <p:extLst>
      <p:ext uri="{BB962C8B-B14F-4D97-AF65-F5344CB8AC3E}">
        <p14:creationId xmlns:p14="http://schemas.microsoft.com/office/powerpoint/2010/main" val="350059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2D4B-E67D-4744-8712-3DBAC893DBD7}"/>
              </a:ext>
            </a:extLst>
          </p:cNvPr>
          <p:cNvSpPr>
            <a:spLocks noGrp="1"/>
          </p:cNvSpPr>
          <p:nvPr>
            <p:ph type="title"/>
          </p:nvPr>
        </p:nvSpPr>
        <p:spPr/>
        <p:txBody>
          <a:bodyPr/>
          <a:lstStyle/>
          <a:p>
            <a:r>
              <a:rPr lang="en-US" dirty="0"/>
              <a:t>ACTIVATION FUNCTION</a:t>
            </a:r>
          </a:p>
        </p:txBody>
      </p:sp>
      <p:sp>
        <p:nvSpPr>
          <p:cNvPr id="3" name="Content Placeholder 2">
            <a:extLst>
              <a:ext uri="{FF2B5EF4-FFF2-40B4-BE49-F238E27FC236}">
                <a16:creationId xmlns:a16="http://schemas.microsoft.com/office/drawing/2014/main" id="{B9AF72AF-CD1C-461E-B1F5-E253B0356FB0}"/>
              </a:ext>
            </a:extLst>
          </p:cNvPr>
          <p:cNvSpPr>
            <a:spLocks noGrp="1"/>
          </p:cNvSpPr>
          <p:nvPr>
            <p:ph idx="1"/>
          </p:nvPr>
        </p:nvSpPr>
        <p:spPr>
          <a:xfrm>
            <a:off x="581192" y="2180496"/>
            <a:ext cx="11029615" cy="3678303"/>
          </a:xfrm>
        </p:spPr>
        <p:txBody>
          <a:bodyPr>
            <a:normAutofit lnSpcReduction="10000"/>
          </a:bodyPr>
          <a:lstStyle/>
          <a:p>
            <a:pPr marL="0" indent="0">
              <a:lnSpc>
                <a:spcPct val="150000"/>
              </a:lnSpc>
              <a:buNone/>
            </a:pPr>
            <a:r>
              <a:rPr lang="en-US" dirty="0"/>
              <a:t>Activation or transfer functions establish bounds for the output of neurons</a:t>
            </a:r>
          </a:p>
          <a:p>
            <a:pPr marL="342900" indent="-342900">
              <a:lnSpc>
                <a:spcPct val="150000"/>
              </a:lnSpc>
              <a:buAutoNum type="arabicPeriod"/>
            </a:pPr>
            <a:r>
              <a:rPr lang="en-US" dirty="0"/>
              <a:t>Linear function</a:t>
            </a:r>
          </a:p>
          <a:p>
            <a:pPr marL="342900" indent="-342900">
              <a:lnSpc>
                <a:spcPct val="150000"/>
              </a:lnSpc>
              <a:buAutoNum type="arabicPeriod"/>
            </a:pPr>
            <a:r>
              <a:rPr lang="en-US" dirty="0"/>
              <a:t>Step activation function</a:t>
            </a:r>
          </a:p>
          <a:p>
            <a:pPr marL="342900" indent="-342900">
              <a:lnSpc>
                <a:spcPct val="150000"/>
              </a:lnSpc>
              <a:buAutoNum type="arabicPeriod"/>
            </a:pPr>
            <a:r>
              <a:rPr lang="en-US" dirty="0"/>
              <a:t>Sigmoid or Logistic activation function</a:t>
            </a:r>
          </a:p>
          <a:p>
            <a:pPr marL="342900" indent="-342900">
              <a:lnSpc>
                <a:spcPct val="150000"/>
              </a:lnSpc>
              <a:buAutoNum type="arabicPeriod"/>
            </a:pPr>
            <a:r>
              <a:rPr lang="en-US" dirty="0"/>
              <a:t>Hyperbolic tangent function</a:t>
            </a:r>
          </a:p>
          <a:p>
            <a:pPr marL="342900" indent="-342900">
              <a:lnSpc>
                <a:spcPct val="150000"/>
              </a:lnSpc>
              <a:buAutoNum type="arabicPeriod"/>
            </a:pPr>
            <a:r>
              <a:rPr lang="en-US" dirty="0"/>
              <a:t>Rectified Linear Unit (</a:t>
            </a:r>
            <a:r>
              <a:rPr lang="en-US" dirty="0" err="1"/>
              <a:t>ReLU</a:t>
            </a:r>
            <a:r>
              <a:rPr lang="en-US" dirty="0"/>
              <a:t>)</a:t>
            </a:r>
          </a:p>
          <a:p>
            <a:pPr marL="342900" indent="-342900">
              <a:lnSpc>
                <a:spcPct val="150000"/>
              </a:lnSpc>
              <a:buAutoNum type="arabicPeriod"/>
            </a:pPr>
            <a:r>
              <a:rPr lang="en-US" dirty="0" err="1"/>
              <a:t>Softmax</a:t>
            </a:r>
            <a:r>
              <a:rPr lang="en-US" dirty="0"/>
              <a:t> function</a:t>
            </a:r>
          </a:p>
        </p:txBody>
      </p:sp>
    </p:spTree>
    <p:extLst>
      <p:ext uri="{BB962C8B-B14F-4D97-AF65-F5344CB8AC3E}">
        <p14:creationId xmlns:p14="http://schemas.microsoft.com/office/powerpoint/2010/main" val="74411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BB1A-C5A9-4D76-9E7A-68EDC0ACA4D9}"/>
              </a:ext>
            </a:extLst>
          </p:cNvPr>
          <p:cNvSpPr>
            <a:spLocks noGrp="1"/>
          </p:cNvSpPr>
          <p:nvPr>
            <p:ph type="title"/>
          </p:nvPr>
        </p:nvSpPr>
        <p:spPr>
          <a:xfrm>
            <a:off x="581192" y="702156"/>
            <a:ext cx="11029616" cy="1013800"/>
          </a:xfrm>
        </p:spPr>
        <p:txBody>
          <a:bodyPr>
            <a:normAutofit/>
          </a:bodyPr>
          <a:lstStyle/>
          <a:p>
            <a:r>
              <a:rPr lang="en-US">
                <a:solidFill>
                  <a:srgbClr val="FFFFFF"/>
                </a:solidFill>
              </a:rPr>
              <a:t>ANN APPLICATION FOR CRIME DETECTION</a:t>
            </a:r>
          </a:p>
        </p:txBody>
      </p:sp>
      <p:sp>
        <p:nvSpPr>
          <p:cNvPr id="3" name="Content Placeholder 2">
            <a:extLst>
              <a:ext uri="{FF2B5EF4-FFF2-40B4-BE49-F238E27FC236}">
                <a16:creationId xmlns:a16="http://schemas.microsoft.com/office/drawing/2014/main" id="{2A410A65-CD95-4C62-B3BB-3F84BBF12139}"/>
              </a:ext>
            </a:extLst>
          </p:cNvPr>
          <p:cNvSpPr>
            <a:spLocks noGrp="1"/>
          </p:cNvSpPr>
          <p:nvPr>
            <p:ph idx="1"/>
          </p:nvPr>
        </p:nvSpPr>
        <p:spPr>
          <a:xfrm>
            <a:off x="6335805" y="2180496"/>
            <a:ext cx="5275001" cy="4045683"/>
          </a:xfrm>
        </p:spPr>
        <p:txBody>
          <a:bodyPr>
            <a:normAutofit/>
          </a:bodyPr>
          <a:lstStyle/>
          <a:p>
            <a:r>
              <a:rPr lang="en-US" sz="2000" dirty="0"/>
              <a:t>Categorical response and predictors are coded as binary variables</a:t>
            </a:r>
          </a:p>
          <a:p>
            <a:r>
              <a:rPr lang="en-US" sz="2000" dirty="0"/>
              <a:t>Only the significant predictors are considered</a:t>
            </a:r>
          </a:p>
          <a:p>
            <a:r>
              <a:rPr lang="en-US" sz="2000" dirty="0"/>
              <a:t>Data is normalized before analysis</a:t>
            </a:r>
          </a:p>
          <a:p>
            <a:r>
              <a:rPr lang="en-US" sz="2000" dirty="0"/>
              <a:t>Achieved Accuracy: 49.91%</a:t>
            </a:r>
          </a:p>
          <a:p>
            <a:r>
              <a:rPr lang="en-US" sz="2000" dirty="0"/>
              <a:t>Package; </a:t>
            </a:r>
            <a:r>
              <a:rPr lang="en-US" sz="2000" dirty="0" err="1"/>
              <a:t>Neuralnet</a:t>
            </a:r>
            <a:r>
              <a:rPr lang="en-US" sz="2000" dirty="0"/>
              <a:t>, Hidden Layer=2, Error Function= Sum of Squares of Error</a:t>
            </a:r>
          </a:p>
          <a:p>
            <a:endParaRPr lang="en-US" dirty="0"/>
          </a:p>
        </p:txBody>
      </p:sp>
      <p:pic>
        <p:nvPicPr>
          <p:cNvPr id="5" name="Picture 4">
            <a:extLst>
              <a:ext uri="{FF2B5EF4-FFF2-40B4-BE49-F238E27FC236}">
                <a16:creationId xmlns:a16="http://schemas.microsoft.com/office/drawing/2014/main" id="{49EE8F7E-5CF1-4416-A603-BD551967AAFA}"/>
              </a:ext>
            </a:extLst>
          </p:cNvPr>
          <p:cNvPicPr>
            <a:picLocks noChangeAspect="1"/>
          </p:cNvPicPr>
          <p:nvPr/>
        </p:nvPicPr>
        <p:blipFill>
          <a:blip r:embed="rId3"/>
          <a:stretch>
            <a:fillRect/>
          </a:stretch>
        </p:blipFill>
        <p:spPr>
          <a:xfrm>
            <a:off x="1303354" y="2369809"/>
            <a:ext cx="4400550" cy="2711779"/>
          </a:xfrm>
          <a:prstGeom prst="rect">
            <a:avLst/>
          </a:prstGeom>
        </p:spPr>
      </p:pic>
      <p:sp>
        <p:nvSpPr>
          <p:cNvPr id="6" name="TextBox 5">
            <a:extLst>
              <a:ext uri="{FF2B5EF4-FFF2-40B4-BE49-F238E27FC236}">
                <a16:creationId xmlns:a16="http://schemas.microsoft.com/office/drawing/2014/main" id="{BFDF9E7A-7EFF-4ED1-A215-9DB4B030427A}"/>
              </a:ext>
            </a:extLst>
          </p:cNvPr>
          <p:cNvSpPr txBox="1"/>
          <p:nvPr/>
        </p:nvSpPr>
        <p:spPr>
          <a:xfrm>
            <a:off x="1771650" y="5366109"/>
            <a:ext cx="2809875" cy="369332"/>
          </a:xfrm>
          <a:prstGeom prst="rect">
            <a:avLst/>
          </a:prstGeom>
          <a:noFill/>
        </p:spPr>
        <p:txBody>
          <a:bodyPr wrap="square" rtlCol="0">
            <a:spAutoFit/>
          </a:bodyPr>
          <a:lstStyle/>
          <a:p>
            <a:r>
              <a:rPr lang="en-US" dirty="0"/>
              <a:t>Error: 0.5119      Steps: 106</a:t>
            </a:r>
          </a:p>
        </p:txBody>
      </p:sp>
    </p:spTree>
    <p:extLst>
      <p:ext uri="{BB962C8B-B14F-4D97-AF65-F5344CB8AC3E}">
        <p14:creationId xmlns:p14="http://schemas.microsoft.com/office/powerpoint/2010/main" val="106143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B2AF-596B-4DF8-91F0-9518A5D30723}"/>
              </a:ext>
            </a:extLst>
          </p:cNvPr>
          <p:cNvSpPr>
            <a:spLocks noGrp="1"/>
          </p:cNvSpPr>
          <p:nvPr>
            <p:ph type="title"/>
          </p:nvPr>
        </p:nvSpPr>
        <p:spPr>
          <a:xfrm>
            <a:off x="581192" y="702156"/>
            <a:ext cx="11029616" cy="1013800"/>
          </a:xfrm>
        </p:spPr>
        <p:txBody>
          <a:bodyPr>
            <a:normAutofit/>
          </a:bodyPr>
          <a:lstStyle/>
          <a:p>
            <a:r>
              <a:rPr lang="en-US">
                <a:solidFill>
                  <a:srgbClr val="FFFEFF"/>
                </a:solidFill>
              </a:rPr>
              <a:t>Future WORK</a:t>
            </a:r>
          </a:p>
        </p:txBody>
      </p:sp>
      <p:graphicFrame>
        <p:nvGraphicFramePr>
          <p:cNvPr id="7" name="Content Placeholder 2">
            <a:extLst>
              <a:ext uri="{FF2B5EF4-FFF2-40B4-BE49-F238E27FC236}">
                <a16:creationId xmlns:a16="http://schemas.microsoft.com/office/drawing/2014/main" id="{3C59DFFA-D2B0-4A90-A81D-99F92D393A17}"/>
              </a:ext>
            </a:extLst>
          </p:cNvPr>
          <p:cNvGraphicFramePr>
            <a:graphicFrameLocks noGrp="1"/>
          </p:cNvGraphicFramePr>
          <p:nvPr>
            <p:ph idx="1"/>
            <p:extLst>
              <p:ext uri="{D42A27DB-BD31-4B8C-83A1-F6EECF244321}">
                <p14:modId xmlns:p14="http://schemas.microsoft.com/office/powerpoint/2010/main" val="25037921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54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10A9-F43E-4B43-9A95-8B8706FDF5C3}"/>
              </a:ext>
            </a:extLst>
          </p:cNvPr>
          <p:cNvSpPr>
            <a:spLocks noGrp="1"/>
          </p:cNvSpPr>
          <p:nvPr>
            <p:ph type="title"/>
          </p:nvPr>
        </p:nvSpPr>
        <p:spPr>
          <a:xfrm>
            <a:off x="581192" y="702156"/>
            <a:ext cx="11029616" cy="1013800"/>
          </a:xfrm>
        </p:spPr>
        <p:txBody>
          <a:bodyPr/>
          <a:lstStyle/>
          <a:p>
            <a:r>
              <a:rPr lang="en-US"/>
              <a:t>REFERNCES</a:t>
            </a:r>
            <a:endParaRPr lang="en-US" dirty="0"/>
          </a:p>
        </p:txBody>
      </p:sp>
      <p:sp>
        <p:nvSpPr>
          <p:cNvPr id="3" name="Content Placeholder 2">
            <a:extLst>
              <a:ext uri="{FF2B5EF4-FFF2-40B4-BE49-F238E27FC236}">
                <a16:creationId xmlns:a16="http://schemas.microsoft.com/office/drawing/2014/main" id="{A2887D07-DB13-4742-8BE9-25908783E576}"/>
              </a:ext>
            </a:extLst>
          </p:cNvPr>
          <p:cNvSpPr>
            <a:spLocks noGrp="1"/>
          </p:cNvSpPr>
          <p:nvPr>
            <p:ph idx="1"/>
          </p:nvPr>
        </p:nvSpPr>
        <p:spPr>
          <a:xfrm>
            <a:off x="581192" y="2180496"/>
            <a:ext cx="11029615" cy="3678303"/>
          </a:xfrm>
        </p:spPr>
        <p:txBody>
          <a:bodyPr>
            <a:normAutofit fontScale="92500" lnSpcReduction="20000"/>
          </a:bodyPr>
          <a:lstStyle/>
          <a:p>
            <a:pPr marL="342900" indent="-342900">
              <a:buFont typeface="+mj-lt"/>
              <a:buAutoNum type="arabicPeriod"/>
            </a:pPr>
            <a:r>
              <a:rPr lang="en-US"/>
              <a:t>Wikipedia</a:t>
            </a:r>
          </a:p>
          <a:p>
            <a:pPr marL="342900" indent="-342900">
              <a:buFont typeface="+mj-lt"/>
              <a:buAutoNum type="arabicPeriod"/>
            </a:pPr>
            <a:r>
              <a:rPr lang="en-US"/>
              <a:t>Prediction of crime occurrence from multimodal data using deep learning, Hyeon-Woo Kang, Hang-Bong Kang*, Dept. of Digital Media, Catholic University of Korea, Bucheon, Gyonggi-Do, Korea</a:t>
            </a:r>
          </a:p>
          <a:p>
            <a:pPr marL="342900" indent="-342900">
              <a:buFont typeface="+mj-lt"/>
              <a:buAutoNum type="arabicPeriod"/>
            </a:pPr>
            <a:r>
              <a:rPr lang="en-US"/>
              <a:t>Multinomial Logistic Regression, Dr. Jon Starkweather and Dr. Amanda Kay Moske</a:t>
            </a:r>
          </a:p>
          <a:p>
            <a:pPr marL="342900" indent="-342900">
              <a:buFont typeface="+mj-lt"/>
              <a:buAutoNum type="arabicPeriod"/>
            </a:pPr>
            <a:r>
              <a:rPr lang="en-US"/>
              <a:t>An Introduction to Statistical Learning with Applications in R, Authors: James, G., Witten, D., Hastie, T., Tibshirani, R.</a:t>
            </a:r>
          </a:p>
          <a:p>
            <a:pPr marL="342900" indent="-342900">
              <a:buFont typeface="+mj-lt"/>
              <a:buAutoNum type="arabicPeriod"/>
            </a:pPr>
            <a:r>
              <a:rPr lang="en-US" u="sng">
                <a:hlinkClick r:id="rId3"/>
              </a:rPr>
              <a:t>https://github.com/priyanka21sk/LA-Crime-Data-Analysis-using-R</a:t>
            </a:r>
            <a:endParaRPr lang="en-US" u="sng"/>
          </a:p>
          <a:p>
            <a:pPr marL="342900" indent="-342900">
              <a:buFont typeface="+mj-lt"/>
              <a:buAutoNum type="arabicPeriod"/>
            </a:pPr>
            <a:r>
              <a:rPr lang="en-US" u="sng">
                <a:hlinkClick r:id="rId4"/>
              </a:rPr>
              <a:t>https://www.r-bloggers.com/san-francisco-crime-data-analysis-part-1</a:t>
            </a:r>
            <a:r>
              <a:rPr lang="en-US"/>
              <a:t> </a:t>
            </a:r>
          </a:p>
          <a:p>
            <a:pPr marL="342900" indent="-342900">
              <a:buFont typeface="+mj-lt"/>
              <a:buAutoNum type="arabicPeriod"/>
            </a:pPr>
            <a:r>
              <a:rPr lang="en-US" u="sng">
                <a:hlinkClick r:id="rId5"/>
              </a:rPr>
              <a:t>https://rpubs.com/Ravinderkhatri/crimetrends</a:t>
            </a:r>
            <a:endParaRPr lang="en-US" u="sng"/>
          </a:p>
          <a:p>
            <a:pPr marL="342900" indent="-342900">
              <a:buFont typeface="+mj-lt"/>
              <a:buAutoNum type="arabicPeriod"/>
            </a:pPr>
            <a:r>
              <a:rPr lang="en-US">
                <a:hlinkClick r:id="rId6"/>
              </a:rPr>
              <a:t>http://www.utexas.edu/courses/schwab/sw388r7/SolvingProblems/</a:t>
            </a:r>
            <a:endParaRPr lang="en-US"/>
          </a:p>
          <a:p>
            <a:pPr marL="342900" indent="-342900">
              <a:buFont typeface="+mj-lt"/>
              <a:buAutoNum type="arabicPeriod"/>
            </a:pPr>
            <a:r>
              <a:rPr lang="en-US">
                <a:hlinkClick r:id="rId7"/>
              </a:rPr>
              <a:t>http://statweb.stanford.edu/~jhf/MART.html</a:t>
            </a:r>
            <a:endParaRPr lang="en-US"/>
          </a:p>
          <a:p>
            <a:pPr marL="342900" indent="-342900">
              <a:buFont typeface="+mj-lt"/>
              <a:buAutoNum type="arabicPeriod"/>
            </a:pPr>
            <a:r>
              <a:rPr lang="en-US">
                <a:hlinkClick r:id="rId8"/>
              </a:rPr>
              <a:t>www.analyticsvidhya.com</a:t>
            </a:r>
            <a:endParaRPr lang="en-US"/>
          </a:p>
          <a:p>
            <a:pPr marL="342900" indent="-342900">
              <a:buFont typeface="+mj-lt"/>
              <a:buAutoNum type="arabicPeriod"/>
            </a:pPr>
            <a:endParaRPr lang="en-US" dirty="0"/>
          </a:p>
        </p:txBody>
      </p:sp>
    </p:spTree>
    <p:extLst>
      <p:ext uri="{BB962C8B-B14F-4D97-AF65-F5344CB8AC3E}">
        <p14:creationId xmlns:p14="http://schemas.microsoft.com/office/powerpoint/2010/main" val="339927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8EDB-C27C-443F-8E0F-8D8E4E6CB60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12B43C8-DB7E-41A3-AAC1-F64E768340D1}"/>
              </a:ext>
            </a:extLst>
          </p:cNvPr>
          <p:cNvSpPr>
            <a:spLocks noGrp="1"/>
          </p:cNvSpPr>
          <p:nvPr>
            <p:ph idx="1"/>
          </p:nvPr>
        </p:nvSpPr>
        <p:spPr>
          <a:xfrm>
            <a:off x="1048107" y="2549912"/>
            <a:ext cx="5343364" cy="3541714"/>
          </a:xfrm>
        </p:spPr>
        <p:txBody>
          <a:bodyPr>
            <a:normAutofit/>
          </a:bodyPr>
          <a:lstStyle/>
          <a:p>
            <a:r>
              <a:rPr lang="en-US" sz="3200" dirty="0"/>
              <a:t>6</a:t>
            </a:r>
            <a:r>
              <a:rPr lang="en-US" sz="3200" baseline="30000" dirty="0"/>
              <a:t>th</a:t>
            </a:r>
            <a:r>
              <a:rPr lang="en-US" sz="3200" dirty="0"/>
              <a:t> most crime-ridden city in the United States </a:t>
            </a:r>
            <a:r>
              <a:rPr lang="en-US" sz="3200" baseline="30000" dirty="0">
                <a:hlinkClick r:id="rId3"/>
              </a:rPr>
              <a:t>[1]</a:t>
            </a:r>
            <a:r>
              <a:rPr lang="en-US" sz="3200" dirty="0"/>
              <a:t> </a:t>
            </a:r>
          </a:p>
          <a:p>
            <a:pPr marL="0" indent="0">
              <a:buNone/>
            </a:pPr>
            <a:endParaRPr lang="en-US" sz="3200" dirty="0"/>
          </a:p>
          <a:p>
            <a:r>
              <a:rPr lang="en-US" sz="3200" dirty="0"/>
              <a:t>Rate of crime = more than twice of national average</a:t>
            </a:r>
          </a:p>
        </p:txBody>
      </p:sp>
      <p:pic>
        <p:nvPicPr>
          <p:cNvPr id="5" name="Picture 4">
            <a:extLst>
              <a:ext uri="{FF2B5EF4-FFF2-40B4-BE49-F238E27FC236}">
                <a16:creationId xmlns:a16="http://schemas.microsoft.com/office/drawing/2014/main" id="{75545544-2E5C-428C-AE98-3A7054570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596" y="2240156"/>
            <a:ext cx="4043297" cy="416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6867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691D59-8F51-4DD8-AD41-D568D29B08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04AEF18-0627-48F3-9B3D-F7E8F050B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EAEE08A-C572-438F-9753-B0D527A515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B93146F-62ED-4C59-844C-0935D0FB50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0883F11E-ECB3-4046-A121-A45C6FF631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B28B346-1639-4F05-9EBC-808A9DC665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6">
            <a:extLst>
              <a:ext uri="{FF2B5EF4-FFF2-40B4-BE49-F238E27FC236}">
                <a16:creationId xmlns:a16="http://schemas.microsoft.com/office/drawing/2014/main" id="{7954E8D1-7BD4-4C3F-8E18-1A683DFFAFD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949" y="1047665"/>
            <a:ext cx="4984740" cy="4984740"/>
          </a:xfrm>
          <a:prstGeom prst="rect">
            <a:avLst/>
          </a:prstGeom>
        </p:spPr>
      </p:pic>
      <p:sp>
        <p:nvSpPr>
          <p:cNvPr id="40" name="Rectangle 39">
            <a:extLst>
              <a:ext uri="{FF2B5EF4-FFF2-40B4-BE49-F238E27FC236}">
                <a16:creationId xmlns:a16="http://schemas.microsoft.com/office/drawing/2014/main" id="{5CF77191-9839-40D9-B04E-85DF01BB02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871D0F6C-C993-4E97-A103-9448E35FEE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BF007B11-F4C3-4A9E-AAA8-D52C8C1AD9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B68CD3-3152-40DA-B2FA-9ED61781A2A0}"/>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4800" dirty="0">
                <a:solidFill>
                  <a:srgbClr val="FFFFFF"/>
                </a:solidFill>
              </a:rPr>
              <a:t>QUESTIONS ?</a:t>
            </a:r>
          </a:p>
        </p:txBody>
      </p:sp>
    </p:spTree>
    <p:extLst>
      <p:ext uri="{BB962C8B-B14F-4D97-AF65-F5344CB8AC3E}">
        <p14:creationId xmlns:p14="http://schemas.microsoft.com/office/powerpoint/2010/main" val="158157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8EDB-C27C-443F-8E0F-8D8E4E6CB60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12B43C8-DB7E-41A3-AAC1-F64E768340D1}"/>
              </a:ext>
            </a:extLst>
          </p:cNvPr>
          <p:cNvSpPr>
            <a:spLocks noGrp="1"/>
          </p:cNvSpPr>
          <p:nvPr>
            <p:ph idx="1"/>
          </p:nvPr>
        </p:nvSpPr>
        <p:spPr>
          <a:xfrm>
            <a:off x="1048107" y="2549912"/>
            <a:ext cx="5343364" cy="3541714"/>
          </a:xfrm>
        </p:spPr>
        <p:txBody>
          <a:bodyPr>
            <a:normAutofit/>
          </a:bodyPr>
          <a:lstStyle/>
          <a:p>
            <a:r>
              <a:rPr lang="en-US" sz="3200" dirty="0"/>
              <a:t>Chances of a violent crime against you = 5.2/100</a:t>
            </a:r>
          </a:p>
          <a:p>
            <a:pPr marL="0" indent="0">
              <a:buNone/>
            </a:pPr>
            <a:endParaRPr lang="en-US" sz="3200" dirty="0"/>
          </a:p>
          <a:p>
            <a:r>
              <a:rPr lang="en-US" sz="3200" dirty="0"/>
              <a:t>Chances of a property crime against you = 25.556/100</a:t>
            </a:r>
          </a:p>
        </p:txBody>
      </p:sp>
      <p:pic>
        <p:nvPicPr>
          <p:cNvPr id="6" name="Picture 5">
            <a:extLst>
              <a:ext uri="{FF2B5EF4-FFF2-40B4-BE49-F238E27FC236}">
                <a16:creationId xmlns:a16="http://schemas.microsoft.com/office/drawing/2014/main" id="{D477F6FE-FFD5-4B1B-B8EE-2C6D30647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596" y="2240156"/>
            <a:ext cx="4043297" cy="416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200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D901-1CB2-4F21-9BBB-D1A3CC38A7FD}"/>
              </a:ext>
            </a:extLst>
          </p:cNvPr>
          <p:cNvSpPr>
            <a:spLocks noGrp="1"/>
          </p:cNvSpPr>
          <p:nvPr>
            <p:ph type="title"/>
          </p:nvPr>
        </p:nvSpPr>
        <p:spPr/>
        <p:txBody>
          <a:bodyPr/>
          <a:lstStyle/>
          <a:p>
            <a:r>
              <a:rPr lang="en-US" dirty="0"/>
              <a:t>Know thy data</a:t>
            </a:r>
          </a:p>
        </p:txBody>
      </p:sp>
      <p:sp>
        <p:nvSpPr>
          <p:cNvPr id="3" name="Content Placeholder 2">
            <a:extLst>
              <a:ext uri="{FF2B5EF4-FFF2-40B4-BE49-F238E27FC236}">
                <a16:creationId xmlns:a16="http://schemas.microsoft.com/office/drawing/2014/main" id="{46CB63C7-8B5A-4600-920E-F5C32830B1CF}"/>
              </a:ext>
            </a:extLst>
          </p:cNvPr>
          <p:cNvSpPr>
            <a:spLocks noGrp="1"/>
          </p:cNvSpPr>
          <p:nvPr>
            <p:ph idx="1"/>
          </p:nvPr>
        </p:nvSpPr>
        <p:spPr>
          <a:xfrm>
            <a:off x="1017037" y="2249487"/>
            <a:ext cx="6335486" cy="3541714"/>
          </a:xfrm>
        </p:spPr>
        <p:txBody>
          <a:bodyPr>
            <a:normAutofit/>
          </a:bodyPr>
          <a:lstStyle/>
          <a:p>
            <a:r>
              <a:rPr lang="en-US" sz="3200" dirty="0"/>
              <a:t>Crime data dump collected in 2017</a:t>
            </a:r>
          </a:p>
          <a:p>
            <a:r>
              <a:rPr lang="en-US" sz="3200" dirty="0"/>
              <a:t>26760 data points</a:t>
            </a:r>
          </a:p>
          <a:p>
            <a:r>
              <a:rPr lang="en-US" sz="3200" dirty="0"/>
              <a:t>23 fields</a:t>
            </a:r>
          </a:p>
          <a:p>
            <a:r>
              <a:rPr lang="en-US" sz="3200" dirty="0"/>
              <a:t>Several fields with UNK value</a:t>
            </a:r>
          </a:p>
        </p:txBody>
      </p:sp>
      <p:pic>
        <p:nvPicPr>
          <p:cNvPr id="5" name="Picture 4">
            <a:extLst>
              <a:ext uri="{FF2B5EF4-FFF2-40B4-BE49-F238E27FC236}">
                <a16:creationId xmlns:a16="http://schemas.microsoft.com/office/drawing/2014/main" id="{562A1492-787D-4737-BB62-094598F1E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993" y="3004944"/>
            <a:ext cx="3604970" cy="2030800"/>
          </a:xfrm>
          <a:prstGeom prst="rect">
            <a:avLst/>
          </a:prstGeom>
        </p:spPr>
      </p:pic>
    </p:spTree>
    <p:extLst>
      <p:ext uri="{BB962C8B-B14F-4D97-AF65-F5344CB8AC3E}">
        <p14:creationId xmlns:p14="http://schemas.microsoft.com/office/powerpoint/2010/main" val="213276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35B6-64AC-43AF-BB17-328B089ADA7A}"/>
              </a:ext>
            </a:extLst>
          </p:cNvPr>
          <p:cNvSpPr>
            <a:spLocks noGrp="1"/>
          </p:cNvSpPr>
          <p:nvPr>
            <p:ph type="title"/>
          </p:nvPr>
        </p:nvSpPr>
        <p:spPr/>
        <p:txBody>
          <a:bodyPr/>
          <a:lstStyle/>
          <a:p>
            <a:r>
              <a:rPr lang="en-US" dirty="0"/>
              <a:t>Let there be exploration</a:t>
            </a:r>
          </a:p>
        </p:txBody>
      </p:sp>
      <p:pic>
        <p:nvPicPr>
          <p:cNvPr id="9" name="Picture 8">
            <a:extLst>
              <a:ext uri="{FF2B5EF4-FFF2-40B4-BE49-F238E27FC236}">
                <a16:creationId xmlns:a16="http://schemas.microsoft.com/office/drawing/2014/main" id="{DF006BEC-18A9-4C42-B955-EE9EAEC60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81" y="2022382"/>
            <a:ext cx="4429347" cy="4429347"/>
          </a:xfrm>
          <a:prstGeom prst="rect">
            <a:avLst/>
          </a:prstGeom>
        </p:spPr>
      </p:pic>
      <p:pic>
        <p:nvPicPr>
          <p:cNvPr id="10" name="Picture 9">
            <a:extLst>
              <a:ext uri="{FF2B5EF4-FFF2-40B4-BE49-F238E27FC236}">
                <a16:creationId xmlns:a16="http://schemas.microsoft.com/office/drawing/2014/main" id="{21F6E5FD-AD63-4D31-96AF-41D3EC830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274" y="3494315"/>
            <a:ext cx="5327983" cy="1497563"/>
          </a:xfrm>
          <a:prstGeom prst="rect">
            <a:avLst/>
          </a:prstGeom>
        </p:spPr>
      </p:pic>
    </p:spTree>
    <p:extLst>
      <p:ext uri="{BB962C8B-B14F-4D97-AF65-F5344CB8AC3E}">
        <p14:creationId xmlns:p14="http://schemas.microsoft.com/office/powerpoint/2010/main" val="137740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35B6-64AC-43AF-BB17-328B089ADA7A}"/>
              </a:ext>
            </a:extLst>
          </p:cNvPr>
          <p:cNvSpPr>
            <a:spLocks noGrp="1"/>
          </p:cNvSpPr>
          <p:nvPr>
            <p:ph type="title"/>
          </p:nvPr>
        </p:nvSpPr>
        <p:spPr/>
        <p:txBody>
          <a:bodyPr/>
          <a:lstStyle/>
          <a:p>
            <a:r>
              <a:rPr lang="en-US" dirty="0"/>
              <a:t>Let there be exploration</a:t>
            </a:r>
          </a:p>
        </p:txBody>
      </p:sp>
      <p:pic>
        <p:nvPicPr>
          <p:cNvPr id="7" name="Content Placeholder 6">
            <a:extLst>
              <a:ext uri="{FF2B5EF4-FFF2-40B4-BE49-F238E27FC236}">
                <a16:creationId xmlns:a16="http://schemas.microsoft.com/office/drawing/2014/main" id="{035D057B-8465-47B6-83E0-19AD4AC1E1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2996" y="2046040"/>
            <a:ext cx="4404743" cy="4404743"/>
          </a:xfrm>
        </p:spPr>
      </p:pic>
      <p:pic>
        <p:nvPicPr>
          <p:cNvPr id="4" name="Picture 3">
            <a:extLst>
              <a:ext uri="{FF2B5EF4-FFF2-40B4-BE49-F238E27FC236}">
                <a16:creationId xmlns:a16="http://schemas.microsoft.com/office/drawing/2014/main" id="{F4EDA652-E53C-4283-B18F-850874A2A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341" y="3620323"/>
            <a:ext cx="5378308" cy="1256179"/>
          </a:xfrm>
          <a:prstGeom prst="rect">
            <a:avLst/>
          </a:prstGeom>
        </p:spPr>
      </p:pic>
    </p:spTree>
    <p:extLst>
      <p:ext uri="{BB962C8B-B14F-4D97-AF65-F5344CB8AC3E}">
        <p14:creationId xmlns:p14="http://schemas.microsoft.com/office/powerpoint/2010/main" val="364705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68B0-69CE-4A36-B840-A072FFE88E52}"/>
              </a:ext>
            </a:extLst>
          </p:cNvPr>
          <p:cNvSpPr>
            <a:spLocks noGrp="1"/>
          </p:cNvSpPr>
          <p:nvPr>
            <p:ph type="title"/>
          </p:nvPr>
        </p:nvSpPr>
        <p:spPr/>
        <p:txBody>
          <a:bodyPr/>
          <a:lstStyle/>
          <a:p>
            <a:r>
              <a:rPr lang="en-US" dirty="0"/>
              <a:t>Let there be exploration</a:t>
            </a:r>
          </a:p>
        </p:txBody>
      </p:sp>
      <p:pic>
        <p:nvPicPr>
          <p:cNvPr id="7" name="Content Placeholder 6">
            <a:extLst>
              <a:ext uri="{FF2B5EF4-FFF2-40B4-BE49-F238E27FC236}">
                <a16:creationId xmlns:a16="http://schemas.microsoft.com/office/drawing/2014/main" id="{DD890671-BE62-4501-A8A6-D8C67D3E64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327" y="2125081"/>
            <a:ext cx="4285050" cy="4285050"/>
          </a:xfrm>
        </p:spPr>
      </p:pic>
      <p:pic>
        <p:nvPicPr>
          <p:cNvPr id="6" name="Picture 5">
            <a:extLst>
              <a:ext uri="{FF2B5EF4-FFF2-40B4-BE49-F238E27FC236}">
                <a16:creationId xmlns:a16="http://schemas.microsoft.com/office/drawing/2014/main" id="{619E4963-90F7-4E18-9B3A-07DC9F67A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625" y="3429000"/>
            <a:ext cx="4643812" cy="1873819"/>
          </a:xfrm>
          <a:prstGeom prst="rect">
            <a:avLst/>
          </a:prstGeom>
        </p:spPr>
      </p:pic>
    </p:spTree>
    <p:extLst>
      <p:ext uri="{BB962C8B-B14F-4D97-AF65-F5344CB8AC3E}">
        <p14:creationId xmlns:p14="http://schemas.microsoft.com/office/powerpoint/2010/main" val="376469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68B0-69CE-4A36-B840-A072FFE88E52}"/>
              </a:ext>
            </a:extLst>
          </p:cNvPr>
          <p:cNvSpPr>
            <a:spLocks noGrp="1"/>
          </p:cNvSpPr>
          <p:nvPr>
            <p:ph type="title"/>
          </p:nvPr>
        </p:nvSpPr>
        <p:spPr/>
        <p:txBody>
          <a:bodyPr/>
          <a:lstStyle/>
          <a:p>
            <a:r>
              <a:rPr lang="en-US" dirty="0"/>
              <a:t>Let there be exploration</a:t>
            </a:r>
          </a:p>
        </p:txBody>
      </p:sp>
      <p:pic>
        <p:nvPicPr>
          <p:cNvPr id="9" name="Picture 8">
            <a:extLst>
              <a:ext uri="{FF2B5EF4-FFF2-40B4-BE49-F238E27FC236}">
                <a16:creationId xmlns:a16="http://schemas.microsoft.com/office/drawing/2014/main" id="{2DF91D15-78F9-4219-842F-7B99A0A60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46" y="2097088"/>
            <a:ext cx="4285051" cy="4285051"/>
          </a:xfrm>
          <a:prstGeom prst="rect">
            <a:avLst/>
          </a:prstGeom>
        </p:spPr>
      </p:pic>
      <p:pic>
        <p:nvPicPr>
          <p:cNvPr id="4" name="Picture 3">
            <a:extLst>
              <a:ext uri="{FF2B5EF4-FFF2-40B4-BE49-F238E27FC236}">
                <a16:creationId xmlns:a16="http://schemas.microsoft.com/office/drawing/2014/main" id="{031B259A-1518-4AC1-BC41-0BBBE76C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201" y="3123186"/>
            <a:ext cx="4488569" cy="2232853"/>
          </a:xfrm>
          <a:prstGeom prst="rect">
            <a:avLst/>
          </a:prstGeom>
        </p:spPr>
      </p:pic>
    </p:spTree>
    <p:extLst>
      <p:ext uri="{BB962C8B-B14F-4D97-AF65-F5344CB8AC3E}">
        <p14:creationId xmlns:p14="http://schemas.microsoft.com/office/powerpoint/2010/main" val="3181679676"/>
      </p:ext>
    </p:extLst>
  </p:cSld>
  <p:clrMapOvr>
    <a:masterClrMapping/>
  </p:clrMapOvr>
</p:sld>
</file>

<file path=ppt/theme/theme1.xml><?xml version="1.0" encoding="utf-8"?>
<a:theme xmlns:a="http://schemas.openxmlformats.org/drawingml/2006/main" name="Divid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2766</TotalTime>
  <Words>2380</Words>
  <Application>Microsoft Office PowerPoint</Application>
  <PresentationFormat>Widescreen</PresentationFormat>
  <Paragraphs>278</Paragraphs>
  <Slides>30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Corbel</vt:lpstr>
      <vt:lpstr>Gill Sans MT</vt:lpstr>
      <vt:lpstr>Wingdings 2</vt:lpstr>
      <vt:lpstr>Dividend</vt:lpstr>
      <vt:lpstr>Crimes in Atlanta, GA</vt:lpstr>
      <vt:lpstr>The agenda</vt:lpstr>
      <vt:lpstr>Motivation</vt:lpstr>
      <vt:lpstr>Motivation</vt:lpstr>
      <vt:lpstr>Know thy data</vt:lpstr>
      <vt:lpstr>Let there be exploration</vt:lpstr>
      <vt:lpstr>Let there be exploration</vt:lpstr>
      <vt:lpstr>Let there be exploration</vt:lpstr>
      <vt:lpstr>Let there be exploration</vt:lpstr>
      <vt:lpstr>Let there be exploration</vt:lpstr>
      <vt:lpstr>Let there be exploration</vt:lpstr>
      <vt:lpstr>Objective</vt:lpstr>
      <vt:lpstr>Cleaning and Feature Selection</vt:lpstr>
      <vt:lpstr>Predictive modeling</vt:lpstr>
      <vt:lpstr>Multinomial Logistic Regression</vt:lpstr>
      <vt:lpstr>Results of Multinomial Logistic Regression</vt:lpstr>
      <vt:lpstr>Linear Discriminant Analysis</vt:lpstr>
      <vt:lpstr>Applying LDA</vt:lpstr>
      <vt:lpstr>Quadratic Discriminant Analysis</vt:lpstr>
      <vt:lpstr>K-Nearest Neighbors</vt:lpstr>
      <vt:lpstr>Random Forest</vt:lpstr>
      <vt:lpstr>RANDOM FOREST RESULTS</vt:lpstr>
      <vt:lpstr>RANDOM FOREST RESULTS</vt:lpstr>
      <vt:lpstr>ARTIFICIAL NEURAL NETWORK</vt:lpstr>
      <vt:lpstr>BASIC ANN ARCHITECTURE</vt:lpstr>
      <vt:lpstr>ACTIVATION FUNCTION</vt:lpstr>
      <vt:lpstr>ANN APPLICATION FOR CRIME DETECTION</vt:lpstr>
      <vt:lpstr>Future WORK</vt:lpstr>
      <vt:lpstr>REFERNCES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Statistics in Atlanta, GA: </dc:title>
  <dc:creator>Nimish Ojale</dc:creator>
  <cp:lastModifiedBy>Nimish Ojale</cp:lastModifiedBy>
  <cp:revision>125</cp:revision>
  <dcterms:created xsi:type="dcterms:W3CDTF">2018-04-24T03:25:35Z</dcterms:created>
  <dcterms:modified xsi:type="dcterms:W3CDTF">2018-04-27T17:57:30Z</dcterms:modified>
</cp:coreProperties>
</file>