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269" r:id="rId2"/>
    <p:sldId id="318" r:id="rId3"/>
    <p:sldId id="319" r:id="rId4"/>
    <p:sldId id="320" r:id="rId5"/>
    <p:sldId id="322" r:id="rId6"/>
    <p:sldId id="323" r:id="rId7"/>
    <p:sldId id="325" r:id="rId8"/>
    <p:sldId id="326" r:id="rId9"/>
    <p:sldId id="327" r:id="rId10"/>
    <p:sldId id="328" r:id="rId11"/>
    <p:sldId id="329" r:id="rId12"/>
    <p:sldId id="330" r:id="rId13"/>
    <p:sldId id="331" r:id="rId14"/>
    <p:sldId id="332" r:id="rId15"/>
    <p:sldId id="333" r:id="rId16"/>
    <p:sldId id="334" r:id="rId17"/>
    <p:sldId id="335" r:id="rId18"/>
    <p:sldId id="309" r:id="rId19"/>
    <p:sldId id="336" r:id="rId20"/>
    <p:sldId id="337" r:id="rId21"/>
    <p:sldId id="338" r:id="rId22"/>
    <p:sldId id="339" r:id="rId23"/>
    <p:sldId id="340" r:id="rId24"/>
    <p:sldId id="341" r:id="rId25"/>
    <p:sldId id="342" r:id="rId26"/>
    <p:sldId id="343" r:id="rId27"/>
    <p:sldId id="344" r:id="rId28"/>
    <p:sldId id="302" r:id="rId29"/>
    <p:sldId id="345" r:id="rId30"/>
    <p:sldId id="346" r:id="rId31"/>
    <p:sldId id="347" r:id="rId32"/>
    <p:sldId id="348" r:id="rId33"/>
    <p:sldId id="349" r:id="rId34"/>
    <p:sldId id="350" r:id="rId35"/>
    <p:sldId id="352" r:id="rId36"/>
    <p:sldId id="351" r:id="rId37"/>
    <p:sldId id="354" r:id="rId3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76778" autoAdjust="0"/>
  </p:normalViewPr>
  <p:slideViewPr>
    <p:cSldViewPr>
      <p:cViewPr varScale="1">
        <p:scale>
          <a:sx n="76" d="100"/>
          <a:sy n="76" d="100"/>
        </p:scale>
        <p:origin x="789" y="51"/>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4/13/2018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4/13/2018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Expected_valu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Atkinson_index#cite_note-2" TargetMode="External"/><Relationship Id="rId5" Type="http://schemas.openxmlformats.org/officeDocument/2006/relationships/hyperlink" Target="https://en.wikipedia.org/wiki/Stochastic" TargetMode="External"/><Relationship Id="rId4" Type="http://schemas.openxmlformats.org/officeDocument/2006/relationships/hyperlink" Target="https://en.wikipedia.org/wiki/Informati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ultivariate_analysis" TargetMode="External"/><Relationship Id="rId3" Type="http://schemas.openxmlformats.org/officeDocument/2006/relationships/hyperlink" Target="https://en.wikipedia.org/wiki/Mathematical_model" TargetMode="External"/><Relationship Id="rId7" Type="http://schemas.openxmlformats.org/officeDocument/2006/relationships/hyperlink" Target="https://en.wikipedia.org/wiki/Parameter#Mathematical_model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Linear_combination" TargetMode="External"/><Relationship Id="rId5" Type="http://schemas.openxmlformats.org/officeDocument/2006/relationships/hyperlink" Target="https://en.wikipedia.org/wiki/Logarithm" TargetMode="External"/><Relationship Id="rId4" Type="http://schemas.openxmlformats.org/officeDocument/2006/relationships/hyperlink" Target="https://en.wikipedia.org/wiki/Function_(mathematics)" TargetMode="External"/><Relationship Id="rId9" Type="http://schemas.openxmlformats.org/officeDocument/2006/relationships/hyperlink" Target="https://en.wikipedia.org/wiki/Linear_regress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xpected_valu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Atkinson_index#cite_note-2" TargetMode="External"/><Relationship Id="rId5" Type="http://schemas.openxmlformats.org/officeDocument/2006/relationships/hyperlink" Target="https://en.wikipedia.org/wiki/Stochastic" TargetMode="External"/><Relationship Id="rId4" Type="http://schemas.openxmlformats.org/officeDocument/2006/relationships/hyperlink" Target="https://en.wikipedia.org/wiki/Informa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Relative_mean_absolute_difference" TargetMode="External"/><Relationship Id="rId3" Type="http://schemas.openxmlformats.org/officeDocument/2006/relationships/hyperlink" Target="https://en.wikipedia.org/wiki/Graph_of_a_function" TargetMode="External"/><Relationship Id="rId7" Type="http://schemas.openxmlformats.org/officeDocument/2006/relationships/hyperlink" Target="https://en.wikipedia.org/wiki/Social_inequalit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Asset" TargetMode="External"/><Relationship Id="rId11" Type="http://schemas.openxmlformats.org/officeDocument/2006/relationships/hyperlink" Target="https://en.wikipedia.org/wiki/Probability_distribution_function" TargetMode="External"/><Relationship Id="rId5" Type="http://schemas.openxmlformats.org/officeDocument/2006/relationships/hyperlink" Target="https://en.wikipedia.org/wiki/Percentage" TargetMode="External"/><Relationship Id="rId10" Type="http://schemas.openxmlformats.org/officeDocument/2006/relationships/hyperlink" Target="https://en.wikipedia.org/wiki/Absolute_difference" TargetMode="External"/><Relationship Id="rId4" Type="http://schemas.openxmlformats.org/officeDocument/2006/relationships/hyperlink" Target="https://en.wikipedia.org/wiki/Income_distribution" TargetMode="External"/><Relationship Id="rId9" Type="http://schemas.openxmlformats.org/officeDocument/2006/relationships/hyperlink" Target="https://en.wikipedia.org/wiki/Gini_coefficient#cite_note-15"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Relative_mean_absolute_difference" TargetMode="External"/><Relationship Id="rId3" Type="http://schemas.openxmlformats.org/officeDocument/2006/relationships/hyperlink" Target="https://en.wikipedia.org/wiki/Graph_of_a_function" TargetMode="External"/><Relationship Id="rId7" Type="http://schemas.openxmlformats.org/officeDocument/2006/relationships/hyperlink" Target="https://en.wikipedia.org/wiki/Social_inequalit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Asset" TargetMode="External"/><Relationship Id="rId11" Type="http://schemas.openxmlformats.org/officeDocument/2006/relationships/hyperlink" Target="https://en.wikipedia.org/wiki/Probability_distribution_function" TargetMode="External"/><Relationship Id="rId5" Type="http://schemas.openxmlformats.org/officeDocument/2006/relationships/hyperlink" Target="https://en.wikipedia.org/wiki/Percentage" TargetMode="External"/><Relationship Id="rId10" Type="http://schemas.openxmlformats.org/officeDocument/2006/relationships/hyperlink" Target="https://en.wikipedia.org/wiki/Absolute_difference" TargetMode="External"/><Relationship Id="rId4" Type="http://schemas.openxmlformats.org/officeDocument/2006/relationships/hyperlink" Target="https://en.wikipedia.org/wiki/Income_distribution" TargetMode="External"/><Relationship Id="rId9" Type="http://schemas.openxmlformats.org/officeDocument/2006/relationships/hyperlink" Target="https://en.wikipedia.org/wiki/Gini_coefficient#cite_note-1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lumMod val="50000"/>
                  </a:schemeClr>
                </a:solidFill>
                <a:effectLst/>
                <a:latin typeface="+mn-lt"/>
                <a:ea typeface="+mn-ea"/>
                <a:cs typeface="+mn-cs"/>
              </a:rPr>
              <a:t>Information entropy</a:t>
            </a:r>
            <a:r>
              <a:rPr lang="en-US" sz="1200" b="0" i="0" u="none" strike="noStrike" kern="1200" dirty="0">
                <a:solidFill>
                  <a:schemeClr val="tx1">
                    <a:lumMod val="50000"/>
                  </a:schemeClr>
                </a:solidFill>
                <a:effectLst/>
                <a:latin typeface="+mn-lt"/>
                <a:ea typeface="+mn-ea"/>
                <a:cs typeface="+mn-cs"/>
              </a:rPr>
              <a:t> is defined as the </a:t>
            </a:r>
            <a:r>
              <a:rPr lang="en-US" sz="1200" b="0" i="0" u="none" strike="noStrike" kern="1200" dirty="0">
                <a:solidFill>
                  <a:schemeClr val="tx1">
                    <a:lumMod val="50000"/>
                  </a:schemeClr>
                </a:solidFill>
                <a:effectLst/>
                <a:latin typeface="+mn-lt"/>
                <a:ea typeface="+mn-ea"/>
                <a:cs typeface="+mn-cs"/>
                <a:hlinkClick r:id="rId3" tooltip="Expected value"/>
              </a:rPr>
              <a:t>average</a:t>
            </a:r>
            <a:r>
              <a:rPr lang="en-US" sz="1200" b="0" i="0" u="none" strike="noStrike" kern="1200" dirty="0">
                <a:solidFill>
                  <a:schemeClr val="tx1">
                    <a:lumMod val="50000"/>
                  </a:schemeClr>
                </a:solidFill>
                <a:effectLst/>
                <a:latin typeface="+mn-lt"/>
                <a:ea typeface="+mn-ea"/>
                <a:cs typeface="+mn-cs"/>
              </a:rPr>
              <a:t> amount of </a:t>
            </a:r>
            <a:r>
              <a:rPr lang="en-US" sz="1200" b="0" i="0" u="none" strike="noStrike" kern="1200" dirty="0">
                <a:solidFill>
                  <a:schemeClr val="tx1">
                    <a:lumMod val="50000"/>
                  </a:schemeClr>
                </a:solidFill>
                <a:effectLst/>
                <a:latin typeface="+mn-lt"/>
                <a:ea typeface="+mn-ea"/>
                <a:cs typeface="+mn-cs"/>
                <a:hlinkClick r:id="rId4" tooltip="Information"/>
              </a:rPr>
              <a:t>information</a:t>
            </a:r>
            <a:r>
              <a:rPr lang="en-US" sz="1200" b="0" i="0" u="none" strike="noStrike" kern="1200" dirty="0">
                <a:solidFill>
                  <a:schemeClr val="tx1">
                    <a:lumMod val="50000"/>
                  </a:schemeClr>
                </a:solidFill>
                <a:effectLst/>
                <a:latin typeface="+mn-lt"/>
                <a:ea typeface="+mn-ea"/>
                <a:cs typeface="+mn-cs"/>
              </a:rPr>
              <a:t> produced by a </a:t>
            </a:r>
            <a:r>
              <a:rPr lang="en-US" sz="1200" b="0" i="0" u="none" strike="noStrike" kern="1200" dirty="0">
                <a:solidFill>
                  <a:schemeClr val="tx1">
                    <a:lumMod val="50000"/>
                  </a:schemeClr>
                </a:solidFill>
                <a:effectLst/>
                <a:latin typeface="+mn-lt"/>
                <a:ea typeface="+mn-ea"/>
                <a:cs typeface="+mn-cs"/>
                <a:hlinkClick r:id="rId5" tooltip="Stochastic"/>
              </a:rPr>
              <a:t>stochastic</a:t>
            </a:r>
            <a:r>
              <a:rPr lang="en-US" sz="1200" b="0" i="0" u="none" strike="noStrike" kern="1200" dirty="0">
                <a:solidFill>
                  <a:schemeClr val="tx1">
                    <a:lumMod val="50000"/>
                  </a:schemeClr>
                </a:solidFill>
                <a:effectLst/>
                <a:latin typeface="+mn-lt"/>
                <a:ea typeface="+mn-ea"/>
                <a:cs typeface="+mn-cs"/>
              </a:rPr>
              <a:t> source of data.</a:t>
            </a:r>
          </a:p>
          <a:p>
            <a:endParaRPr lang="en-US" sz="1200" b="0" i="0" u="none" strike="noStrike" kern="1200" dirty="0">
              <a:solidFill>
                <a:schemeClr val="tx1">
                  <a:lumMod val="50000"/>
                </a:schemeClr>
              </a:solidFill>
              <a:effectLst/>
              <a:latin typeface="+mn-lt"/>
              <a:ea typeface="+mn-ea"/>
              <a:cs typeface="+mn-cs"/>
            </a:endParaRPr>
          </a:p>
          <a:p>
            <a:r>
              <a:rPr lang="en-US" dirty="0"/>
              <a:t>Atkinson has proposed another class of inequality measures that are used from time to time.  This class also has a weighting parameter ε (which measures aversion to inequality) and some of its theoretical properties are similar to those of the extended </a:t>
            </a:r>
            <a:r>
              <a:rPr lang="en-US" dirty="0" err="1"/>
              <a:t>Gini</a:t>
            </a:r>
            <a:r>
              <a:rPr lang="en-US" dirty="0"/>
              <a:t> index. Intuitively, this Index tells us how much income we are disposed to give up in order to have equal incomes.  Y=income of an individual, m is the average. </a:t>
            </a:r>
            <a:r>
              <a:rPr lang="en-US" sz="1200" b="0" i="0" u="none" strike="noStrike" kern="1200" dirty="0">
                <a:solidFill>
                  <a:schemeClr val="tx1">
                    <a:lumMod val="50000"/>
                  </a:schemeClr>
                </a:solidFill>
                <a:effectLst/>
                <a:latin typeface="+mn-lt"/>
                <a:ea typeface="+mn-ea"/>
                <a:cs typeface="+mn-cs"/>
              </a:rPr>
              <a:t>The index is subgroup decomposable.</a:t>
            </a:r>
            <a:r>
              <a:rPr lang="en-US" sz="1200" b="0" i="0" u="none" strike="noStrike" kern="1200" baseline="30000" dirty="0">
                <a:solidFill>
                  <a:schemeClr val="tx1">
                    <a:lumMod val="50000"/>
                  </a:schemeClr>
                </a:solidFill>
                <a:effectLst/>
                <a:latin typeface="+mn-lt"/>
                <a:ea typeface="+mn-ea"/>
                <a:cs typeface="+mn-cs"/>
                <a:hlinkClick r:id="rId6"/>
              </a:rPr>
              <a:t>[2]</a:t>
            </a:r>
            <a:r>
              <a:rPr lang="en-US" sz="1200" b="0" i="0" u="none" strike="noStrike" kern="1200" dirty="0">
                <a:solidFill>
                  <a:schemeClr val="tx1">
                    <a:lumMod val="50000"/>
                  </a:schemeClr>
                </a:solidFill>
                <a:effectLst/>
                <a:latin typeface="+mn-lt"/>
                <a:ea typeface="+mn-ea"/>
                <a:cs typeface="+mn-cs"/>
              </a:rPr>
              <a:t> This means that overall inequality in the population can be computed as the sum of the corresponding Atkinson indices within each group, and the Atkinson index of the group mean incomes (bottom). </a:t>
            </a:r>
          </a:p>
          <a:p>
            <a:endParaRPr lang="en-US" sz="1200" b="0" i="0" u="none" strike="noStrike" kern="1200" dirty="0">
              <a:solidFill>
                <a:schemeClr val="tx1">
                  <a:lumMod val="50000"/>
                </a:schemeClr>
              </a:solidFill>
              <a:effectLst/>
              <a:latin typeface="+mn-lt"/>
              <a:ea typeface="+mn-ea"/>
              <a:cs typeface="+mn-cs"/>
            </a:endParaRPr>
          </a:p>
          <a:p>
            <a:r>
              <a:rPr lang="en-US" sz="1200" b="0" i="0" u="none" strike="noStrike" kern="1200" dirty="0" err="1">
                <a:solidFill>
                  <a:schemeClr val="tx1">
                    <a:lumMod val="50000"/>
                  </a:schemeClr>
                </a:solidFill>
                <a:effectLst/>
                <a:latin typeface="+mn-lt"/>
                <a:ea typeface="+mn-ea"/>
                <a:cs typeface="+mn-cs"/>
              </a:rPr>
              <a:t>Theil</a:t>
            </a:r>
            <a:endParaRPr lang="en-US" sz="1200" b="0" i="0" u="none" strike="noStrike" kern="1200" dirty="0">
              <a:solidFill>
                <a:schemeClr val="tx1">
                  <a:lumMod val="50000"/>
                </a:schemeClr>
              </a:solidFill>
              <a:effectLst/>
              <a:latin typeface="+mn-lt"/>
              <a:ea typeface="+mn-ea"/>
              <a:cs typeface="+mn-cs"/>
            </a:endParaRPr>
          </a:p>
          <a:p>
            <a:endParaRPr lang="en-US" sz="1200" b="0" i="0" u="none" strike="noStrike" kern="1200" dirty="0">
              <a:solidFill>
                <a:schemeClr val="tx1">
                  <a:lumMod val="50000"/>
                </a:schemeClr>
              </a:solidFill>
              <a:effectLst/>
              <a:latin typeface="+mn-lt"/>
              <a:ea typeface="+mn-ea"/>
              <a:cs typeface="+mn-cs"/>
            </a:endParaRPr>
          </a:p>
          <a:p>
            <a:r>
              <a:rPr lang="en-US" sz="1200" b="0" i="0" u="none" strike="noStrike" kern="1200" dirty="0">
                <a:solidFill>
                  <a:schemeClr val="tx1">
                    <a:lumMod val="50000"/>
                  </a:schemeClr>
                </a:solidFill>
                <a:effectLst/>
                <a:latin typeface="+mn-lt"/>
                <a:ea typeface="+mn-ea"/>
                <a:cs typeface="+mn-cs"/>
              </a:rPr>
              <a:t>Generally the situation is characterized by a continuous distribution function </a:t>
            </a:r>
            <a:r>
              <a:rPr lang="en-US" sz="1200" b="0" i="1" u="none" strike="noStrike" kern="1200" dirty="0">
                <a:solidFill>
                  <a:schemeClr val="tx1">
                    <a:lumMod val="50000"/>
                  </a:schemeClr>
                </a:solidFill>
                <a:effectLst/>
                <a:latin typeface="+mn-lt"/>
                <a:ea typeface="+mn-ea"/>
                <a:cs typeface="+mn-cs"/>
              </a:rPr>
              <a:t>f</a:t>
            </a:r>
            <a:r>
              <a:rPr lang="en-US" sz="1200" b="0" i="0" u="none" strike="noStrike" kern="1200" dirty="0">
                <a:solidFill>
                  <a:schemeClr val="tx1">
                    <a:lumMod val="50000"/>
                  </a:schemeClr>
                </a:solidFill>
                <a:effectLst/>
                <a:latin typeface="+mn-lt"/>
                <a:ea typeface="+mn-ea"/>
                <a:cs typeface="+mn-cs"/>
              </a:rPr>
              <a:t>(</a:t>
            </a:r>
            <a:r>
              <a:rPr lang="en-US" sz="1200" b="0" i="1" u="none" strike="noStrike" kern="1200" dirty="0">
                <a:solidFill>
                  <a:schemeClr val="tx1">
                    <a:lumMod val="50000"/>
                  </a:schemeClr>
                </a:solidFill>
                <a:effectLst/>
                <a:latin typeface="+mn-lt"/>
                <a:ea typeface="+mn-ea"/>
                <a:cs typeface="+mn-cs"/>
              </a:rPr>
              <a:t>k</a:t>
            </a:r>
            <a:r>
              <a:rPr lang="en-US" sz="1200" b="0" i="0" u="none" strike="noStrike" kern="1200" dirty="0">
                <a:solidFill>
                  <a:schemeClr val="tx1">
                    <a:lumMod val="50000"/>
                  </a:schemeClr>
                </a:solidFill>
                <a:effectLst/>
                <a:latin typeface="+mn-lt"/>
                <a:ea typeface="+mn-ea"/>
                <a:cs typeface="+mn-cs"/>
              </a:rPr>
              <a:t>) (supported from 0 to infinity) where </a:t>
            </a:r>
            <a:r>
              <a:rPr lang="en-US" sz="1200" b="0" i="1" u="none" strike="noStrike" kern="1200" dirty="0">
                <a:solidFill>
                  <a:schemeClr val="tx1">
                    <a:lumMod val="50000"/>
                  </a:schemeClr>
                </a:solidFill>
                <a:effectLst/>
                <a:latin typeface="+mn-lt"/>
                <a:ea typeface="+mn-ea"/>
                <a:cs typeface="+mn-cs"/>
              </a:rPr>
              <a:t>f</a:t>
            </a:r>
            <a:r>
              <a:rPr lang="en-US" sz="1200" b="0" i="0" u="none" strike="noStrike" kern="1200" dirty="0">
                <a:solidFill>
                  <a:schemeClr val="tx1">
                    <a:lumMod val="50000"/>
                  </a:schemeClr>
                </a:solidFill>
                <a:effectLst/>
                <a:latin typeface="+mn-lt"/>
                <a:ea typeface="+mn-ea"/>
                <a:cs typeface="+mn-cs"/>
              </a:rPr>
              <a:t>(</a:t>
            </a:r>
            <a:r>
              <a:rPr lang="en-US" sz="1200" b="0" i="1" u="none" strike="noStrike" kern="1200" dirty="0">
                <a:solidFill>
                  <a:schemeClr val="tx1">
                    <a:lumMod val="50000"/>
                  </a:schemeClr>
                </a:solidFill>
                <a:effectLst/>
                <a:latin typeface="+mn-lt"/>
                <a:ea typeface="+mn-ea"/>
                <a:cs typeface="+mn-cs"/>
              </a:rPr>
              <a:t>k</a:t>
            </a:r>
            <a:r>
              <a:rPr lang="en-US" sz="1200" b="0" i="0" u="none" strike="noStrike" kern="1200" dirty="0">
                <a:solidFill>
                  <a:schemeClr val="tx1">
                    <a:lumMod val="50000"/>
                  </a:schemeClr>
                </a:solidFill>
                <a:effectLst/>
                <a:latin typeface="+mn-lt"/>
                <a:ea typeface="+mn-ea"/>
                <a:cs typeface="+mn-cs"/>
              </a:rPr>
              <a:t>) </a:t>
            </a:r>
            <a:r>
              <a:rPr lang="en-US" sz="1200" b="0" i="1" u="none" strike="noStrike" kern="1200" dirty="0" err="1">
                <a:solidFill>
                  <a:schemeClr val="tx1">
                    <a:lumMod val="50000"/>
                  </a:schemeClr>
                </a:solidFill>
                <a:effectLst/>
                <a:latin typeface="+mn-lt"/>
                <a:ea typeface="+mn-ea"/>
                <a:cs typeface="+mn-cs"/>
              </a:rPr>
              <a:t>dk</a:t>
            </a:r>
            <a:r>
              <a:rPr lang="en-US" sz="1200" b="0" i="0" u="none" strike="noStrike" kern="1200" dirty="0">
                <a:solidFill>
                  <a:schemeClr val="tx1">
                    <a:lumMod val="50000"/>
                  </a:schemeClr>
                </a:solidFill>
                <a:effectLst/>
                <a:latin typeface="+mn-lt"/>
                <a:ea typeface="+mn-ea"/>
                <a:cs typeface="+mn-cs"/>
              </a:rPr>
              <a:t> is the fraction of the population with income </a:t>
            </a:r>
            <a:r>
              <a:rPr lang="en-US" sz="1200" b="0" i="1" u="none" strike="noStrike" kern="1200" dirty="0">
                <a:solidFill>
                  <a:schemeClr val="tx1">
                    <a:lumMod val="50000"/>
                  </a:schemeClr>
                </a:solidFill>
                <a:effectLst/>
                <a:latin typeface="+mn-lt"/>
                <a:ea typeface="+mn-ea"/>
                <a:cs typeface="+mn-cs"/>
              </a:rPr>
              <a:t>k</a:t>
            </a:r>
            <a:r>
              <a:rPr lang="en-US" sz="1200" b="0" i="0" u="none" strike="noStrike" kern="1200" dirty="0">
                <a:solidFill>
                  <a:schemeClr val="tx1">
                    <a:lumMod val="50000"/>
                  </a:schemeClr>
                </a:solidFill>
                <a:effectLst/>
                <a:latin typeface="+mn-lt"/>
                <a:ea typeface="+mn-ea"/>
                <a:cs typeface="+mn-cs"/>
              </a:rPr>
              <a:t> to </a:t>
            </a:r>
            <a:r>
              <a:rPr lang="en-US" sz="1200" b="0" i="1" u="none" strike="noStrike" kern="1200" dirty="0">
                <a:solidFill>
                  <a:schemeClr val="tx1">
                    <a:lumMod val="50000"/>
                  </a:schemeClr>
                </a:solidFill>
                <a:effectLst/>
                <a:latin typeface="+mn-lt"/>
                <a:ea typeface="+mn-ea"/>
                <a:cs typeface="+mn-cs"/>
              </a:rPr>
              <a:t>k</a:t>
            </a:r>
            <a:r>
              <a:rPr lang="en-US" sz="1200" b="0" i="0" u="none" strike="noStrike" kern="1200" dirty="0">
                <a:solidFill>
                  <a:schemeClr val="tx1">
                    <a:lumMod val="50000"/>
                  </a:schemeClr>
                </a:solidFill>
                <a:effectLst/>
                <a:latin typeface="+mn-lt"/>
                <a:ea typeface="+mn-ea"/>
                <a:cs typeface="+mn-cs"/>
              </a:rPr>
              <a:t> + </a:t>
            </a:r>
            <a:r>
              <a:rPr lang="en-US" sz="1200" b="0" i="1" u="none" strike="noStrike" kern="1200" dirty="0">
                <a:solidFill>
                  <a:schemeClr val="tx1">
                    <a:lumMod val="50000"/>
                  </a:schemeClr>
                </a:solidFill>
                <a:effectLst/>
                <a:latin typeface="+mn-lt"/>
                <a:ea typeface="+mn-ea"/>
                <a:cs typeface="+mn-cs"/>
              </a:rPr>
              <a:t>dk</a:t>
            </a:r>
            <a:r>
              <a:rPr lang="en-US" sz="1200" b="0" i="0" u="none" strike="noStrike" kern="1200" dirty="0">
                <a:solidFill>
                  <a:schemeClr val="tx1">
                    <a:lumMod val="50000"/>
                  </a:schemeClr>
                </a:solidFill>
                <a:effectLst/>
                <a:latin typeface="+mn-lt"/>
                <a:ea typeface="+mn-ea"/>
                <a:cs typeface="+mn-cs"/>
              </a:rPr>
              <a:t>. </a:t>
            </a:r>
            <a:endParaRPr lang="en-US" dirty="0"/>
          </a:p>
          <a:p>
            <a:r>
              <a:rPr lang="en-US" dirty="0"/>
              <a:t> </a:t>
            </a:r>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5782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few of the authors and papers surveyed directly mentioned trade in their explanations for the decline in inequality. </a:t>
            </a:r>
          </a:p>
        </p:txBody>
      </p:sp>
      <p:sp>
        <p:nvSpPr>
          <p:cNvPr id="4" name="Slide Number Placeholder 3"/>
          <p:cNvSpPr>
            <a:spLocks noGrp="1"/>
          </p:cNvSpPr>
          <p:nvPr>
            <p:ph type="sldNum" sz="quarter" idx="10"/>
          </p:nvPr>
        </p:nvSpPr>
        <p:spPr/>
        <p:txBody>
          <a:bodyPr/>
          <a:lstStyle/>
          <a:p>
            <a:fld id="{03266150-FA26-45B5-BF0B-186B42A09DC9}" type="slidenum">
              <a:rPr lang="en-US" smtClean="0"/>
              <a:t>18</a:t>
            </a:fld>
            <a:endParaRPr lang="en-US"/>
          </a:p>
        </p:txBody>
      </p:sp>
    </p:spTree>
    <p:extLst>
      <p:ext uri="{BB962C8B-B14F-4D97-AF65-F5344CB8AC3E}">
        <p14:creationId xmlns:p14="http://schemas.microsoft.com/office/powerpoint/2010/main" val="2698070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few of the authors and papers surveyed directly mentioned trade in their explanations for the decline in inequality. </a:t>
            </a:r>
          </a:p>
        </p:txBody>
      </p:sp>
      <p:sp>
        <p:nvSpPr>
          <p:cNvPr id="4" name="Slide Number Placeholder 3"/>
          <p:cNvSpPr>
            <a:spLocks noGrp="1"/>
          </p:cNvSpPr>
          <p:nvPr>
            <p:ph type="sldNum" sz="quarter" idx="10"/>
          </p:nvPr>
        </p:nvSpPr>
        <p:spPr/>
        <p:txBody>
          <a:bodyPr/>
          <a:lstStyle/>
          <a:p>
            <a:fld id="{03266150-FA26-45B5-BF0B-186B42A09DC9}" type="slidenum">
              <a:rPr lang="en-US" smtClean="0"/>
              <a:t>19</a:t>
            </a:fld>
            <a:endParaRPr lang="en-US"/>
          </a:p>
        </p:txBody>
      </p:sp>
    </p:spTree>
    <p:extLst>
      <p:ext uri="{BB962C8B-B14F-4D97-AF65-F5344CB8AC3E}">
        <p14:creationId xmlns:p14="http://schemas.microsoft.com/office/powerpoint/2010/main" val="269807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few of the authors and papers surveyed directly mentioned trade in their explanations for the decline in inequality. </a:t>
            </a:r>
          </a:p>
        </p:txBody>
      </p:sp>
      <p:sp>
        <p:nvSpPr>
          <p:cNvPr id="4" name="Slide Number Placeholder 3"/>
          <p:cNvSpPr>
            <a:spLocks noGrp="1"/>
          </p:cNvSpPr>
          <p:nvPr>
            <p:ph type="sldNum" sz="quarter" idx="10"/>
          </p:nvPr>
        </p:nvSpPr>
        <p:spPr/>
        <p:txBody>
          <a:bodyPr/>
          <a:lstStyle/>
          <a:p>
            <a:fld id="{03266150-FA26-45B5-BF0B-186B42A09DC9}" type="slidenum">
              <a:rPr lang="en-US" smtClean="0"/>
              <a:t>20</a:t>
            </a:fld>
            <a:endParaRPr lang="en-US"/>
          </a:p>
        </p:txBody>
      </p:sp>
    </p:spTree>
    <p:extLst>
      <p:ext uri="{BB962C8B-B14F-4D97-AF65-F5344CB8AC3E}">
        <p14:creationId xmlns:p14="http://schemas.microsoft.com/office/powerpoint/2010/main" val="269807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few of the authors and papers surveyed directly mentioned trade in their explanations for the decline in inequality. </a:t>
            </a:r>
          </a:p>
        </p:txBody>
      </p:sp>
      <p:sp>
        <p:nvSpPr>
          <p:cNvPr id="4" name="Slide Number Placeholder 3"/>
          <p:cNvSpPr>
            <a:spLocks noGrp="1"/>
          </p:cNvSpPr>
          <p:nvPr>
            <p:ph type="sldNum" sz="quarter" idx="10"/>
          </p:nvPr>
        </p:nvSpPr>
        <p:spPr/>
        <p:txBody>
          <a:bodyPr/>
          <a:lstStyle/>
          <a:p>
            <a:fld id="{03266150-FA26-45B5-BF0B-186B42A09DC9}" type="slidenum">
              <a:rPr lang="en-US" smtClean="0"/>
              <a:t>21</a:t>
            </a:fld>
            <a:endParaRPr lang="en-US"/>
          </a:p>
        </p:txBody>
      </p:sp>
    </p:spTree>
    <p:extLst>
      <p:ext uri="{BB962C8B-B14F-4D97-AF65-F5344CB8AC3E}">
        <p14:creationId xmlns:p14="http://schemas.microsoft.com/office/powerpoint/2010/main" val="269807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few of the authors and papers surveyed directly mentioned trade in their explanations for the decline in inequality. </a:t>
            </a:r>
          </a:p>
        </p:txBody>
      </p:sp>
      <p:sp>
        <p:nvSpPr>
          <p:cNvPr id="4" name="Slide Number Placeholder 3"/>
          <p:cNvSpPr>
            <a:spLocks noGrp="1"/>
          </p:cNvSpPr>
          <p:nvPr>
            <p:ph type="sldNum" sz="quarter" idx="10"/>
          </p:nvPr>
        </p:nvSpPr>
        <p:spPr/>
        <p:txBody>
          <a:bodyPr/>
          <a:lstStyle/>
          <a:p>
            <a:fld id="{03266150-FA26-45B5-BF0B-186B42A09DC9}" type="slidenum">
              <a:rPr lang="en-US" smtClean="0"/>
              <a:t>22</a:t>
            </a:fld>
            <a:endParaRPr lang="en-US"/>
          </a:p>
        </p:txBody>
      </p:sp>
    </p:spTree>
    <p:extLst>
      <p:ext uri="{BB962C8B-B14F-4D97-AF65-F5344CB8AC3E}">
        <p14:creationId xmlns:p14="http://schemas.microsoft.com/office/powerpoint/2010/main" val="269807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few of the authors and papers surveyed directly mentioned trade in their explanations for the decline in inequality. </a:t>
            </a:r>
          </a:p>
        </p:txBody>
      </p:sp>
      <p:sp>
        <p:nvSpPr>
          <p:cNvPr id="4" name="Slide Number Placeholder 3"/>
          <p:cNvSpPr>
            <a:spLocks noGrp="1"/>
          </p:cNvSpPr>
          <p:nvPr>
            <p:ph type="sldNum" sz="quarter" idx="10"/>
          </p:nvPr>
        </p:nvSpPr>
        <p:spPr/>
        <p:txBody>
          <a:bodyPr/>
          <a:lstStyle/>
          <a:p>
            <a:fld id="{03266150-FA26-45B5-BF0B-186B42A09DC9}" type="slidenum">
              <a:rPr lang="en-US" smtClean="0"/>
              <a:t>23</a:t>
            </a:fld>
            <a:endParaRPr lang="en-US"/>
          </a:p>
        </p:txBody>
      </p:sp>
    </p:spTree>
    <p:extLst>
      <p:ext uri="{BB962C8B-B14F-4D97-AF65-F5344CB8AC3E}">
        <p14:creationId xmlns:p14="http://schemas.microsoft.com/office/powerpoint/2010/main" val="2698070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few of the authors and papers surveyed directly mentioned trade in their explanations for the decline in inequality. </a:t>
            </a:r>
          </a:p>
        </p:txBody>
      </p:sp>
      <p:sp>
        <p:nvSpPr>
          <p:cNvPr id="4" name="Slide Number Placeholder 3"/>
          <p:cNvSpPr>
            <a:spLocks noGrp="1"/>
          </p:cNvSpPr>
          <p:nvPr>
            <p:ph type="sldNum" sz="quarter" idx="10"/>
          </p:nvPr>
        </p:nvSpPr>
        <p:spPr/>
        <p:txBody>
          <a:bodyPr/>
          <a:lstStyle/>
          <a:p>
            <a:fld id="{03266150-FA26-45B5-BF0B-186B42A09DC9}" type="slidenum">
              <a:rPr lang="en-US" smtClean="0"/>
              <a:t>24</a:t>
            </a:fld>
            <a:endParaRPr lang="en-US"/>
          </a:p>
        </p:txBody>
      </p:sp>
    </p:spTree>
    <p:extLst>
      <p:ext uri="{BB962C8B-B14F-4D97-AF65-F5344CB8AC3E}">
        <p14:creationId xmlns:p14="http://schemas.microsoft.com/office/powerpoint/2010/main" val="269807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Linear-log form</a:t>
            </a:r>
          </a:p>
          <a:p>
            <a:r>
              <a:rPr lang="en-US" sz="1200" b="1" i="0" u="none" strike="noStrike" kern="1200" dirty="0">
                <a:solidFill>
                  <a:schemeClr val="tx1">
                    <a:lumMod val="50000"/>
                  </a:schemeClr>
                </a:solidFill>
                <a:effectLst/>
                <a:latin typeface="+mn-lt"/>
                <a:ea typeface="+mn-ea"/>
                <a:cs typeface="+mn-cs"/>
              </a:rPr>
              <a:t>log-linear model</a:t>
            </a:r>
            <a:r>
              <a:rPr lang="en-US" sz="1200" b="0" i="0" u="none" strike="noStrike" kern="1200" dirty="0">
                <a:solidFill>
                  <a:schemeClr val="tx1">
                    <a:lumMod val="50000"/>
                  </a:schemeClr>
                </a:solidFill>
                <a:effectLst/>
                <a:latin typeface="+mn-lt"/>
                <a:ea typeface="+mn-ea"/>
                <a:cs typeface="+mn-cs"/>
              </a:rPr>
              <a:t> is a </a:t>
            </a:r>
            <a:r>
              <a:rPr lang="en-US" sz="1200" b="0" i="0" u="none" strike="noStrike" kern="1200" dirty="0">
                <a:solidFill>
                  <a:schemeClr val="tx1">
                    <a:lumMod val="50000"/>
                  </a:schemeClr>
                </a:solidFill>
                <a:effectLst/>
                <a:latin typeface="+mn-lt"/>
                <a:ea typeface="+mn-ea"/>
                <a:cs typeface="+mn-cs"/>
                <a:hlinkClick r:id="rId3" tooltip="Mathematical model"/>
              </a:rPr>
              <a:t>mathematical model</a:t>
            </a:r>
            <a:r>
              <a:rPr lang="en-US" sz="1200" b="0" i="0" u="none" strike="noStrike" kern="1200" dirty="0">
                <a:solidFill>
                  <a:schemeClr val="tx1">
                    <a:lumMod val="50000"/>
                  </a:schemeClr>
                </a:solidFill>
                <a:effectLst/>
                <a:latin typeface="+mn-lt"/>
                <a:ea typeface="+mn-ea"/>
                <a:cs typeface="+mn-cs"/>
              </a:rPr>
              <a:t> that takes the form of a </a:t>
            </a:r>
            <a:r>
              <a:rPr lang="en-US" sz="1200" b="0" i="0" u="none" strike="noStrike" kern="1200" dirty="0">
                <a:solidFill>
                  <a:schemeClr val="tx1">
                    <a:lumMod val="50000"/>
                  </a:schemeClr>
                </a:solidFill>
                <a:effectLst/>
                <a:latin typeface="+mn-lt"/>
                <a:ea typeface="+mn-ea"/>
                <a:cs typeface="+mn-cs"/>
                <a:hlinkClick r:id="rId4" tooltip="Function (mathematics)"/>
              </a:rPr>
              <a:t>function</a:t>
            </a:r>
            <a:r>
              <a:rPr lang="en-US" sz="1200" b="0" i="0" u="none" strike="noStrike" kern="1200" dirty="0">
                <a:solidFill>
                  <a:schemeClr val="tx1">
                    <a:lumMod val="50000"/>
                  </a:schemeClr>
                </a:solidFill>
                <a:effectLst/>
                <a:latin typeface="+mn-lt"/>
                <a:ea typeface="+mn-ea"/>
                <a:cs typeface="+mn-cs"/>
              </a:rPr>
              <a:t> whose </a:t>
            </a:r>
            <a:r>
              <a:rPr lang="en-US" sz="1200" b="0" i="0" u="none" strike="noStrike" kern="1200" dirty="0">
                <a:solidFill>
                  <a:schemeClr val="tx1">
                    <a:lumMod val="50000"/>
                  </a:schemeClr>
                </a:solidFill>
                <a:effectLst/>
                <a:latin typeface="+mn-lt"/>
                <a:ea typeface="+mn-ea"/>
                <a:cs typeface="+mn-cs"/>
                <a:hlinkClick r:id="rId5" tooltip="Logarithm"/>
              </a:rPr>
              <a:t>logarithm</a:t>
            </a:r>
            <a:r>
              <a:rPr lang="en-US" sz="1200" b="0" i="0" u="none" strike="noStrike" kern="1200" dirty="0">
                <a:solidFill>
                  <a:schemeClr val="tx1">
                    <a:lumMod val="50000"/>
                  </a:schemeClr>
                </a:solidFill>
                <a:effectLst/>
                <a:latin typeface="+mn-lt"/>
                <a:ea typeface="+mn-ea"/>
                <a:cs typeface="+mn-cs"/>
              </a:rPr>
              <a:t> equals a </a:t>
            </a:r>
            <a:r>
              <a:rPr lang="en-US" sz="1200" b="0" i="0" u="none" strike="noStrike" kern="1200" dirty="0">
                <a:solidFill>
                  <a:schemeClr val="tx1">
                    <a:lumMod val="50000"/>
                  </a:schemeClr>
                </a:solidFill>
                <a:effectLst/>
                <a:latin typeface="+mn-lt"/>
                <a:ea typeface="+mn-ea"/>
                <a:cs typeface="+mn-cs"/>
                <a:hlinkClick r:id="rId6" tooltip="Linear combination"/>
              </a:rPr>
              <a:t>linear combination</a:t>
            </a:r>
            <a:r>
              <a:rPr lang="en-US" sz="1200" b="0" i="0" u="none" strike="noStrike" kern="1200" dirty="0">
                <a:solidFill>
                  <a:schemeClr val="tx1">
                    <a:lumMod val="50000"/>
                  </a:schemeClr>
                </a:solidFill>
                <a:effectLst/>
                <a:latin typeface="+mn-lt"/>
                <a:ea typeface="+mn-ea"/>
                <a:cs typeface="+mn-cs"/>
              </a:rPr>
              <a:t> of the </a:t>
            </a:r>
            <a:r>
              <a:rPr lang="en-US" sz="1200" b="0" i="0" u="none" strike="noStrike" kern="1200" dirty="0">
                <a:solidFill>
                  <a:schemeClr val="tx1">
                    <a:lumMod val="50000"/>
                  </a:schemeClr>
                </a:solidFill>
                <a:effectLst/>
                <a:latin typeface="+mn-lt"/>
                <a:ea typeface="+mn-ea"/>
                <a:cs typeface="+mn-cs"/>
                <a:hlinkClick r:id="rId7" tooltip="Parameter"/>
              </a:rPr>
              <a:t>parameters</a:t>
            </a:r>
            <a:r>
              <a:rPr lang="en-US" sz="1200" b="0" i="0" u="none" strike="noStrike" kern="1200" dirty="0">
                <a:solidFill>
                  <a:schemeClr val="tx1">
                    <a:lumMod val="50000"/>
                  </a:schemeClr>
                </a:solidFill>
                <a:effectLst/>
                <a:latin typeface="+mn-lt"/>
                <a:ea typeface="+mn-ea"/>
                <a:cs typeface="+mn-cs"/>
              </a:rPr>
              <a:t> of the model, which makes it possible to apply (possibly </a:t>
            </a:r>
            <a:r>
              <a:rPr lang="en-US" sz="1200" b="0" i="0" u="none" strike="noStrike" kern="1200" dirty="0">
                <a:solidFill>
                  <a:schemeClr val="tx1">
                    <a:lumMod val="50000"/>
                  </a:schemeClr>
                </a:solidFill>
                <a:effectLst/>
                <a:latin typeface="+mn-lt"/>
                <a:ea typeface="+mn-ea"/>
                <a:cs typeface="+mn-cs"/>
                <a:hlinkClick r:id="rId8" tooltip="Multivariate analysis"/>
              </a:rPr>
              <a:t>multivariate</a:t>
            </a:r>
            <a:r>
              <a:rPr lang="en-US" sz="1200" b="0" i="0" u="none" strike="noStrike" kern="1200" dirty="0">
                <a:solidFill>
                  <a:schemeClr val="tx1">
                    <a:lumMod val="50000"/>
                  </a:schemeClr>
                </a:solidFill>
                <a:effectLst/>
                <a:latin typeface="+mn-lt"/>
                <a:ea typeface="+mn-ea"/>
                <a:cs typeface="+mn-cs"/>
              </a:rPr>
              <a:t>) </a:t>
            </a:r>
            <a:r>
              <a:rPr lang="en-US" sz="1200" b="0" i="0" u="none" strike="noStrike" kern="1200" dirty="0">
                <a:solidFill>
                  <a:schemeClr val="tx1">
                    <a:lumMod val="50000"/>
                  </a:schemeClr>
                </a:solidFill>
                <a:effectLst/>
                <a:latin typeface="+mn-lt"/>
                <a:ea typeface="+mn-ea"/>
                <a:cs typeface="+mn-cs"/>
                <a:hlinkClick r:id="rId9" tooltip="Linear regression"/>
              </a:rPr>
              <a:t>linear regression</a:t>
            </a:r>
            <a:r>
              <a:rPr lang="en-US" sz="1200" b="0" i="0" u="none" strike="noStrike" kern="1200" dirty="0">
                <a:solidFill>
                  <a:schemeClr val="tx1">
                    <a:lumMod val="50000"/>
                  </a:schemeClr>
                </a:solidFill>
                <a:effectLst/>
                <a:latin typeface="+mn-lt"/>
                <a:ea typeface="+mn-ea"/>
                <a:cs typeface="+mn-cs"/>
              </a:rPr>
              <a:t>. in which the </a:t>
            </a:r>
            <a:r>
              <a:rPr lang="en-US" sz="1200" b="0" i="1" u="none" strike="noStrike" kern="1200" dirty="0">
                <a:solidFill>
                  <a:schemeClr val="tx1">
                    <a:lumMod val="50000"/>
                  </a:schemeClr>
                </a:solidFill>
                <a:effectLst/>
                <a:latin typeface="+mn-lt"/>
                <a:ea typeface="+mn-ea"/>
                <a:cs typeface="+mn-cs"/>
              </a:rPr>
              <a:t>f</a:t>
            </a:r>
            <a:r>
              <a:rPr lang="en-US" sz="1200" b="0" i="1" u="none" strike="noStrike" kern="1200" baseline="-25000" dirty="0">
                <a:solidFill>
                  <a:schemeClr val="tx1">
                    <a:lumMod val="50000"/>
                  </a:schemeClr>
                </a:solidFill>
                <a:effectLst/>
                <a:latin typeface="+mn-lt"/>
                <a:ea typeface="+mn-ea"/>
                <a:cs typeface="+mn-cs"/>
              </a:rPr>
              <a:t>i</a:t>
            </a:r>
            <a:r>
              <a:rPr lang="en-US" sz="1200" b="0" i="0" u="none" strike="noStrike" kern="1200" dirty="0">
                <a:solidFill>
                  <a:schemeClr val="tx1">
                    <a:lumMod val="50000"/>
                  </a:schemeClr>
                </a:solidFill>
                <a:effectLst/>
                <a:latin typeface="+mn-lt"/>
                <a:ea typeface="+mn-ea"/>
                <a:cs typeface="+mn-cs"/>
              </a:rPr>
              <a:t>(</a:t>
            </a:r>
            <a:r>
              <a:rPr lang="en-US" sz="1200" b="0" i="1" u="none" strike="noStrike" kern="1200" dirty="0">
                <a:solidFill>
                  <a:schemeClr val="tx1">
                    <a:lumMod val="50000"/>
                  </a:schemeClr>
                </a:solidFill>
                <a:effectLst/>
                <a:latin typeface="+mn-lt"/>
                <a:ea typeface="+mn-ea"/>
                <a:cs typeface="+mn-cs"/>
              </a:rPr>
              <a:t>X</a:t>
            </a:r>
            <a:r>
              <a:rPr lang="en-US" sz="1200" b="0" i="0" u="none" strike="noStrike" kern="1200" dirty="0">
                <a:solidFill>
                  <a:schemeClr val="tx1">
                    <a:lumMod val="50000"/>
                  </a:schemeClr>
                </a:solidFill>
                <a:effectLst/>
                <a:latin typeface="+mn-lt"/>
                <a:ea typeface="+mn-ea"/>
                <a:cs typeface="+mn-cs"/>
              </a:rPr>
              <a:t>) are quantities that are functions of the variables </a:t>
            </a:r>
            <a:r>
              <a:rPr lang="en-US" sz="1200" b="0" i="1" u="none" strike="noStrike" kern="1200" dirty="0">
                <a:solidFill>
                  <a:schemeClr val="tx1">
                    <a:lumMod val="50000"/>
                  </a:schemeClr>
                </a:solidFill>
                <a:effectLst/>
                <a:latin typeface="+mn-lt"/>
                <a:ea typeface="+mn-ea"/>
                <a:cs typeface="+mn-cs"/>
              </a:rPr>
              <a:t>X</a:t>
            </a:r>
            <a:r>
              <a:rPr lang="en-US" sz="1200" b="0" i="0" u="none" strike="noStrike" kern="1200" dirty="0">
                <a:solidFill>
                  <a:schemeClr val="tx1">
                    <a:lumMod val="50000"/>
                  </a:schemeClr>
                </a:solidFill>
                <a:effectLst/>
                <a:latin typeface="+mn-lt"/>
                <a:ea typeface="+mn-ea"/>
                <a:cs typeface="+mn-cs"/>
              </a:rPr>
              <a:t>, in general a vector of values, while </a:t>
            </a:r>
            <a:r>
              <a:rPr lang="en-US" sz="1200" b="0" i="1" u="none" strike="noStrike" kern="1200" dirty="0">
                <a:solidFill>
                  <a:schemeClr val="tx1">
                    <a:lumMod val="50000"/>
                  </a:schemeClr>
                </a:solidFill>
                <a:effectLst/>
                <a:latin typeface="+mn-lt"/>
                <a:ea typeface="+mn-ea"/>
                <a:cs typeface="+mn-cs"/>
              </a:rPr>
              <a:t>c</a:t>
            </a:r>
            <a:r>
              <a:rPr lang="en-US" sz="1200" b="0" i="0" u="none" strike="noStrike" kern="1200" dirty="0">
                <a:solidFill>
                  <a:schemeClr val="tx1">
                    <a:lumMod val="50000"/>
                  </a:schemeClr>
                </a:solidFill>
                <a:effectLst/>
                <a:latin typeface="+mn-lt"/>
                <a:ea typeface="+mn-ea"/>
                <a:cs typeface="+mn-cs"/>
              </a:rPr>
              <a:t> and the </a:t>
            </a:r>
            <a:r>
              <a:rPr lang="en-US" sz="1200" b="0" i="1" u="none" strike="noStrike" kern="1200" dirty="0" err="1">
                <a:solidFill>
                  <a:schemeClr val="tx1">
                    <a:lumMod val="50000"/>
                  </a:schemeClr>
                </a:solidFill>
                <a:effectLst/>
                <a:latin typeface="+mn-lt"/>
                <a:ea typeface="+mn-ea"/>
                <a:cs typeface="+mn-cs"/>
              </a:rPr>
              <a:t>w</a:t>
            </a:r>
            <a:r>
              <a:rPr lang="en-US" sz="1200" b="0" i="1" u="none" strike="noStrike" kern="1200" baseline="-25000" dirty="0" err="1">
                <a:solidFill>
                  <a:schemeClr val="tx1">
                    <a:lumMod val="50000"/>
                  </a:schemeClr>
                </a:solidFill>
                <a:effectLst/>
                <a:latin typeface="+mn-lt"/>
                <a:ea typeface="+mn-ea"/>
                <a:cs typeface="+mn-cs"/>
              </a:rPr>
              <a:t>i</a:t>
            </a:r>
            <a:r>
              <a:rPr lang="en-US" sz="1200" b="0" i="0" u="none" strike="noStrike" kern="1200" dirty="0">
                <a:solidFill>
                  <a:schemeClr val="tx1">
                    <a:lumMod val="50000"/>
                  </a:schemeClr>
                </a:solidFill>
                <a:effectLst/>
                <a:latin typeface="+mn-lt"/>
                <a:ea typeface="+mn-ea"/>
                <a:cs typeface="+mn-cs"/>
              </a:rPr>
              <a:t> stand for the model parameters.</a:t>
            </a:r>
          </a:p>
          <a:p>
            <a:endParaRPr lang="en-US"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27</a:t>
            </a:fld>
            <a:endParaRPr lang="en-US"/>
          </a:p>
        </p:txBody>
      </p:sp>
    </p:spTree>
    <p:extLst>
      <p:ext uri="{BB962C8B-B14F-4D97-AF65-F5344CB8AC3E}">
        <p14:creationId xmlns:p14="http://schemas.microsoft.com/office/powerpoint/2010/main" val="463182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28</a:t>
            </a:fld>
            <a:endParaRPr lang="en-US"/>
          </a:p>
        </p:txBody>
      </p:sp>
    </p:spTree>
    <p:extLst>
      <p:ext uri="{BB962C8B-B14F-4D97-AF65-F5344CB8AC3E}">
        <p14:creationId xmlns:p14="http://schemas.microsoft.com/office/powerpoint/2010/main" val="1900958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Log linear form means the dependent variable is in its standard form and the independents are logged. In other words when your independent variable (s) goes up by 1% your dependent variables go up by the coefficient.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29</a:t>
            </a:fld>
            <a:endParaRPr lang="en-US"/>
          </a:p>
        </p:txBody>
      </p:sp>
    </p:spTree>
    <p:extLst>
      <p:ext uri="{BB962C8B-B14F-4D97-AF65-F5344CB8AC3E}">
        <p14:creationId xmlns:p14="http://schemas.microsoft.com/office/powerpoint/2010/main" val="103508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lumMod val="50000"/>
                  </a:schemeClr>
                </a:solidFill>
                <a:effectLst/>
                <a:latin typeface="+mn-lt"/>
                <a:ea typeface="+mn-ea"/>
                <a:cs typeface="+mn-cs"/>
              </a:rPr>
              <a:t>Information entropy</a:t>
            </a:r>
            <a:r>
              <a:rPr lang="en-US" sz="1200" b="0" i="0" u="none" strike="noStrike" kern="1200" dirty="0">
                <a:solidFill>
                  <a:schemeClr val="tx1">
                    <a:lumMod val="50000"/>
                  </a:schemeClr>
                </a:solidFill>
                <a:effectLst/>
                <a:latin typeface="+mn-lt"/>
                <a:ea typeface="+mn-ea"/>
                <a:cs typeface="+mn-cs"/>
              </a:rPr>
              <a:t> is defined as the </a:t>
            </a:r>
            <a:r>
              <a:rPr lang="en-US" sz="1200" b="0" i="0" u="none" strike="noStrike" kern="1200" dirty="0">
                <a:solidFill>
                  <a:schemeClr val="tx1">
                    <a:lumMod val="50000"/>
                  </a:schemeClr>
                </a:solidFill>
                <a:effectLst/>
                <a:latin typeface="+mn-lt"/>
                <a:ea typeface="+mn-ea"/>
                <a:cs typeface="+mn-cs"/>
                <a:hlinkClick r:id="rId3" tooltip="Expected value"/>
              </a:rPr>
              <a:t>average</a:t>
            </a:r>
            <a:r>
              <a:rPr lang="en-US" sz="1200" b="0" i="0" u="none" strike="noStrike" kern="1200" dirty="0">
                <a:solidFill>
                  <a:schemeClr val="tx1">
                    <a:lumMod val="50000"/>
                  </a:schemeClr>
                </a:solidFill>
                <a:effectLst/>
                <a:latin typeface="+mn-lt"/>
                <a:ea typeface="+mn-ea"/>
                <a:cs typeface="+mn-cs"/>
              </a:rPr>
              <a:t> amount of </a:t>
            </a:r>
            <a:r>
              <a:rPr lang="en-US" sz="1200" b="0" i="0" u="none" strike="noStrike" kern="1200" dirty="0">
                <a:solidFill>
                  <a:schemeClr val="tx1">
                    <a:lumMod val="50000"/>
                  </a:schemeClr>
                </a:solidFill>
                <a:effectLst/>
                <a:latin typeface="+mn-lt"/>
                <a:ea typeface="+mn-ea"/>
                <a:cs typeface="+mn-cs"/>
                <a:hlinkClick r:id="rId4" tooltip="Information"/>
              </a:rPr>
              <a:t>information</a:t>
            </a:r>
            <a:r>
              <a:rPr lang="en-US" sz="1200" b="0" i="0" u="none" strike="noStrike" kern="1200" dirty="0">
                <a:solidFill>
                  <a:schemeClr val="tx1">
                    <a:lumMod val="50000"/>
                  </a:schemeClr>
                </a:solidFill>
                <a:effectLst/>
                <a:latin typeface="+mn-lt"/>
                <a:ea typeface="+mn-ea"/>
                <a:cs typeface="+mn-cs"/>
              </a:rPr>
              <a:t> produced by a </a:t>
            </a:r>
            <a:r>
              <a:rPr lang="en-US" sz="1200" b="0" i="0" u="none" strike="noStrike" kern="1200" dirty="0">
                <a:solidFill>
                  <a:schemeClr val="tx1">
                    <a:lumMod val="50000"/>
                  </a:schemeClr>
                </a:solidFill>
                <a:effectLst/>
                <a:latin typeface="+mn-lt"/>
                <a:ea typeface="+mn-ea"/>
                <a:cs typeface="+mn-cs"/>
                <a:hlinkClick r:id="rId5" tooltip="Stochastic"/>
              </a:rPr>
              <a:t>stochastic</a:t>
            </a:r>
            <a:r>
              <a:rPr lang="en-US" sz="1200" b="0" i="0" u="none" strike="noStrike" kern="1200" dirty="0">
                <a:solidFill>
                  <a:schemeClr val="tx1">
                    <a:lumMod val="50000"/>
                  </a:schemeClr>
                </a:solidFill>
                <a:effectLst/>
                <a:latin typeface="+mn-lt"/>
                <a:ea typeface="+mn-ea"/>
                <a:cs typeface="+mn-cs"/>
              </a:rPr>
              <a:t> source of data.</a:t>
            </a:r>
          </a:p>
          <a:p>
            <a:endParaRPr lang="en-US" sz="1200" b="0" i="0" u="none" strike="noStrike" kern="1200" dirty="0">
              <a:solidFill>
                <a:schemeClr val="tx1">
                  <a:lumMod val="50000"/>
                </a:schemeClr>
              </a:solidFill>
              <a:effectLst/>
              <a:latin typeface="+mn-lt"/>
              <a:ea typeface="+mn-ea"/>
              <a:cs typeface="+mn-cs"/>
            </a:endParaRPr>
          </a:p>
          <a:p>
            <a:r>
              <a:rPr lang="en-US" dirty="0"/>
              <a:t>Atkinson has proposed another class of inequality measures that are used from time to time.  This class also has a weighting parameter ε (which measures aversion to inequality) and some of its theoretical properties are similar to those of the extended </a:t>
            </a:r>
            <a:r>
              <a:rPr lang="en-US" dirty="0" err="1"/>
              <a:t>Gini</a:t>
            </a:r>
            <a:r>
              <a:rPr lang="en-US" dirty="0"/>
              <a:t> index. Intuitively, this Index tells us how much income we are disposed to give up in order to have equal incomes.  Y=income of an individual, m is the average. </a:t>
            </a:r>
            <a:r>
              <a:rPr lang="en-US" sz="1200" b="0" i="0" u="none" strike="noStrike" kern="1200" dirty="0">
                <a:solidFill>
                  <a:schemeClr val="tx1">
                    <a:lumMod val="50000"/>
                  </a:schemeClr>
                </a:solidFill>
                <a:effectLst/>
                <a:latin typeface="+mn-lt"/>
                <a:ea typeface="+mn-ea"/>
                <a:cs typeface="+mn-cs"/>
              </a:rPr>
              <a:t>The index is subgroup decomposable.</a:t>
            </a:r>
            <a:r>
              <a:rPr lang="en-US" sz="1200" b="0" i="0" u="none" strike="noStrike" kern="1200" baseline="30000" dirty="0">
                <a:solidFill>
                  <a:schemeClr val="tx1">
                    <a:lumMod val="50000"/>
                  </a:schemeClr>
                </a:solidFill>
                <a:effectLst/>
                <a:latin typeface="+mn-lt"/>
                <a:ea typeface="+mn-ea"/>
                <a:cs typeface="+mn-cs"/>
                <a:hlinkClick r:id="rId6"/>
              </a:rPr>
              <a:t>[2]</a:t>
            </a:r>
            <a:r>
              <a:rPr lang="en-US" sz="1200" b="0" i="0" u="none" strike="noStrike" kern="1200" dirty="0">
                <a:solidFill>
                  <a:schemeClr val="tx1">
                    <a:lumMod val="50000"/>
                  </a:schemeClr>
                </a:solidFill>
                <a:effectLst/>
                <a:latin typeface="+mn-lt"/>
                <a:ea typeface="+mn-ea"/>
                <a:cs typeface="+mn-cs"/>
              </a:rPr>
              <a:t> This means that overall inequality in the population can be computed as the sum of the corresponding Atkinson indices within each group, and the Atkinson index of the group mean incomes (bottom). </a:t>
            </a:r>
          </a:p>
          <a:p>
            <a:endParaRPr lang="en-US" sz="1200" b="0" i="0" u="none" strike="noStrike" kern="1200" dirty="0">
              <a:solidFill>
                <a:schemeClr val="tx1">
                  <a:lumMod val="50000"/>
                </a:schemeClr>
              </a:solidFill>
              <a:effectLst/>
              <a:latin typeface="+mn-lt"/>
              <a:ea typeface="+mn-ea"/>
              <a:cs typeface="+mn-cs"/>
            </a:endParaRPr>
          </a:p>
          <a:p>
            <a:r>
              <a:rPr lang="en-US" sz="1200" b="0" i="0" u="none" strike="noStrike" kern="1200" dirty="0" err="1">
                <a:solidFill>
                  <a:schemeClr val="tx1">
                    <a:lumMod val="50000"/>
                  </a:schemeClr>
                </a:solidFill>
                <a:effectLst/>
                <a:latin typeface="+mn-lt"/>
                <a:ea typeface="+mn-ea"/>
                <a:cs typeface="+mn-cs"/>
              </a:rPr>
              <a:t>Theil</a:t>
            </a:r>
            <a:endParaRPr lang="en-US" sz="1200" b="0" i="0" u="none" strike="noStrike" kern="1200" dirty="0">
              <a:solidFill>
                <a:schemeClr val="tx1">
                  <a:lumMod val="50000"/>
                </a:schemeClr>
              </a:solidFill>
              <a:effectLst/>
              <a:latin typeface="+mn-lt"/>
              <a:ea typeface="+mn-ea"/>
              <a:cs typeface="+mn-cs"/>
            </a:endParaRPr>
          </a:p>
          <a:p>
            <a:endParaRPr lang="en-US" sz="1200" b="0" i="0" u="none" strike="noStrike" kern="1200" dirty="0">
              <a:solidFill>
                <a:schemeClr val="tx1">
                  <a:lumMod val="50000"/>
                </a:schemeClr>
              </a:solidFill>
              <a:effectLst/>
              <a:latin typeface="+mn-lt"/>
              <a:ea typeface="+mn-ea"/>
              <a:cs typeface="+mn-cs"/>
            </a:endParaRPr>
          </a:p>
          <a:p>
            <a:r>
              <a:rPr lang="en-US" sz="1200" b="0" i="0" u="none" strike="noStrike" kern="1200" dirty="0">
                <a:solidFill>
                  <a:schemeClr val="tx1">
                    <a:lumMod val="50000"/>
                  </a:schemeClr>
                </a:solidFill>
                <a:effectLst/>
                <a:latin typeface="+mn-lt"/>
                <a:ea typeface="+mn-ea"/>
                <a:cs typeface="+mn-cs"/>
              </a:rPr>
              <a:t>Generally the situation is characterized by a continuous distribution function </a:t>
            </a:r>
            <a:r>
              <a:rPr lang="en-US" sz="1200" b="0" i="1" u="none" strike="noStrike" kern="1200" dirty="0">
                <a:solidFill>
                  <a:schemeClr val="tx1">
                    <a:lumMod val="50000"/>
                  </a:schemeClr>
                </a:solidFill>
                <a:effectLst/>
                <a:latin typeface="+mn-lt"/>
                <a:ea typeface="+mn-ea"/>
                <a:cs typeface="+mn-cs"/>
              </a:rPr>
              <a:t>f</a:t>
            </a:r>
            <a:r>
              <a:rPr lang="en-US" sz="1200" b="0" i="0" u="none" strike="noStrike" kern="1200" dirty="0">
                <a:solidFill>
                  <a:schemeClr val="tx1">
                    <a:lumMod val="50000"/>
                  </a:schemeClr>
                </a:solidFill>
                <a:effectLst/>
                <a:latin typeface="+mn-lt"/>
                <a:ea typeface="+mn-ea"/>
                <a:cs typeface="+mn-cs"/>
              </a:rPr>
              <a:t>(</a:t>
            </a:r>
            <a:r>
              <a:rPr lang="en-US" sz="1200" b="0" i="1" u="none" strike="noStrike" kern="1200" dirty="0">
                <a:solidFill>
                  <a:schemeClr val="tx1">
                    <a:lumMod val="50000"/>
                  </a:schemeClr>
                </a:solidFill>
                <a:effectLst/>
                <a:latin typeface="+mn-lt"/>
                <a:ea typeface="+mn-ea"/>
                <a:cs typeface="+mn-cs"/>
              </a:rPr>
              <a:t>k</a:t>
            </a:r>
            <a:r>
              <a:rPr lang="en-US" sz="1200" b="0" i="0" u="none" strike="noStrike" kern="1200" dirty="0">
                <a:solidFill>
                  <a:schemeClr val="tx1">
                    <a:lumMod val="50000"/>
                  </a:schemeClr>
                </a:solidFill>
                <a:effectLst/>
                <a:latin typeface="+mn-lt"/>
                <a:ea typeface="+mn-ea"/>
                <a:cs typeface="+mn-cs"/>
              </a:rPr>
              <a:t>) (supported from 0 to infinity) where </a:t>
            </a:r>
            <a:r>
              <a:rPr lang="en-US" sz="1200" b="0" i="1" u="none" strike="noStrike" kern="1200" dirty="0">
                <a:solidFill>
                  <a:schemeClr val="tx1">
                    <a:lumMod val="50000"/>
                  </a:schemeClr>
                </a:solidFill>
                <a:effectLst/>
                <a:latin typeface="+mn-lt"/>
                <a:ea typeface="+mn-ea"/>
                <a:cs typeface="+mn-cs"/>
              </a:rPr>
              <a:t>f</a:t>
            </a:r>
            <a:r>
              <a:rPr lang="en-US" sz="1200" b="0" i="0" u="none" strike="noStrike" kern="1200" dirty="0">
                <a:solidFill>
                  <a:schemeClr val="tx1">
                    <a:lumMod val="50000"/>
                  </a:schemeClr>
                </a:solidFill>
                <a:effectLst/>
                <a:latin typeface="+mn-lt"/>
                <a:ea typeface="+mn-ea"/>
                <a:cs typeface="+mn-cs"/>
              </a:rPr>
              <a:t>(</a:t>
            </a:r>
            <a:r>
              <a:rPr lang="en-US" sz="1200" b="0" i="1" u="none" strike="noStrike" kern="1200" dirty="0">
                <a:solidFill>
                  <a:schemeClr val="tx1">
                    <a:lumMod val="50000"/>
                  </a:schemeClr>
                </a:solidFill>
                <a:effectLst/>
                <a:latin typeface="+mn-lt"/>
                <a:ea typeface="+mn-ea"/>
                <a:cs typeface="+mn-cs"/>
              </a:rPr>
              <a:t>k</a:t>
            </a:r>
            <a:r>
              <a:rPr lang="en-US" sz="1200" b="0" i="0" u="none" strike="noStrike" kern="1200" dirty="0">
                <a:solidFill>
                  <a:schemeClr val="tx1">
                    <a:lumMod val="50000"/>
                  </a:schemeClr>
                </a:solidFill>
                <a:effectLst/>
                <a:latin typeface="+mn-lt"/>
                <a:ea typeface="+mn-ea"/>
                <a:cs typeface="+mn-cs"/>
              </a:rPr>
              <a:t>) </a:t>
            </a:r>
            <a:r>
              <a:rPr lang="en-US" sz="1200" b="0" i="1" u="none" strike="noStrike" kern="1200" dirty="0" err="1">
                <a:solidFill>
                  <a:schemeClr val="tx1">
                    <a:lumMod val="50000"/>
                  </a:schemeClr>
                </a:solidFill>
                <a:effectLst/>
                <a:latin typeface="+mn-lt"/>
                <a:ea typeface="+mn-ea"/>
                <a:cs typeface="+mn-cs"/>
              </a:rPr>
              <a:t>dk</a:t>
            </a:r>
            <a:r>
              <a:rPr lang="en-US" sz="1200" b="0" i="0" u="none" strike="noStrike" kern="1200" dirty="0">
                <a:solidFill>
                  <a:schemeClr val="tx1">
                    <a:lumMod val="50000"/>
                  </a:schemeClr>
                </a:solidFill>
                <a:effectLst/>
                <a:latin typeface="+mn-lt"/>
                <a:ea typeface="+mn-ea"/>
                <a:cs typeface="+mn-cs"/>
              </a:rPr>
              <a:t> is the fraction of the population with income </a:t>
            </a:r>
            <a:r>
              <a:rPr lang="en-US" sz="1200" b="0" i="1" u="none" strike="noStrike" kern="1200" dirty="0">
                <a:solidFill>
                  <a:schemeClr val="tx1">
                    <a:lumMod val="50000"/>
                  </a:schemeClr>
                </a:solidFill>
                <a:effectLst/>
                <a:latin typeface="+mn-lt"/>
                <a:ea typeface="+mn-ea"/>
                <a:cs typeface="+mn-cs"/>
              </a:rPr>
              <a:t>k</a:t>
            </a:r>
            <a:r>
              <a:rPr lang="en-US" sz="1200" b="0" i="0" u="none" strike="noStrike" kern="1200" dirty="0">
                <a:solidFill>
                  <a:schemeClr val="tx1">
                    <a:lumMod val="50000"/>
                  </a:schemeClr>
                </a:solidFill>
                <a:effectLst/>
                <a:latin typeface="+mn-lt"/>
                <a:ea typeface="+mn-ea"/>
                <a:cs typeface="+mn-cs"/>
              </a:rPr>
              <a:t> to </a:t>
            </a:r>
            <a:r>
              <a:rPr lang="en-US" sz="1200" b="0" i="1" u="none" strike="noStrike" kern="1200" dirty="0">
                <a:solidFill>
                  <a:schemeClr val="tx1">
                    <a:lumMod val="50000"/>
                  </a:schemeClr>
                </a:solidFill>
                <a:effectLst/>
                <a:latin typeface="+mn-lt"/>
                <a:ea typeface="+mn-ea"/>
                <a:cs typeface="+mn-cs"/>
              </a:rPr>
              <a:t>k</a:t>
            </a:r>
            <a:r>
              <a:rPr lang="en-US" sz="1200" b="0" i="0" u="none" strike="noStrike" kern="1200" dirty="0">
                <a:solidFill>
                  <a:schemeClr val="tx1">
                    <a:lumMod val="50000"/>
                  </a:schemeClr>
                </a:solidFill>
                <a:effectLst/>
                <a:latin typeface="+mn-lt"/>
                <a:ea typeface="+mn-ea"/>
                <a:cs typeface="+mn-cs"/>
              </a:rPr>
              <a:t> + </a:t>
            </a:r>
            <a:r>
              <a:rPr lang="en-US" sz="1200" b="0" i="1" u="none" strike="noStrike" kern="1200" dirty="0">
                <a:solidFill>
                  <a:schemeClr val="tx1">
                    <a:lumMod val="50000"/>
                  </a:schemeClr>
                </a:solidFill>
                <a:effectLst/>
                <a:latin typeface="+mn-lt"/>
                <a:ea typeface="+mn-ea"/>
                <a:cs typeface="+mn-cs"/>
              </a:rPr>
              <a:t>dk</a:t>
            </a:r>
            <a:r>
              <a:rPr lang="en-US" sz="1200" b="0" i="0" u="none" strike="noStrike" kern="1200" dirty="0">
                <a:solidFill>
                  <a:schemeClr val="tx1">
                    <a:lumMod val="50000"/>
                  </a:schemeClr>
                </a:solidFill>
                <a:effectLst/>
                <a:latin typeface="+mn-lt"/>
                <a:ea typeface="+mn-ea"/>
                <a:cs typeface="+mn-cs"/>
              </a:rPr>
              <a:t>.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14876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 linear form means the dependent variable is in its standard form and the independents are logged. In other words when your independent variable (s) goes up by 1% your dependent variables go up by the coefficient.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reason why each independent variable was regressed by itself is due to (extremely high as 70 to 240) </a:t>
            </a:r>
            <a:r>
              <a:rPr lang="en-US" dirty="0" err="1"/>
              <a:t>multicollinearity</a:t>
            </a:r>
            <a:r>
              <a:rPr lang="en-US" dirty="0"/>
              <a:t> issues between the following groups: Total imports and total exports, total capital imports and total capital exports, and the remaining 5 variables. The lowest </a:t>
            </a:r>
            <a:r>
              <a:rPr lang="en-US" dirty="0" err="1"/>
              <a:t>vif</a:t>
            </a:r>
            <a:r>
              <a:rPr lang="en-US" dirty="0"/>
              <a:t> was 4. for capital imports and capital imports each </a:t>
            </a:r>
            <a:r>
              <a:rPr lang="en-US" dirty="0" err="1"/>
              <a:t>vif</a:t>
            </a:r>
            <a:r>
              <a:rPr lang="en-US" dirty="0"/>
              <a:t> was 6.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30</a:t>
            </a:fld>
            <a:endParaRPr lang="en-US"/>
          </a:p>
        </p:txBody>
      </p:sp>
    </p:spTree>
    <p:extLst>
      <p:ext uri="{BB962C8B-B14F-4D97-AF65-F5344CB8AC3E}">
        <p14:creationId xmlns:p14="http://schemas.microsoft.com/office/powerpoint/2010/main" val="1938105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Log linear form means the dependent variable is in its standard form and the independents are logged. In other words when your independent variable (s) goes up by 1% your dependent variables go up by the coefficient.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31</a:t>
            </a:fld>
            <a:endParaRPr lang="en-US"/>
          </a:p>
        </p:txBody>
      </p:sp>
    </p:spTree>
    <p:extLst>
      <p:ext uri="{BB962C8B-B14F-4D97-AF65-F5344CB8AC3E}">
        <p14:creationId xmlns:p14="http://schemas.microsoft.com/office/powerpoint/2010/main" val="1735407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bottom is of the countries where inequality was significantly impacted by trade. Trade increased in all countries by about 336%.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32</a:t>
            </a:fld>
            <a:endParaRPr lang="en-US"/>
          </a:p>
        </p:txBody>
      </p:sp>
    </p:spTree>
    <p:extLst>
      <p:ext uri="{BB962C8B-B14F-4D97-AF65-F5344CB8AC3E}">
        <p14:creationId xmlns:p14="http://schemas.microsoft.com/office/powerpoint/2010/main" val="3234169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stats above also break down total imports and total exports. All countries that are not listed above for each variable saw inequality impacted by increases in the variable above (FOR the 1</a:t>
            </a:r>
            <a:r>
              <a:rPr lang="en-US" baseline="30000" dirty="0"/>
              <a:t>st</a:t>
            </a:r>
            <a:r>
              <a:rPr lang="en-US" dirty="0"/>
              <a:t> STATEMENT)</a:t>
            </a:r>
          </a:p>
          <a:p>
            <a:r>
              <a:rPr lang="en-US" dirty="0"/>
              <a:t>Costa Rica are the only countries where an increase in the X variable saw an increase in Y and the result was </a:t>
            </a:r>
            <a:r>
              <a:rPr lang="en-US" dirty="0" err="1"/>
              <a:t>signifigant</a:t>
            </a:r>
            <a:endParaRPr lang="en-US"/>
          </a:p>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35</a:t>
            </a:fld>
            <a:endParaRPr lang="en-US"/>
          </a:p>
        </p:txBody>
      </p:sp>
    </p:spTree>
    <p:extLst>
      <p:ext uri="{BB962C8B-B14F-4D97-AF65-F5344CB8AC3E}">
        <p14:creationId xmlns:p14="http://schemas.microsoft.com/office/powerpoint/2010/main" val="4183784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Manufactured, consumer, textiles did not help income inequality for many of the countries.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36</a:t>
            </a:fld>
            <a:endParaRPr lang="en-US"/>
          </a:p>
        </p:txBody>
      </p:sp>
    </p:spTree>
    <p:extLst>
      <p:ext uri="{BB962C8B-B14F-4D97-AF65-F5344CB8AC3E}">
        <p14:creationId xmlns:p14="http://schemas.microsoft.com/office/powerpoint/2010/main" val="100163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Gini</a:t>
            </a:r>
            <a:r>
              <a:rPr lang="en-US" dirty="0"/>
              <a:t> coefficient is usually defined mathematically based on the Lorenz curve, which plots the proportion of the total income of the population (y axis) that is cumulatively earned by the bottom x% of the population (see diagram). The line at 45 degrees thus represents perfect equality of incomes. The </a:t>
            </a:r>
            <a:r>
              <a:rPr lang="en-US" dirty="0" err="1"/>
              <a:t>Gini</a:t>
            </a:r>
            <a:r>
              <a:rPr lang="en-US" dirty="0"/>
              <a:t> coefficient can then be thought of as the ratio of the area that lies between the line of equality and the Lorenz curve (marked A in the diagram) over the total area under the line of equality (marked A and B in </a:t>
            </a:r>
            <a:r>
              <a:rPr lang="en-US" dirty="0" err="1"/>
              <a:t>thCe</a:t>
            </a:r>
            <a:r>
              <a:rPr lang="en-US" dirty="0"/>
              <a:t> diagram). For large populations, the </a:t>
            </a:r>
            <a:r>
              <a:rPr lang="en-US" dirty="0" err="1"/>
              <a:t>Gini</a:t>
            </a:r>
            <a:r>
              <a:rPr lang="en-US" dirty="0"/>
              <a:t> is calculated using a CPDF. </a:t>
            </a:r>
          </a:p>
          <a:p>
            <a:endParaRPr lang="en-US" dirty="0"/>
          </a:p>
          <a:p>
            <a:r>
              <a:rPr lang="en-US" dirty="0"/>
              <a:t>Lorenz Curve</a:t>
            </a:r>
          </a:p>
          <a:p>
            <a:r>
              <a:rPr lang="en-US" sz="1200" b="0" i="0" u="none" strike="noStrike" kern="1200" dirty="0">
                <a:solidFill>
                  <a:schemeClr val="tx1">
                    <a:lumMod val="50000"/>
                  </a:schemeClr>
                </a:solidFill>
                <a:effectLst/>
                <a:latin typeface="+mn-lt"/>
                <a:ea typeface="+mn-ea"/>
                <a:cs typeface="+mn-cs"/>
              </a:rPr>
              <a:t>The curve is a </a:t>
            </a:r>
            <a:r>
              <a:rPr lang="en-US" sz="1200" b="0" i="0" u="none" strike="noStrike" kern="1200" dirty="0">
                <a:solidFill>
                  <a:schemeClr val="tx1">
                    <a:lumMod val="50000"/>
                  </a:schemeClr>
                </a:solidFill>
                <a:effectLst/>
                <a:latin typeface="+mn-lt"/>
                <a:ea typeface="+mn-ea"/>
                <a:cs typeface="+mn-cs"/>
                <a:hlinkClick r:id="rId3" tooltip="Graph of a function"/>
              </a:rPr>
              <a:t>graph</a:t>
            </a:r>
            <a:r>
              <a:rPr lang="en-US" sz="1200" b="0" i="0" u="none" strike="noStrike" kern="1200" dirty="0">
                <a:solidFill>
                  <a:schemeClr val="tx1">
                    <a:lumMod val="50000"/>
                  </a:schemeClr>
                </a:solidFill>
                <a:effectLst/>
                <a:latin typeface="+mn-lt"/>
                <a:ea typeface="+mn-ea"/>
                <a:cs typeface="+mn-cs"/>
              </a:rPr>
              <a:t> showing the proportion of overall income or wealth assumed by the bottom </a:t>
            </a:r>
            <a:r>
              <a:rPr lang="en-US" sz="1200" b="0" i="1" u="none" strike="noStrike" kern="1200" dirty="0">
                <a:solidFill>
                  <a:schemeClr val="tx1">
                    <a:lumMod val="50000"/>
                  </a:schemeClr>
                </a:solidFill>
                <a:effectLst/>
                <a:latin typeface="+mn-lt"/>
                <a:ea typeface="+mn-ea"/>
                <a:cs typeface="+mn-cs"/>
              </a:rPr>
              <a:t>x</a:t>
            </a:r>
            <a:r>
              <a:rPr lang="en-US" sz="1200" b="0" i="0" u="none" strike="noStrike" kern="1200" dirty="0">
                <a:solidFill>
                  <a:schemeClr val="tx1">
                    <a:lumMod val="50000"/>
                  </a:schemeClr>
                </a:solidFill>
                <a:effectLst/>
                <a:latin typeface="+mn-lt"/>
                <a:ea typeface="+mn-ea"/>
                <a:cs typeface="+mn-cs"/>
              </a:rPr>
              <a:t>% of the people, although this is not rigorously true for a finite population (see below). It is often used to represent </a:t>
            </a:r>
            <a:r>
              <a:rPr lang="en-US" sz="1200" b="0" i="0" u="none" strike="noStrike" kern="1200" dirty="0">
                <a:solidFill>
                  <a:schemeClr val="tx1">
                    <a:lumMod val="50000"/>
                  </a:schemeClr>
                </a:solidFill>
                <a:effectLst/>
                <a:latin typeface="+mn-lt"/>
                <a:ea typeface="+mn-ea"/>
                <a:cs typeface="+mn-cs"/>
                <a:hlinkClick r:id="rId4" tooltip="Income distribution"/>
              </a:rPr>
              <a:t>income distribution</a:t>
            </a:r>
            <a:r>
              <a:rPr lang="en-US" sz="1200" b="0" i="0" u="none" strike="noStrike" kern="1200" dirty="0">
                <a:solidFill>
                  <a:schemeClr val="tx1">
                    <a:lumMod val="50000"/>
                  </a:schemeClr>
                </a:solidFill>
                <a:effectLst/>
                <a:latin typeface="+mn-lt"/>
                <a:ea typeface="+mn-ea"/>
                <a:cs typeface="+mn-cs"/>
              </a:rPr>
              <a:t>, where it shows for the bottom </a:t>
            </a:r>
            <a:r>
              <a:rPr lang="en-US" sz="1200" b="0" i="1" u="none" strike="noStrike" kern="1200" dirty="0">
                <a:solidFill>
                  <a:schemeClr val="tx1">
                    <a:lumMod val="50000"/>
                  </a:schemeClr>
                </a:solidFill>
                <a:effectLst/>
                <a:latin typeface="+mn-lt"/>
                <a:ea typeface="+mn-ea"/>
                <a:cs typeface="+mn-cs"/>
              </a:rPr>
              <a:t>x</a:t>
            </a:r>
            <a:r>
              <a:rPr lang="en-US" sz="1200" b="0" i="0" u="none" strike="noStrike" kern="1200" dirty="0">
                <a:solidFill>
                  <a:schemeClr val="tx1">
                    <a:lumMod val="50000"/>
                  </a:schemeClr>
                </a:solidFill>
                <a:effectLst/>
                <a:latin typeface="+mn-lt"/>
                <a:ea typeface="+mn-ea"/>
                <a:cs typeface="+mn-cs"/>
              </a:rPr>
              <a:t>% of households, what percentage (</a:t>
            </a:r>
            <a:r>
              <a:rPr lang="en-US" sz="1200" b="0" i="1" u="none" strike="noStrike" kern="1200" dirty="0">
                <a:solidFill>
                  <a:schemeClr val="tx1">
                    <a:lumMod val="50000"/>
                  </a:schemeClr>
                </a:solidFill>
                <a:effectLst/>
                <a:latin typeface="+mn-lt"/>
                <a:ea typeface="+mn-ea"/>
                <a:cs typeface="+mn-cs"/>
              </a:rPr>
              <a:t>y</a:t>
            </a:r>
            <a:r>
              <a:rPr lang="en-US" sz="1200" b="0" i="0" u="none" strike="noStrike" kern="1200" dirty="0">
                <a:solidFill>
                  <a:schemeClr val="tx1">
                    <a:lumMod val="50000"/>
                  </a:schemeClr>
                </a:solidFill>
                <a:effectLst/>
                <a:latin typeface="+mn-lt"/>
                <a:ea typeface="+mn-ea"/>
                <a:cs typeface="+mn-cs"/>
              </a:rPr>
              <a:t>%) of the total income they have. The </a:t>
            </a:r>
            <a:r>
              <a:rPr lang="en-US" sz="1200" b="0" i="0" u="none" strike="noStrike" kern="1200" dirty="0">
                <a:solidFill>
                  <a:schemeClr val="tx1">
                    <a:lumMod val="50000"/>
                  </a:schemeClr>
                </a:solidFill>
                <a:effectLst/>
                <a:latin typeface="+mn-lt"/>
                <a:ea typeface="+mn-ea"/>
                <a:cs typeface="+mn-cs"/>
                <a:hlinkClick r:id="rId5" tooltip="Percentage"/>
              </a:rPr>
              <a:t>percentage</a:t>
            </a:r>
            <a:r>
              <a:rPr lang="en-US" sz="1200" b="0" i="0" u="none" strike="noStrike" kern="1200" dirty="0">
                <a:solidFill>
                  <a:schemeClr val="tx1">
                    <a:lumMod val="50000"/>
                  </a:schemeClr>
                </a:solidFill>
                <a:effectLst/>
                <a:latin typeface="+mn-lt"/>
                <a:ea typeface="+mn-ea"/>
                <a:cs typeface="+mn-cs"/>
              </a:rPr>
              <a:t> of households is plotted on the </a:t>
            </a:r>
            <a:r>
              <a:rPr lang="en-US" sz="1200" b="0" i="1" u="none" strike="noStrike" kern="1200" dirty="0">
                <a:solidFill>
                  <a:schemeClr val="tx1">
                    <a:lumMod val="50000"/>
                  </a:schemeClr>
                </a:solidFill>
                <a:effectLst/>
                <a:latin typeface="+mn-lt"/>
                <a:ea typeface="+mn-ea"/>
                <a:cs typeface="+mn-cs"/>
              </a:rPr>
              <a:t>x</a:t>
            </a:r>
            <a:r>
              <a:rPr lang="en-US" sz="1200" b="0" i="0" u="none" strike="noStrike" kern="1200" dirty="0">
                <a:solidFill>
                  <a:schemeClr val="tx1">
                    <a:lumMod val="50000"/>
                  </a:schemeClr>
                </a:solidFill>
                <a:effectLst/>
                <a:latin typeface="+mn-lt"/>
                <a:ea typeface="+mn-ea"/>
                <a:cs typeface="+mn-cs"/>
              </a:rPr>
              <a:t>-axis, the percentage of income on the </a:t>
            </a:r>
            <a:r>
              <a:rPr lang="en-US" sz="1200" b="0" i="1" u="none" strike="noStrike" kern="1200" dirty="0">
                <a:solidFill>
                  <a:schemeClr val="tx1">
                    <a:lumMod val="50000"/>
                  </a:schemeClr>
                </a:solidFill>
                <a:effectLst/>
                <a:latin typeface="+mn-lt"/>
                <a:ea typeface="+mn-ea"/>
                <a:cs typeface="+mn-cs"/>
              </a:rPr>
              <a:t>y</a:t>
            </a:r>
            <a:r>
              <a:rPr lang="en-US" sz="1200" b="0" i="0" u="none" strike="noStrike" kern="1200" dirty="0">
                <a:solidFill>
                  <a:schemeClr val="tx1">
                    <a:lumMod val="50000"/>
                  </a:schemeClr>
                </a:solidFill>
                <a:effectLst/>
                <a:latin typeface="+mn-lt"/>
                <a:ea typeface="+mn-ea"/>
                <a:cs typeface="+mn-cs"/>
              </a:rPr>
              <a:t>-axis. It can also be used to show distribution of </a:t>
            </a:r>
            <a:r>
              <a:rPr lang="en-US" sz="1200" b="0" i="0" u="none" strike="noStrike" kern="1200" dirty="0">
                <a:solidFill>
                  <a:schemeClr val="tx1">
                    <a:lumMod val="50000"/>
                  </a:schemeClr>
                </a:solidFill>
                <a:effectLst/>
                <a:latin typeface="+mn-lt"/>
                <a:ea typeface="+mn-ea"/>
                <a:cs typeface="+mn-cs"/>
                <a:hlinkClick r:id="rId6" tooltip="Asset"/>
              </a:rPr>
              <a:t>assets</a:t>
            </a:r>
            <a:r>
              <a:rPr lang="en-US" sz="1200" b="0" i="0" u="none" strike="noStrike" kern="1200" dirty="0">
                <a:solidFill>
                  <a:schemeClr val="tx1">
                    <a:lumMod val="50000"/>
                  </a:schemeClr>
                </a:solidFill>
                <a:effectLst/>
                <a:latin typeface="+mn-lt"/>
                <a:ea typeface="+mn-ea"/>
                <a:cs typeface="+mn-cs"/>
              </a:rPr>
              <a:t>. In such use, many economists consider it to be a measure of </a:t>
            </a:r>
            <a:r>
              <a:rPr lang="en-US" sz="1200" b="0" i="0" u="sng" kern="1200" dirty="0">
                <a:solidFill>
                  <a:schemeClr val="tx1">
                    <a:lumMod val="50000"/>
                  </a:schemeClr>
                </a:solidFill>
                <a:effectLst/>
                <a:latin typeface="+mn-lt"/>
                <a:ea typeface="+mn-ea"/>
                <a:cs typeface="+mn-cs"/>
                <a:hlinkClick r:id="rId7" tooltip="Social inequality"/>
              </a:rPr>
              <a:t>social inequality</a:t>
            </a:r>
            <a:r>
              <a:rPr lang="en-US" sz="1200" b="0" i="0" u="none" strike="noStrike" kern="1200" dirty="0">
                <a:solidFill>
                  <a:schemeClr val="tx1">
                    <a:lumMod val="50000"/>
                  </a:schemeClr>
                </a:solidFill>
                <a:effectLst/>
                <a:latin typeface="+mn-lt"/>
                <a:ea typeface="+mn-ea"/>
                <a:cs typeface="+mn-cs"/>
              </a:rPr>
              <a:t>.</a:t>
            </a:r>
            <a:endParaRPr lang="en-US" dirty="0"/>
          </a:p>
          <a:p>
            <a:endParaRPr lang="en-US" sz="1200" b="0" i="0" u="none" strike="noStrike" kern="1200" dirty="0">
              <a:solidFill>
                <a:schemeClr val="tx1">
                  <a:lumMod val="50000"/>
                </a:schemeClr>
              </a:solidFill>
              <a:effectLst/>
              <a:latin typeface="+mn-lt"/>
              <a:ea typeface="+mn-ea"/>
              <a:cs typeface="+mn-cs"/>
            </a:endParaRPr>
          </a:p>
          <a:p>
            <a:r>
              <a:rPr lang="en-US" sz="1200" b="0" i="0" u="none" strike="noStrike" kern="1200" dirty="0">
                <a:solidFill>
                  <a:schemeClr val="tx1">
                    <a:lumMod val="50000"/>
                  </a:schemeClr>
                </a:solidFill>
                <a:effectLst/>
                <a:latin typeface="+mn-lt"/>
                <a:ea typeface="+mn-ea"/>
                <a:cs typeface="+mn-cs"/>
              </a:rPr>
              <a:t>EQ 1: half of the </a:t>
            </a:r>
            <a:r>
              <a:rPr lang="en-US" sz="1200" b="0" i="0" u="none" strike="noStrike" kern="1200" dirty="0">
                <a:solidFill>
                  <a:schemeClr val="tx1">
                    <a:lumMod val="50000"/>
                  </a:schemeClr>
                </a:solidFill>
                <a:effectLst/>
                <a:latin typeface="+mn-lt"/>
                <a:ea typeface="+mn-ea"/>
                <a:cs typeface="+mn-cs"/>
                <a:hlinkClick r:id="rId8" tooltip="Relative mean absolute difference"/>
              </a:rPr>
              <a:t>relative mean absolute difference</a:t>
            </a:r>
            <a:r>
              <a:rPr lang="en-US" sz="1200" b="0" i="0" u="none" strike="noStrike" kern="1200" dirty="0">
                <a:solidFill>
                  <a:schemeClr val="tx1">
                    <a:lumMod val="50000"/>
                  </a:schemeClr>
                </a:solidFill>
                <a:effectLst/>
                <a:latin typeface="+mn-lt"/>
                <a:ea typeface="+mn-ea"/>
                <a:cs typeface="+mn-cs"/>
              </a:rPr>
              <a:t>, which is mathematically equivalent to the Lorenz curve definition.</a:t>
            </a:r>
            <a:r>
              <a:rPr lang="en-US" sz="1200" b="0" i="0" u="none" strike="noStrike" kern="1200" baseline="30000" dirty="0">
                <a:solidFill>
                  <a:schemeClr val="tx1">
                    <a:lumMod val="50000"/>
                  </a:schemeClr>
                </a:solidFill>
                <a:effectLst/>
                <a:latin typeface="+mn-lt"/>
                <a:ea typeface="+mn-ea"/>
                <a:cs typeface="+mn-cs"/>
                <a:hlinkClick r:id="rId9"/>
              </a:rPr>
              <a:t>[15]</a:t>
            </a:r>
            <a:r>
              <a:rPr lang="en-US" sz="1200" b="0" i="0" u="none" strike="noStrike" kern="1200" dirty="0">
                <a:solidFill>
                  <a:schemeClr val="tx1">
                    <a:lumMod val="50000"/>
                  </a:schemeClr>
                </a:solidFill>
                <a:effectLst/>
                <a:latin typeface="+mn-lt"/>
                <a:ea typeface="+mn-ea"/>
                <a:cs typeface="+mn-cs"/>
              </a:rPr>
              <a:t> The mean absolute difference is the average </a:t>
            </a:r>
            <a:r>
              <a:rPr lang="en-US" sz="1200" b="0" i="0" u="none" strike="noStrike" kern="1200" dirty="0">
                <a:solidFill>
                  <a:schemeClr val="tx1">
                    <a:lumMod val="50000"/>
                  </a:schemeClr>
                </a:solidFill>
                <a:effectLst/>
                <a:latin typeface="+mn-lt"/>
                <a:ea typeface="+mn-ea"/>
                <a:cs typeface="+mn-cs"/>
                <a:hlinkClick r:id="rId10" tooltip="Absolute difference"/>
              </a:rPr>
              <a:t>absolute difference</a:t>
            </a:r>
            <a:r>
              <a:rPr lang="en-US" sz="1200" b="0" i="0" u="none" strike="noStrike" kern="1200" dirty="0">
                <a:solidFill>
                  <a:schemeClr val="tx1">
                    <a:lumMod val="50000"/>
                  </a:schemeClr>
                </a:solidFill>
                <a:effectLst/>
                <a:latin typeface="+mn-lt"/>
                <a:ea typeface="+mn-ea"/>
                <a:cs typeface="+mn-cs"/>
              </a:rPr>
              <a:t> of all pairs of items of the population, and the relative mean absolute difference is the mean absolute difference divided by the average, to normalize for scale. if </a:t>
            </a:r>
            <a:r>
              <a:rPr lang="en-US" sz="1200" b="0" i="1" u="none" strike="noStrike" kern="1200" dirty="0">
                <a:solidFill>
                  <a:schemeClr val="tx1">
                    <a:lumMod val="50000"/>
                  </a:schemeClr>
                </a:solidFill>
                <a:effectLst/>
                <a:latin typeface="+mn-lt"/>
                <a:ea typeface="+mn-ea"/>
                <a:cs typeface="+mn-cs"/>
              </a:rPr>
              <a:t>x</a:t>
            </a:r>
            <a:r>
              <a:rPr lang="en-US" sz="1200" b="0" i="1" u="none" strike="noStrike" kern="1200" baseline="-25000" dirty="0">
                <a:solidFill>
                  <a:schemeClr val="tx1">
                    <a:lumMod val="50000"/>
                  </a:schemeClr>
                </a:solidFill>
                <a:effectLst/>
                <a:latin typeface="+mn-lt"/>
                <a:ea typeface="+mn-ea"/>
                <a:cs typeface="+mn-cs"/>
              </a:rPr>
              <a:t>i</a:t>
            </a:r>
            <a:r>
              <a:rPr lang="en-US" sz="1200" b="0" i="0" u="none" strike="noStrike" kern="1200" dirty="0">
                <a:solidFill>
                  <a:schemeClr val="tx1">
                    <a:lumMod val="50000"/>
                  </a:schemeClr>
                </a:solidFill>
                <a:effectLst/>
                <a:latin typeface="+mn-lt"/>
                <a:ea typeface="+mn-ea"/>
                <a:cs typeface="+mn-cs"/>
              </a:rPr>
              <a:t> is the wealth or income of person </a:t>
            </a:r>
            <a:r>
              <a:rPr lang="en-US" sz="1200" b="0" i="1" u="none" strike="noStrike" kern="1200" dirty="0">
                <a:solidFill>
                  <a:schemeClr val="tx1">
                    <a:lumMod val="50000"/>
                  </a:schemeClr>
                </a:solidFill>
                <a:effectLst/>
                <a:latin typeface="+mn-lt"/>
                <a:ea typeface="+mn-ea"/>
                <a:cs typeface="+mn-cs"/>
              </a:rPr>
              <a:t>i</a:t>
            </a:r>
            <a:r>
              <a:rPr lang="en-US" sz="1200" b="0" i="0" u="none" strike="noStrike" kern="1200" dirty="0">
                <a:solidFill>
                  <a:schemeClr val="tx1">
                    <a:lumMod val="50000"/>
                  </a:schemeClr>
                </a:solidFill>
                <a:effectLst/>
                <a:latin typeface="+mn-lt"/>
                <a:ea typeface="+mn-ea"/>
                <a:cs typeface="+mn-cs"/>
              </a:rPr>
              <a:t>, and there are </a:t>
            </a:r>
            <a:r>
              <a:rPr lang="en-US" sz="1200" b="0" i="1" u="none" strike="noStrike" kern="1200" dirty="0">
                <a:solidFill>
                  <a:schemeClr val="tx1">
                    <a:lumMod val="50000"/>
                  </a:schemeClr>
                </a:solidFill>
                <a:effectLst/>
                <a:latin typeface="+mn-lt"/>
                <a:ea typeface="+mn-ea"/>
                <a:cs typeface="+mn-cs"/>
              </a:rPr>
              <a:t>n</a:t>
            </a:r>
            <a:r>
              <a:rPr lang="en-US" sz="1200" b="0" i="0" u="none" strike="noStrike" kern="1200" dirty="0">
                <a:solidFill>
                  <a:schemeClr val="tx1">
                    <a:lumMod val="50000"/>
                  </a:schemeClr>
                </a:solidFill>
                <a:effectLst/>
                <a:latin typeface="+mn-lt"/>
                <a:ea typeface="+mn-ea"/>
                <a:cs typeface="+mn-cs"/>
              </a:rPr>
              <a:t> persons, then the </a:t>
            </a:r>
            <a:r>
              <a:rPr lang="en-US" sz="1200" b="0" i="0" u="none" strike="noStrike" kern="1200" dirty="0" err="1">
                <a:solidFill>
                  <a:schemeClr val="tx1">
                    <a:lumMod val="50000"/>
                  </a:schemeClr>
                </a:solidFill>
                <a:effectLst/>
                <a:latin typeface="+mn-lt"/>
                <a:ea typeface="+mn-ea"/>
                <a:cs typeface="+mn-cs"/>
              </a:rPr>
              <a:t>Gini</a:t>
            </a:r>
            <a:r>
              <a:rPr lang="en-US" sz="1200" b="0" i="0" u="none" strike="noStrike" kern="1200" dirty="0">
                <a:solidFill>
                  <a:schemeClr val="tx1">
                    <a:lumMod val="50000"/>
                  </a:schemeClr>
                </a:solidFill>
                <a:effectLst/>
                <a:latin typeface="+mn-lt"/>
                <a:ea typeface="+mn-ea"/>
                <a:cs typeface="+mn-cs"/>
              </a:rPr>
              <a:t> coefficient </a:t>
            </a:r>
            <a:r>
              <a:rPr lang="en-US" sz="1200" b="0" i="1" u="none" strike="noStrike" kern="1200" dirty="0">
                <a:solidFill>
                  <a:schemeClr val="tx1">
                    <a:lumMod val="50000"/>
                  </a:schemeClr>
                </a:solidFill>
                <a:effectLst/>
                <a:latin typeface="+mn-lt"/>
                <a:ea typeface="+mn-ea"/>
                <a:cs typeface="+mn-cs"/>
              </a:rPr>
              <a:t>G</a:t>
            </a:r>
            <a:r>
              <a:rPr lang="en-US" sz="1200" b="0" i="0" u="none" strike="noStrike" kern="1200" dirty="0">
                <a:solidFill>
                  <a:schemeClr val="tx1">
                    <a:lumMod val="50000"/>
                  </a:schemeClr>
                </a:solidFill>
                <a:effectLst/>
                <a:latin typeface="+mn-lt"/>
                <a:ea typeface="+mn-ea"/>
                <a:cs typeface="+mn-cs"/>
              </a:rPr>
              <a:t> is given by: see chart. </a:t>
            </a:r>
          </a:p>
          <a:p>
            <a:endParaRPr lang="en-US" sz="1200" b="0" i="0" u="none" strike="noStrike" kern="1200" dirty="0">
              <a:solidFill>
                <a:schemeClr val="tx1">
                  <a:lumMod val="50000"/>
                </a:schemeClr>
              </a:solidFill>
              <a:effectLst/>
              <a:latin typeface="+mn-lt"/>
              <a:ea typeface="+mn-ea"/>
              <a:cs typeface="+mn-cs"/>
            </a:endParaRPr>
          </a:p>
          <a:p>
            <a:r>
              <a:rPr lang="en-US" sz="1200" b="0" i="0" u="none" strike="noStrike" kern="1200" dirty="0">
                <a:solidFill>
                  <a:schemeClr val="tx1">
                    <a:lumMod val="50000"/>
                  </a:schemeClr>
                </a:solidFill>
                <a:effectLst/>
                <a:latin typeface="+mn-lt"/>
                <a:ea typeface="+mn-ea"/>
                <a:cs typeface="+mn-cs"/>
              </a:rPr>
              <a:t>CPDF: When the income (or wealth) distribution is given as a continuous </a:t>
            </a:r>
            <a:r>
              <a:rPr lang="en-US" sz="1200" b="0" i="0" u="none" strike="noStrike" kern="1200" dirty="0">
                <a:solidFill>
                  <a:schemeClr val="tx1">
                    <a:lumMod val="50000"/>
                  </a:schemeClr>
                </a:solidFill>
                <a:effectLst/>
                <a:latin typeface="+mn-lt"/>
                <a:ea typeface="+mn-ea"/>
                <a:cs typeface="+mn-cs"/>
                <a:hlinkClick r:id="rId11" tooltip="Probability distribution function"/>
              </a:rPr>
              <a:t>probability distribution function</a:t>
            </a:r>
            <a:r>
              <a:rPr lang="en-US" sz="1200" b="0" i="0" u="none" strike="noStrike" kern="1200" dirty="0">
                <a:solidFill>
                  <a:schemeClr val="tx1">
                    <a:lumMod val="50000"/>
                  </a:schemeClr>
                </a:solidFill>
                <a:effectLst/>
                <a:latin typeface="+mn-lt"/>
                <a:ea typeface="+mn-ea"/>
                <a:cs typeface="+mn-cs"/>
              </a:rPr>
              <a:t> </a:t>
            </a:r>
            <a:r>
              <a:rPr lang="en-US" sz="1200" b="0" i="1" u="none" strike="noStrike" kern="1200" dirty="0">
                <a:solidFill>
                  <a:schemeClr val="tx1">
                    <a:lumMod val="50000"/>
                  </a:schemeClr>
                </a:solidFill>
                <a:effectLst/>
                <a:latin typeface="+mn-lt"/>
                <a:ea typeface="+mn-ea"/>
                <a:cs typeface="+mn-cs"/>
              </a:rPr>
              <a:t>p(x)</a:t>
            </a:r>
            <a:r>
              <a:rPr lang="en-US" sz="1200" b="0" i="0" u="none" strike="noStrike" kern="1200" dirty="0">
                <a:solidFill>
                  <a:schemeClr val="tx1">
                    <a:lumMod val="50000"/>
                  </a:schemeClr>
                </a:solidFill>
                <a:effectLst/>
                <a:latin typeface="+mn-lt"/>
                <a:ea typeface="+mn-ea"/>
                <a:cs typeface="+mn-cs"/>
              </a:rPr>
              <a:t>, where </a:t>
            </a:r>
            <a:r>
              <a:rPr lang="en-US" sz="1200" b="0" i="1" u="none" strike="noStrike" kern="1200" dirty="0">
                <a:solidFill>
                  <a:schemeClr val="tx1">
                    <a:lumMod val="50000"/>
                  </a:schemeClr>
                </a:solidFill>
                <a:effectLst/>
                <a:latin typeface="+mn-lt"/>
                <a:ea typeface="+mn-ea"/>
                <a:cs typeface="+mn-cs"/>
              </a:rPr>
              <a:t>p(x)dx</a:t>
            </a:r>
            <a:r>
              <a:rPr lang="en-US" sz="1200" b="0" i="0" u="none" strike="noStrike" kern="1200" dirty="0">
                <a:solidFill>
                  <a:schemeClr val="tx1">
                    <a:lumMod val="50000"/>
                  </a:schemeClr>
                </a:solidFill>
                <a:effectLst/>
                <a:latin typeface="+mn-lt"/>
                <a:ea typeface="+mn-ea"/>
                <a:cs typeface="+mn-cs"/>
              </a:rPr>
              <a:t> is the fraction of the population with income </a:t>
            </a:r>
            <a:r>
              <a:rPr lang="en-US" sz="1200" b="0" i="1" u="none" strike="noStrike" kern="1200" dirty="0">
                <a:solidFill>
                  <a:schemeClr val="tx1">
                    <a:lumMod val="50000"/>
                  </a:schemeClr>
                </a:solidFill>
                <a:effectLst/>
                <a:latin typeface="+mn-lt"/>
                <a:ea typeface="+mn-ea"/>
                <a:cs typeface="+mn-cs"/>
              </a:rPr>
              <a:t>x</a:t>
            </a:r>
            <a:r>
              <a:rPr lang="en-US" sz="1200" b="0" i="0" u="none" strike="noStrike" kern="1200" dirty="0">
                <a:solidFill>
                  <a:schemeClr val="tx1">
                    <a:lumMod val="50000"/>
                  </a:schemeClr>
                </a:solidFill>
                <a:effectLst/>
                <a:latin typeface="+mn-lt"/>
                <a:ea typeface="+mn-ea"/>
                <a:cs typeface="+mn-cs"/>
              </a:rPr>
              <a:t> to </a:t>
            </a:r>
            <a:r>
              <a:rPr lang="en-US" sz="1200" b="0" i="1" u="none" strike="noStrike" kern="1200" dirty="0" err="1">
                <a:solidFill>
                  <a:schemeClr val="tx1">
                    <a:lumMod val="50000"/>
                  </a:schemeClr>
                </a:solidFill>
                <a:effectLst/>
                <a:latin typeface="+mn-lt"/>
                <a:ea typeface="+mn-ea"/>
                <a:cs typeface="+mn-cs"/>
              </a:rPr>
              <a:t>x+dx</a:t>
            </a:r>
            <a:r>
              <a:rPr lang="en-US" sz="1200" b="0" i="0" u="none" strike="noStrike" kern="1200" dirty="0">
                <a:solidFill>
                  <a:schemeClr val="tx1">
                    <a:lumMod val="50000"/>
                  </a:schemeClr>
                </a:solidFill>
                <a:effectLst/>
                <a:latin typeface="+mn-lt"/>
                <a:ea typeface="+mn-ea"/>
                <a:cs typeface="+mn-cs"/>
              </a:rPr>
              <a:t>, then the </a:t>
            </a:r>
            <a:r>
              <a:rPr lang="en-US" sz="1200" b="0" i="0" u="none" strike="noStrike" kern="1200" dirty="0" err="1">
                <a:solidFill>
                  <a:schemeClr val="tx1">
                    <a:lumMod val="50000"/>
                  </a:schemeClr>
                </a:solidFill>
                <a:effectLst/>
                <a:latin typeface="+mn-lt"/>
                <a:ea typeface="+mn-ea"/>
                <a:cs typeface="+mn-cs"/>
              </a:rPr>
              <a:t>Gini</a:t>
            </a:r>
            <a:r>
              <a:rPr lang="en-US" sz="1200" b="0" i="0" u="none" strike="noStrike" kern="1200" dirty="0">
                <a:solidFill>
                  <a:schemeClr val="tx1">
                    <a:lumMod val="50000"/>
                  </a:schemeClr>
                </a:solidFill>
                <a:effectLst/>
                <a:latin typeface="+mn-lt"/>
                <a:ea typeface="+mn-ea"/>
                <a:cs typeface="+mn-cs"/>
              </a:rPr>
              <a:t> coefficient is again half of the relative mean absolute difference. where μ is the mean of the distribution and the lower limits of integration may be replaced by zero when all incomes are positive. </a:t>
            </a:r>
            <a:endParaRPr lang="en-US"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66417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Gini</a:t>
            </a:r>
            <a:r>
              <a:rPr lang="en-US" dirty="0"/>
              <a:t> coefficient is usually defined mathematically based on the Lorenz curve, which plots the proportion of the total income of the population (y axis) that is cumulatively earned by the bottom x% of the population (see diagram). The line at 45 degrees thus represents perfect equality of incomes. The </a:t>
            </a:r>
            <a:r>
              <a:rPr lang="en-US" dirty="0" err="1"/>
              <a:t>Gini</a:t>
            </a:r>
            <a:r>
              <a:rPr lang="en-US" dirty="0"/>
              <a:t> coefficient can then be thought of as the ratio of the area that lies between the line of equality and the Lorenz curve (marked A in the diagram) over the total area under the line of equality (marked A and B in </a:t>
            </a:r>
            <a:r>
              <a:rPr lang="en-US" dirty="0" err="1"/>
              <a:t>thCe</a:t>
            </a:r>
            <a:r>
              <a:rPr lang="en-US" dirty="0"/>
              <a:t> diagram). For large populations, the </a:t>
            </a:r>
            <a:r>
              <a:rPr lang="en-US" dirty="0" err="1"/>
              <a:t>Gini</a:t>
            </a:r>
            <a:r>
              <a:rPr lang="en-US" dirty="0"/>
              <a:t> is calculated using a CPDF. </a:t>
            </a:r>
          </a:p>
          <a:p>
            <a:endParaRPr lang="en-US" dirty="0"/>
          </a:p>
          <a:p>
            <a:r>
              <a:rPr lang="en-US" dirty="0"/>
              <a:t>Lorenz Curve</a:t>
            </a:r>
          </a:p>
          <a:p>
            <a:r>
              <a:rPr lang="en-US" sz="1200" b="0" i="0" u="none" strike="noStrike" kern="1200" dirty="0">
                <a:solidFill>
                  <a:schemeClr val="tx1">
                    <a:lumMod val="50000"/>
                  </a:schemeClr>
                </a:solidFill>
                <a:effectLst/>
                <a:latin typeface="+mn-lt"/>
                <a:ea typeface="+mn-ea"/>
                <a:cs typeface="+mn-cs"/>
              </a:rPr>
              <a:t>The curve is a </a:t>
            </a:r>
            <a:r>
              <a:rPr lang="en-US" sz="1200" b="0" i="0" u="none" strike="noStrike" kern="1200" dirty="0">
                <a:solidFill>
                  <a:schemeClr val="tx1">
                    <a:lumMod val="50000"/>
                  </a:schemeClr>
                </a:solidFill>
                <a:effectLst/>
                <a:latin typeface="+mn-lt"/>
                <a:ea typeface="+mn-ea"/>
                <a:cs typeface="+mn-cs"/>
                <a:hlinkClick r:id="rId3" tooltip="Graph of a function"/>
              </a:rPr>
              <a:t>graph</a:t>
            </a:r>
            <a:r>
              <a:rPr lang="en-US" sz="1200" b="0" i="0" u="none" strike="noStrike" kern="1200" dirty="0">
                <a:solidFill>
                  <a:schemeClr val="tx1">
                    <a:lumMod val="50000"/>
                  </a:schemeClr>
                </a:solidFill>
                <a:effectLst/>
                <a:latin typeface="+mn-lt"/>
                <a:ea typeface="+mn-ea"/>
                <a:cs typeface="+mn-cs"/>
              </a:rPr>
              <a:t> showing the proportion of overall income or wealth assumed by the bottom </a:t>
            </a:r>
            <a:r>
              <a:rPr lang="en-US" sz="1200" b="0" i="1" u="none" strike="noStrike" kern="1200" dirty="0">
                <a:solidFill>
                  <a:schemeClr val="tx1">
                    <a:lumMod val="50000"/>
                  </a:schemeClr>
                </a:solidFill>
                <a:effectLst/>
                <a:latin typeface="+mn-lt"/>
                <a:ea typeface="+mn-ea"/>
                <a:cs typeface="+mn-cs"/>
              </a:rPr>
              <a:t>x</a:t>
            </a:r>
            <a:r>
              <a:rPr lang="en-US" sz="1200" b="0" i="0" u="none" strike="noStrike" kern="1200" dirty="0">
                <a:solidFill>
                  <a:schemeClr val="tx1">
                    <a:lumMod val="50000"/>
                  </a:schemeClr>
                </a:solidFill>
                <a:effectLst/>
                <a:latin typeface="+mn-lt"/>
                <a:ea typeface="+mn-ea"/>
                <a:cs typeface="+mn-cs"/>
              </a:rPr>
              <a:t>% of the people, although this is not rigorously true for a finite population (see below). It is often used to represent </a:t>
            </a:r>
            <a:r>
              <a:rPr lang="en-US" sz="1200" b="0" i="0" u="none" strike="noStrike" kern="1200" dirty="0">
                <a:solidFill>
                  <a:schemeClr val="tx1">
                    <a:lumMod val="50000"/>
                  </a:schemeClr>
                </a:solidFill>
                <a:effectLst/>
                <a:latin typeface="+mn-lt"/>
                <a:ea typeface="+mn-ea"/>
                <a:cs typeface="+mn-cs"/>
                <a:hlinkClick r:id="rId4" tooltip="Income distribution"/>
              </a:rPr>
              <a:t>income distribution</a:t>
            </a:r>
            <a:r>
              <a:rPr lang="en-US" sz="1200" b="0" i="0" u="none" strike="noStrike" kern="1200" dirty="0">
                <a:solidFill>
                  <a:schemeClr val="tx1">
                    <a:lumMod val="50000"/>
                  </a:schemeClr>
                </a:solidFill>
                <a:effectLst/>
                <a:latin typeface="+mn-lt"/>
                <a:ea typeface="+mn-ea"/>
                <a:cs typeface="+mn-cs"/>
              </a:rPr>
              <a:t>, where it shows for the bottom </a:t>
            </a:r>
            <a:r>
              <a:rPr lang="en-US" sz="1200" b="0" i="1" u="none" strike="noStrike" kern="1200" dirty="0">
                <a:solidFill>
                  <a:schemeClr val="tx1">
                    <a:lumMod val="50000"/>
                  </a:schemeClr>
                </a:solidFill>
                <a:effectLst/>
                <a:latin typeface="+mn-lt"/>
                <a:ea typeface="+mn-ea"/>
                <a:cs typeface="+mn-cs"/>
              </a:rPr>
              <a:t>x</a:t>
            </a:r>
            <a:r>
              <a:rPr lang="en-US" sz="1200" b="0" i="0" u="none" strike="noStrike" kern="1200" dirty="0">
                <a:solidFill>
                  <a:schemeClr val="tx1">
                    <a:lumMod val="50000"/>
                  </a:schemeClr>
                </a:solidFill>
                <a:effectLst/>
                <a:latin typeface="+mn-lt"/>
                <a:ea typeface="+mn-ea"/>
                <a:cs typeface="+mn-cs"/>
              </a:rPr>
              <a:t>% of households, what percentage (</a:t>
            </a:r>
            <a:r>
              <a:rPr lang="en-US" sz="1200" b="0" i="1" u="none" strike="noStrike" kern="1200" dirty="0">
                <a:solidFill>
                  <a:schemeClr val="tx1">
                    <a:lumMod val="50000"/>
                  </a:schemeClr>
                </a:solidFill>
                <a:effectLst/>
                <a:latin typeface="+mn-lt"/>
                <a:ea typeface="+mn-ea"/>
                <a:cs typeface="+mn-cs"/>
              </a:rPr>
              <a:t>y</a:t>
            </a:r>
            <a:r>
              <a:rPr lang="en-US" sz="1200" b="0" i="0" u="none" strike="noStrike" kern="1200" dirty="0">
                <a:solidFill>
                  <a:schemeClr val="tx1">
                    <a:lumMod val="50000"/>
                  </a:schemeClr>
                </a:solidFill>
                <a:effectLst/>
                <a:latin typeface="+mn-lt"/>
                <a:ea typeface="+mn-ea"/>
                <a:cs typeface="+mn-cs"/>
              </a:rPr>
              <a:t>%) of the total income they have. The </a:t>
            </a:r>
            <a:r>
              <a:rPr lang="en-US" sz="1200" b="0" i="0" u="none" strike="noStrike" kern="1200" dirty="0">
                <a:solidFill>
                  <a:schemeClr val="tx1">
                    <a:lumMod val="50000"/>
                  </a:schemeClr>
                </a:solidFill>
                <a:effectLst/>
                <a:latin typeface="+mn-lt"/>
                <a:ea typeface="+mn-ea"/>
                <a:cs typeface="+mn-cs"/>
                <a:hlinkClick r:id="rId5" tooltip="Percentage"/>
              </a:rPr>
              <a:t>percentage</a:t>
            </a:r>
            <a:r>
              <a:rPr lang="en-US" sz="1200" b="0" i="0" u="none" strike="noStrike" kern="1200" dirty="0">
                <a:solidFill>
                  <a:schemeClr val="tx1">
                    <a:lumMod val="50000"/>
                  </a:schemeClr>
                </a:solidFill>
                <a:effectLst/>
                <a:latin typeface="+mn-lt"/>
                <a:ea typeface="+mn-ea"/>
                <a:cs typeface="+mn-cs"/>
              </a:rPr>
              <a:t> of households is plotted on the </a:t>
            </a:r>
            <a:r>
              <a:rPr lang="en-US" sz="1200" b="0" i="1" u="none" strike="noStrike" kern="1200" dirty="0">
                <a:solidFill>
                  <a:schemeClr val="tx1">
                    <a:lumMod val="50000"/>
                  </a:schemeClr>
                </a:solidFill>
                <a:effectLst/>
                <a:latin typeface="+mn-lt"/>
                <a:ea typeface="+mn-ea"/>
                <a:cs typeface="+mn-cs"/>
              </a:rPr>
              <a:t>x</a:t>
            </a:r>
            <a:r>
              <a:rPr lang="en-US" sz="1200" b="0" i="0" u="none" strike="noStrike" kern="1200" dirty="0">
                <a:solidFill>
                  <a:schemeClr val="tx1">
                    <a:lumMod val="50000"/>
                  </a:schemeClr>
                </a:solidFill>
                <a:effectLst/>
                <a:latin typeface="+mn-lt"/>
                <a:ea typeface="+mn-ea"/>
                <a:cs typeface="+mn-cs"/>
              </a:rPr>
              <a:t>-axis, the percentage of income on the </a:t>
            </a:r>
            <a:r>
              <a:rPr lang="en-US" sz="1200" b="0" i="1" u="none" strike="noStrike" kern="1200" dirty="0">
                <a:solidFill>
                  <a:schemeClr val="tx1">
                    <a:lumMod val="50000"/>
                  </a:schemeClr>
                </a:solidFill>
                <a:effectLst/>
                <a:latin typeface="+mn-lt"/>
                <a:ea typeface="+mn-ea"/>
                <a:cs typeface="+mn-cs"/>
              </a:rPr>
              <a:t>y</a:t>
            </a:r>
            <a:r>
              <a:rPr lang="en-US" sz="1200" b="0" i="0" u="none" strike="noStrike" kern="1200" dirty="0">
                <a:solidFill>
                  <a:schemeClr val="tx1">
                    <a:lumMod val="50000"/>
                  </a:schemeClr>
                </a:solidFill>
                <a:effectLst/>
                <a:latin typeface="+mn-lt"/>
                <a:ea typeface="+mn-ea"/>
                <a:cs typeface="+mn-cs"/>
              </a:rPr>
              <a:t>-axis. It can also be used to show distribution of </a:t>
            </a:r>
            <a:r>
              <a:rPr lang="en-US" sz="1200" b="0" i="0" u="none" strike="noStrike" kern="1200" dirty="0">
                <a:solidFill>
                  <a:schemeClr val="tx1">
                    <a:lumMod val="50000"/>
                  </a:schemeClr>
                </a:solidFill>
                <a:effectLst/>
                <a:latin typeface="+mn-lt"/>
                <a:ea typeface="+mn-ea"/>
                <a:cs typeface="+mn-cs"/>
                <a:hlinkClick r:id="rId6" tooltip="Asset"/>
              </a:rPr>
              <a:t>assets</a:t>
            </a:r>
            <a:r>
              <a:rPr lang="en-US" sz="1200" b="0" i="0" u="none" strike="noStrike" kern="1200" dirty="0">
                <a:solidFill>
                  <a:schemeClr val="tx1">
                    <a:lumMod val="50000"/>
                  </a:schemeClr>
                </a:solidFill>
                <a:effectLst/>
                <a:latin typeface="+mn-lt"/>
                <a:ea typeface="+mn-ea"/>
                <a:cs typeface="+mn-cs"/>
              </a:rPr>
              <a:t>. In such use, many economists consider it to be a measure of </a:t>
            </a:r>
            <a:r>
              <a:rPr lang="en-US" sz="1200" b="0" i="0" u="sng" kern="1200" dirty="0">
                <a:solidFill>
                  <a:schemeClr val="tx1">
                    <a:lumMod val="50000"/>
                  </a:schemeClr>
                </a:solidFill>
                <a:effectLst/>
                <a:latin typeface="+mn-lt"/>
                <a:ea typeface="+mn-ea"/>
                <a:cs typeface="+mn-cs"/>
                <a:hlinkClick r:id="rId7" tooltip="Social inequality"/>
              </a:rPr>
              <a:t>social inequality</a:t>
            </a:r>
            <a:r>
              <a:rPr lang="en-US" sz="1200" b="0" i="0" u="none" strike="noStrike" kern="1200" dirty="0">
                <a:solidFill>
                  <a:schemeClr val="tx1">
                    <a:lumMod val="50000"/>
                  </a:schemeClr>
                </a:solidFill>
                <a:effectLst/>
                <a:latin typeface="+mn-lt"/>
                <a:ea typeface="+mn-ea"/>
                <a:cs typeface="+mn-cs"/>
              </a:rPr>
              <a:t>.</a:t>
            </a:r>
            <a:endParaRPr lang="en-US" dirty="0"/>
          </a:p>
          <a:p>
            <a:endParaRPr lang="en-US" sz="1200" b="0" i="0" u="none" strike="noStrike" kern="1200" dirty="0">
              <a:solidFill>
                <a:schemeClr val="tx1">
                  <a:lumMod val="50000"/>
                </a:schemeClr>
              </a:solidFill>
              <a:effectLst/>
              <a:latin typeface="+mn-lt"/>
              <a:ea typeface="+mn-ea"/>
              <a:cs typeface="+mn-cs"/>
            </a:endParaRPr>
          </a:p>
          <a:p>
            <a:r>
              <a:rPr lang="en-US" sz="1200" b="0" i="0" u="none" strike="noStrike" kern="1200" dirty="0">
                <a:solidFill>
                  <a:schemeClr val="tx1">
                    <a:lumMod val="50000"/>
                  </a:schemeClr>
                </a:solidFill>
                <a:effectLst/>
                <a:latin typeface="+mn-lt"/>
                <a:ea typeface="+mn-ea"/>
                <a:cs typeface="+mn-cs"/>
              </a:rPr>
              <a:t>EQ 1: half of the </a:t>
            </a:r>
            <a:r>
              <a:rPr lang="en-US" sz="1200" b="0" i="0" u="none" strike="noStrike" kern="1200" dirty="0">
                <a:solidFill>
                  <a:schemeClr val="tx1">
                    <a:lumMod val="50000"/>
                  </a:schemeClr>
                </a:solidFill>
                <a:effectLst/>
                <a:latin typeface="+mn-lt"/>
                <a:ea typeface="+mn-ea"/>
                <a:cs typeface="+mn-cs"/>
                <a:hlinkClick r:id="rId8" tooltip="Relative mean absolute difference"/>
              </a:rPr>
              <a:t>relative mean absolute difference</a:t>
            </a:r>
            <a:r>
              <a:rPr lang="en-US" sz="1200" b="0" i="0" u="none" strike="noStrike" kern="1200" dirty="0">
                <a:solidFill>
                  <a:schemeClr val="tx1">
                    <a:lumMod val="50000"/>
                  </a:schemeClr>
                </a:solidFill>
                <a:effectLst/>
                <a:latin typeface="+mn-lt"/>
                <a:ea typeface="+mn-ea"/>
                <a:cs typeface="+mn-cs"/>
              </a:rPr>
              <a:t>, which is mathematically equivalent to the Lorenz curve definition.</a:t>
            </a:r>
            <a:r>
              <a:rPr lang="en-US" sz="1200" b="0" i="0" u="none" strike="noStrike" kern="1200" baseline="30000" dirty="0">
                <a:solidFill>
                  <a:schemeClr val="tx1">
                    <a:lumMod val="50000"/>
                  </a:schemeClr>
                </a:solidFill>
                <a:effectLst/>
                <a:latin typeface="+mn-lt"/>
                <a:ea typeface="+mn-ea"/>
                <a:cs typeface="+mn-cs"/>
                <a:hlinkClick r:id="rId9"/>
              </a:rPr>
              <a:t>[15]</a:t>
            </a:r>
            <a:r>
              <a:rPr lang="en-US" sz="1200" b="0" i="0" u="none" strike="noStrike" kern="1200" dirty="0">
                <a:solidFill>
                  <a:schemeClr val="tx1">
                    <a:lumMod val="50000"/>
                  </a:schemeClr>
                </a:solidFill>
                <a:effectLst/>
                <a:latin typeface="+mn-lt"/>
                <a:ea typeface="+mn-ea"/>
                <a:cs typeface="+mn-cs"/>
              </a:rPr>
              <a:t> The mean absolute difference is the average </a:t>
            </a:r>
            <a:r>
              <a:rPr lang="en-US" sz="1200" b="0" i="0" u="none" strike="noStrike" kern="1200" dirty="0">
                <a:solidFill>
                  <a:schemeClr val="tx1">
                    <a:lumMod val="50000"/>
                  </a:schemeClr>
                </a:solidFill>
                <a:effectLst/>
                <a:latin typeface="+mn-lt"/>
                <a:ea typeface="+mn-ea"/>
                <a:cs typeface="+mn-cs"/>
                <a:hlinkClick r:id="rId10" tooltip="Absolute difference"/>
              </a:rPr>
              <a:t>absolute difference</a:t>
            </a:r>
            <a:r>
              <a:rPr lang="en-US" sz="1200" b="0" i="0" u="none" strike="noStrike" kern="1200" dirty="0">
                <a:solidFill>
                  <a:schemeClr val="tx1">
                    <a:lumMod val="50000"/>
                  </a:schemeClr>
                </a:solidFill>
                <a:effectLst/>
                <a:latin typeface="+mn-lt"/>
                <a:ea typeface="+mn-ea"/>
                <a:cs typeface="+mn-cs"/>
              </a:rPr>
              <a:t> of all pairs of items of the population, and the relative mean absolute difference is the mean absolute difference divided by the average, to normalize for scale. if </a:t>
            </a:r>
            <a:r>
              <a:rPr lang="en-US" sz="1200" b="0" i="1" u="none" strike="noStrike" kern="1200" dirty="0">
                <a:solidFill>
                  <a:schemeClr val="tx1">
                    <a:lumMod val="50000"/>
                  </a:schemeClr>
                </a:solidFill>
                <a:effectLst/>
                <a:latin typeface="+mn-lt"/>
                <a:ea typeface="+mn-ea"/>
                <a:cs typeface="+mn-cs"/>
              </a:rPr>
              <a:t>x</a:t>
            </a:r>
            <a:r>
              <a:rPr lang="en-US" sz="1200" b="0" i="1" u="none" strike="noStrike" kern="1200" baseline="-25000" dirty="0">
                <a:solidFill>
                  <a:schemeClr val="tx1">
                    <a:lumMod val="50000"/>
                  </a:schemeClr>
                </a:solidFill>
                <a:effectLst/>
                <a:latin typeface="+mn-lt"/>
                <a:ea typeface="+mn-ea"/>
                <a:cs typeface="+mn-cs"/>
              </a:rPr>
              <a:t>i</a:t>
            </a:r>
            <a:r>
              <a:rPr lang="en-US" sz="1200" b="0" i="0" u="none" strike="noStrike" kern="1200" dirty="0">
                <a:solidFill>
                  <a:schemeClr val="tx1">
                    <a:lumMod val="50000"/>
                  </a:schemeClr>
                </a:solidFill>
                <a:effectLst/>
                <a:latin typeface="+mn-lt"/>
                <a:ea typeface="+mn-ea"/>
                <a:cs typeface="+mn-cs"/>
              </a:rPr>
              <a:t> is the wealth or income of person </a:t>
            </a:r>
            <a:r>
              <a:rPr lang="en-US" sz="1200" b="0" i="1" u="none" strike="noStrike" kern="1200" dirty="0">
                <a:solidFill>
                  <a:schemeClr val="tx1">
                    <a:lumMod val="50000"/>
                  </a:schemeClr>
                </a:solidFill>
                <a:effectLst/>
                <a:latin typeface="+mn-lt"/>
                <a:ea typeface="+mn-ea"/>
                <a:cs typeface="+mn-cs"/>
              </a:rPr>
              <a:t>i</a:t>
            </a:r>
            <a:r>
              <a:rPr lang="en-US" sz="1200" b="0" i="0" u="none" strike="noStrike" kern="1200" dirty="0">
                <a:solidFill>
                  <a:schemeClr val="tx1">
                    <a:lumMod val="50000"/>
                  </a:schemeClr>
                </a:solidFill>
                <a:effectLst/>
                <a:latin typeface="+mn-lt"/>
                <a:ea typeface="+mn-ea"/>
                <a:cs typeface="+mn-cs"/>
              </a:rPr>
              <a:t>, and there are </a:t>
            </a:r>
            <a:r>
              <a:rPr lang="en-US" sz="1200" b="0" i="1" u="none" strike="noStrike" kern="1200" dirty="0">
                <a:solidFill>
                  <a:schemeClr val="tx1">
                    <a:lumMod val="50000"/>
                  </a:schemeClr>
                </a:solidFill>
                <a:effectLst/>
                <a:latin typeface="+mn-lt"/>
                <a:ea typeface="+mn-ea"/>
                <a:cs typeface="+mn-cs"/>
              </a:rPr>
              <a:t>n</a:t>
            </a:r>
            <a:r>
              <a:rPr lang="en-US" sz="1200" b="0" i="0" u="none" strike="noStrike" kern="1200" dirty="0">
                <a:solidFill>
                  <a:schemeClr val="tx1">
                    <a:lumMod val="50000"/>
                  </a:schemeClr>
                </a:solidFill>
                <a:effectLst/>
                <a:latin typeface="+mn-lt"/>
                <a:ea typeface="+mn-ea"/>
                <a:cs typeface="+mn-cs"/>
              </a:rPr>
              <a:t> persons, then the </a:t>
            </a:r>
            <a:r>
              <a:rPr lang="en-US" sz="1200" b="0" i="0" u="none" strike="noStrike" kern="1200" dirty="0" err="1">
                <a:solidFill>
                  <a:schemeClr val="tx1">
                    <a:lumMod val="50000"/>
                  </a:schemeClr>
                </a:solidFill>
                <a:effectLst/>
                <a:latin typeface="+mn-lt"/>
                <a:ea typeface="+mn-ea"/>
                <a:cs typeface="+mn-cs"/>
              </a:rPr>
              <a:t>Gini</a:t>
            </a:r>
            <a:r>
              <a:rPr lang="en-US" sz="1200" b="0" i="0" u="none" strike="noStrike" kern="1200" dirty="0">
                <a:solidFill>
                  <a:schemeClr val="tx1">
                    <a:lumMod val="50000"/>
                  </a:schemeClr>
                </a:solidFill>
                <a:effectLst/>
                <a:latin typeface="+mn-lt"/>
                <a:ea typeface="+mn-ea"/>
                <a:cs typeface="+mn-cs"/>
              </a:rPr>
              <a:t> coefficient </a:t>
            </a:r>
            <a:r>
              <a:rPr lang="en-US" sz="1200" b="0" i="1" u="none" strike="noStrike" kern="1200" dirty="0">
                <a:solidFill>
                  <a:schemeClr val="tx1">
                    <a:lumMod val="50000"/>
                  </a:schemeClr>
                </a:solidFill>
                <a:effectLst/>
                <a:latin typeface="+mn-lt"/>
                <a:ea typeface="+mn-ea"/>
                <a:cs typeface="+mn-cs"/>
              </a:rPr>
              <a:t>G</a:t>
            </a:r>
            <a:r>
              <a:rPr lang="en-US" sz="1200" b="0" i="0" u="none" strike="noStrike" kern="1200" dirty="0">
                <a:solidFill>
                  <a:schemeClr val="tx1">
                    <a:lumMod val="50000"/>
                  </a:schemeClr>
                </a:solidFill>
                <a:effectLst/>
                <a:latin typeface="+mn-lt"/>
                <a:ea typeface="+mn-ea"/>
                <a:cs typeface="+mn-cs"/>
              </a:rPr>
              <a:t> is given by: see chart. </a:t>
            </a:r>
          </a:p>
          <a:p>
            <a:endParaRPr lang="en-US" sz="1200" b="0" i="0" u="none" strike="noStrike" kern="1200" dirty="0">
              <a:solidFill>
                <a:schemeClr val="tx1">
                  <a:lumMod val="50000"/>
                </a:schemeClr>
              </a:solidFill>
              <a:effectLst/>
              <a:latin typeface="+mn-lt"/>
              <a:ea typeface="+mn-ea"/>
              <a:cs typeface="+mn-cs"/>
            </a:endParaRPr>
          </a:p>
          <a:p>
            <a:r>
              <a:rPr lang="en-US" sz="1200" b="0" i="0" u="none" strike="noStrike" kern="1200" dirty="0">
                <a:solidFill>
                  <a:schemeClr val="tx1">
                    <a:lumMod val="50000"/>
                  </a:schemeClr>
                </a:solidFill>
                <a:effectLst/>
                <a:latin typeface="+mn-lt"/>
                <a:ea typeface="+mn-ea"/>
                <a:cs typeface="+mn-cs"/>
              </a:rPr>
              <a:t>CPDF: When the income (or wealth) distribution is given as a continuous </a:t>
            </a:r>
            <a:r>
              <a:rPr lang="en-US" sz="1200" b="0" i="0" u="none" strike="noStrike" kern="1200" dirty="0">
                <a:solidFill>
                  <a:schemeClr val="tx1">
                    <a:lumMod val="50000"/>
                  </a:schemeClr>
                </a:solidFill>
                <a:effectLst/>
                <a:latin typeface="+mn-lt"/>
                <a:ea typeface="+mn-ea"/>
                <a:cs typeface="+mn-cs"/>
                <a:hlinkClick r:id="rId11" tooltip="Probability distribution function"/>
              </a:rPr>
              <a:t>probability distribution function</a:t>
            </a:r>
            <a:r>
              <a:rPr lang="en-US" sz="1200" b="0" i="0" u="none" strike="noStrike" kern="1200" dirty="0">
                <a:solidFill>
                  <a:schemeClr val="tx1">
                    <a:lumMod val="50000"/>
                  </a:schemeClr>
                </a:solidFill>
                <a:effectLst/>
                <a:latin typeface="+mn-lt"/>
                <a:ea typeface="+mn-ea"/>
                <a:cs typeface="+mn-cs"/>
              </a:rPr>
              <a:t> </a:t>
            </a:r>
            <a:r>
              <a:rPr lang="en-US" sz="1200" b="0" i="1" u="none" strike="noStrike" kern="1200" dirty="0">
                <a:solidFill>
                  <a:schemeClr val="tx1">
                    <a:lumMod val="50000"/>
                  </a:schemeClr>
                </a:solidFill>
                <a:effectLst/>
                <a:latin typeface="+mn-lt"/>
                <a:ea typeface="+mn-ea"/>
                <a:cs typeface="+mn-cs"/>
              </a:rPr>
              <a:t>p(x)</a:t>
            </a:r>
            <a:r>
              <a:rPr lang="en-US" sz="1200" b="0" i="0" u="none" strike="noStrike" kern="1200" dirty="0">
                <a:solidFill>
                  <a:schemeClr val="tx1">
                    <a:lumMod val="50000"/>
                  </a:schemeClr>
                </a:solidFill>
                <a:effectLst/>
                <a:latin typeface="+mn-lt"/>
                <a:ea typeface="+mn-ea"/>
                <a:cs typeface="+mn-cs"/>
              </a:rPr>
              <a:t>, where </a:t>
            </a:r>
            <a:r>
              <a:rPr lang="en-US" sz="1200" b="0" i="1" u="none" strike="noStrike" kern="1200" dirty="0">
                <a:solidFill>
                  <a:schemeClr val="tx1">
                    <a:lumMod val="50000"/>
                  </a:schemeClr>
                </a:solidFill>
                <a:effectLst/>
                <a:latin typeface="+mn-lt"/>
                <a:ea typeface="+mn-ea"/>
                <a:cs typeface="+mn-cs"/>
              </a:rPr>
              <a:t>p(x)dx</a:t>
            </a:r>
            <a:r>
              <a:rPr lang="en-US" sz="1200" b="0" i="0" u="none" strike="noStrike" kern="1200" dirty="0">
                <a:solidFill>
                  <a:schemeClr val="tx1">
                    <a:lumMod val="50000"/>
                  </a:schemeClr>
                </a:solidFill>
                <a:effectLst/>
                <a:latin typeface="+mn-lt"/>
                <a:ea typeface="+mn-ea"/>
                <a:cs typeface="+mn-cs"/>
              </a:rPr>
              <a:t> is the fraction of the population with income </a:t>
            </a:r>
            <a:r>
              <a:rPr lang="en-US" sz="1200" b="0" i="1" u="none" strike="noStrike" kern="1200" dirty="0">
                <a:solidFill>
                  <a:schemeClr val="tx1">
                    <a:lumMod val="50000"/>
                  </a:schemeClr>
                </a:solidFill>
                <a:effectLst/>
                <a:latin typeface="+mn-lt"/>
                <a:ea typeface="+mn-ea"/>
                <a:cs typeface="+mn-cs"/>
              </a:rPr>
              <a:t>x</a:t>
            </a:r>
            <a:r>
              <a:rPr lang="en-US" sz="1200" b="0" i="0" u="none" strike="noStrike" kern="1200" dirty="0">
                <a:solidFill>
                  <a:schemeClr val="tx1">
                    <a:lumMod val="50000"/>
                  </a:schemeClr>
                </a:solidFill>
                <a:effectLst/>
                <a:latin typeface="+mn-lt"/>
                <a:ea typeface="+mn-ea"/>
                <a:cs typeface="+mn-cs"/>
              </a:rPr>
              <a:t> to </a:t>
            </a:r>
            <a:r>
              <a:rPr lang="en-US" sz="1200" b="0" i="1" u="none" strike="noStrike" kern="1200" dirty="0" err="1">
                <a:solidFill>
                  <a:schemeClr val="tx1">
                    <a:lumMod val="50000"/>
                  </a:schemeClr>
                </a:solidFill>
                <a:effectLst/>
                <a:latin typeface="+mn-lt"/>
                <a:ea typeface="+mn-ea"/>
                <a:cs typeface="+mn-cs"/>
              </a:rPr>
              <a:t>x+dx</a:t>
            </a:r>
            <a:r>
              <a:rPr lang="en-US" sz="1200" b="0" i="0" u="none" strike="noStrike" kern="1200" dirty="0">
                <a:solidFill>
                  <a:schemeClr val="tx1">
                    <a:lumMod val="50000"/>
                  </a:schemeClr>
                </a:solidFill>
                <a:effectLst/>
                <a:latin typeface="+mn-lt"/>
                <a:ea typeface="+mn-ea"/>
                <a:cs typeface="+mn-cs"/>
              </a:rPr>
              <a:t>, then the </a:t>
            </a:r>
            <a:r>
              <a:rPr lang="en-US" sz="1200" b="0" i="0" u="none" strike="noStrike" kern="1200" dirty="0" err="1">
                <a:solidFill>
                  <a:schemeClr val="tx1">
                    <a:lumMod val="50000"/>
                  </a:schemeClr>
                </a:solidFill>
                <a:effectLst/>
                <a:latin typeface="+mn-lt"/>
                <a:ea typeface="+mn-ea"/>
                <a:cs typeface="+mn-cs"/>
              </a:rPr>
              <a:t>Gini</a:t>
            </a:r>
            <a:r>
              <a:rPr lang="en-US" sz="1200" b="0" i="0" u="none" strike="noStrike" kern="1200" dirty="0">
                <a:solidFill>
                  <a:schemeClr val="tx1">
                    <a:lumMod val="50000"/>
                  </a:schemeClr>
                </a:solidFill>
                <a:effectLst/>
                <a:latin typeface="+mn-lt"/>
                <a:ea typeface="+mn-ea"/>
                <a:cs typeface="+mn-cs"/>
              </a:rPr>
              <a:t> coefficient is again half of the relative mean absolute difference. where μ is the mean of the distribution and the lower limits of integration may be replaced by zero when all incomes are positive. </a:t>
            </a:r>
            <a:endParaRPr lang="en-US"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415027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Very few of the authors and papers surveyed directly mentioned trade in their explanations for the decline in inequality.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388863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Very few of the authors and papers surveyed directly mentioned trade in their explanations for the decline in inequality.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9327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Very few of the authors and papers surveyed directly mentioned trade in their explanations for the decline in inequality.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407589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Very few of the authors and papers surveyed directly mentioned trade in their explanations for the decline in inequality. </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7948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315563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4/13/2018</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4/13/2018</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4/13/2018</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4/13/2018</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4/13/2018</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4/13/2018</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4/13/2018</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4/13/2018</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4/13/2018</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4/13/2018</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4/13/2018</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4/13/2018</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Inequality in Latin America</a:t>
            </a:r>
          </a:p>
        </p:txBody>
      </p:sp>
      <p:sp>
        <p:nvSpPr>
          <p:cNvPr id="5" name="Subtitle 4"/>
          <p:cNvSpPr>
            <a:spLocks noGrp="1"/>
          </p:cNvSpPr>
          <p:nvPr>
            <p:ph type="subTitle" idx="1"/>
          </p:nvPr>
        </p:nvSpPr>
        <p:spPr/>
        <p:txBody>
          <a:bodyPr/>
          <a:lstStyle/>
          <a:p>
            <a:r>
              <a:rPr lang="en-US" dirty="0"/>
              <a:t>Joshua Winter | Statistical Computing | April 13, 2018</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Lustig’s analysis</a:t>
            </a:r>
          </a:p>
        </p:txBody>
      </p:sp>
      <p:sp>
        <p:nvSpPr>
          <p:cNvPr id="4" name="Snip Single Corner Rectangle 3"/>
          <p:cNvSpPr/>
          <p:nvPr/>
        </p:nvSpPr>
        <p:spPr>
          <a:xfrm>
            <a:off x="-153988" y="1607127"/>
            <a:ext cx="76962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10" name="Content Placeholder 2"/>
          <p:cNvSpPr>
            <a:spLocks noGrp="1"/>
          </p:cNvSpPr>
          <p:nvPr>
            <p:ph idx="1"/>
          </p:nvPr>
        </p:nvSpPr>
        <p:spPr>
          <a:xfrm>
            <a:off x="1217614" y="1981200"/>
            <a:ext cx="9753598" cy="4191000"/>
          </a:xfrm>
        </p:spPr>
        <p:txBody>
          <a:bodyPr>
            <a:normAutofit/>
          </a:bodyPr>
          <a:lstStyle/>
          <a:p>
            <a:r>
              <a:rPr lang="en-US" sz="2200" dirty="0"/>
              <a:t>From 2000-2009 the </a:t>
            </a:r>
            <a:r>
              <a:rPr lang="en-US" sz="2200" dirty="0" err="1"/>
              <a:t>Gini</a:t>
            </a:r>
            <a:r>
              <a:rPr lang="en-US" sz="2200" dirty="0"/>
              <a:t> decreased in 13/17 LA countries with comparable data. </a:t>
            </a:r>
          </a:p>
          <a:p>
            <a:r>
              <a:rPr lang="en-US" sz="2200" dirty="0"/>
              <a:t>Regionally speaking, it decreased from .529-.509.</a:t>
            </a:r>
          </a:p>
          <a:p>
            <a:r>
              <a:rPr lang="en-US" sz="2200" dirty="0"/>
              <a:t>Stronger labor institutions and greater concern for social issues. </a:t>
            </a:r>
          </a:p>
          <a:p>
            <a:r>
              <a:rPr lang="en-US" sz="2200" dirty="0"/>
              <a:t>Fall in the wage premium for skilled workers. </a:t>
            </a:r>
          </a:p>
          <a:p>
            <a:r>
              <a:rPr lang="en-US" sz="2200" dirty="0"/>
              <a:t>Increased educational spending, attainment, educational mobility. </a:t>
            </a:r>
          </a:p>
          <a:p>
            <a:r>
              <a:rPr lang="en-US" sz="2200" dirty="0"/>
              <a:t>Decline of non-labor income inequality is directly linked to fiscal policy. </a:t>
            </a:r>
          </a:p>
          <a:p>
            <a:r>
              <a:rPr lang="en-US" sz="2200" dirty="0"/>
              <a:t> The decline in inequality accounted for about a third of the decline of the decline in extreme poverty, the remaining two-thirds were accounted for by economic growth.</a:t>
            </a:r>
          </a:p>
          <a:p>
            <a:endParaRPr lang="en-US" dirty="0"/>
          </a:p>
        </p:txBody>
      </p:sp>
    </p:spTree>
    <p:extLst>
      <p:ext uri="{BB962C8B-B14F-4D97-AF65-F5344CB8AC3E}">
        <p14:creationId xmlns:p14="http://schemas.microsoft.com/office/powerpoint/2010/main" val="108839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1263" y="914400"/>
            <a:ext cx="100584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p:txBody>
          <a:bodyPr/>
          <a:lstStyle/>
          <a:p>
            <a:r>
              <a:rPr lang="en-US" dirty="0">
                <a:solidFill>
                  <a:schemeClr val="bg1"/>
                </a:solidFill>
              </a:rPr>
              <a:t>Poverty in </a:t>
            </a:r>
            <a:r>
              <a:rPr lang="en-US" dirty="0" err="1">
                <a:solidFill>
                  <a:schemeClr val="bg1"/>
                </a:solidFill>
              </a:rPr>
              <a:t>latin</a:t>
            </a:r>
            <a:r>
              <a:rPr lang="en-US" dirty="0">
                <a:solidFill>
                  <a:schemeClr val="bg1"/>
                </a:solidFill>
              </a:rPr>
              <a:t> </a:t>
            </a:r>
            <a:r>
              <a:rPr lang="en-US" dirty="0" err="1">
                <a:solidFill>
                  <a:schemeClr val="bg1"/>
                </a:solidFill>
              </a:rPr>
              <a:t>america</a:t>
            </a:r>
            <a:endParaRPr lang="en-US" dirty="0">
              <a:solidFill>
                <a:schemeClr val="bg1"/>
              </a:solidFill>
            </a:endParaRPr>
          </a:p>
        </p:txBody>
      </p:sp>
      <p:pic>
        <p:nvPicPr>
          <p:cNvPr id="7" name="Picture 6">
            <a:extLst>
              <a:ext uri="{FF2B5EF4-FFF2-40B4-BE49-F238E27FC236}">
                <a16:creationId xmlns:a16="http://schemas.microsoft.com/office/drawing/2014/main" id="{D0F8E6DB-AFF0-4FE0-AC4A-B95EACE85DDD}"/>
              </a:ext>
            </a:extLst>
          </p:cNvPr>
          <p:cNvPicPr>
            <a:picLocks noChangeAspect="1"/>
          </p:cNvPicPr>
          <p:nvPr/>
        </p:nvPicPr>
        <p:blipFill>
          <a:blip r:embed="rId3"/>
          <a:stretch>
            <a:fillRect/>
          </a:stretch>
        </p:blipFill>
        <p:spPr>
          <a:xfrm>
            <a:off x="379412" y="1950720"/>
            <a:ext cx="5545995" cy="4297680"/>
          </a:xfrm>
          <a:prstGeom prst="rect">
            <a:avLst/>
          </a:prstGeom>
        </p:spPr>
      </p:pic>
      <p:pic>
        <p:nvPicPr>
          <p:cNvPr id="8" name="Picture 7">
            <a:extLst>
              <a:ext uri="{FF2B5EF4-FFF2-40B4-BE49-F238E27FC236}">
                <a16:creationId xmlns:a16="http://schemas.microsoft.com/office/drawing/2014/main" id="{3C1EAB23-C939-483C-9177-49733D6E51D9}"/>
              </a:ext>
            </a:extLst>
          </p:cNvPr>
          <p:cNvPicPr>
            <a:picLocks noChangeAspect="1"/>
          </p:cNvPicPr>
          <p:nvPr/>
        </p:nvPicPr>
        <p:blipFill>
          <a:blip r:embed="rId4"/>
          <a:stretch>
            <a:fillRect/>
          </a:stretch>
        </p:blipFill>
        <p:spPr>
          <a:xfrm>
            <a:off x="6263421" y="1950720"/>
            <a:ext cx="5545995" cy="4297680"/>
          </a:xfrm>
          <a:prstGeom prst="rect">
            <a:avLst/>
          </a:prstGeom>
        </p:spPr>
      </p:pic>
    </p:spTree>
    <p:extLst>
      <p:ext uri="{BB962C8B-B14F-4D97-AF65-F5344CB8AC3E}">
        <p14:creationId xmlns:p14="http://schemas.microsoft.com/office/powerpoint/2010/main" val="259525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5588" y="914400"/>
            <a:ext cx="121920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a:xfrm>
            <a:off x="1217613" y="274638"/>
            <a:ext cx="10971211" cy="1325562"/>
          </a:xfrm>
        </p:spPr>
        <p:txBody>
          <a:bodyPr>
            <a:normAutofit/>
          </a:bodyPr>
          <a:lstStyle/>
          <a:p>
            <a:r>
              <a:rPr lang="en-US" sz="3600" dirty="0">
                <a:solidFill>
                  <a:schemeClr val="bg1"/>
                </a:solidFill>
              </a:rPr>
              <a:t>Average Level of Inequality 1980-2010</a:t>
            </a:r>
          </a:p>
        </p:txBody>
      </p:sp>
      <p:pic>
        <p:nvPicPr>
          <p:cNvPr id="6" name="Picture 5">
            <a:extLst>
              <a:ext uri="{FF2B5EF4-FFF2-40B4-BE49-F238E27FC236}">
                <a16:creationId xmlns:a16="http://schemas.microsoft.com/office/drawing/2014/main" id="{D85EC24E-9B95-4608-BADE-F16B42A2C69C}"/>
              </a:ext>
            </a:extLst>
          </p:cNvPr>
          <p:cNvPicPr>
            <a:picLocks noChangeAspect="1"/>
          </p:cNvPicPr>
          <p:nvPr/>
        </p:nvPicPr>
        <p:blipFill>
          <a:blip r:embed="rId2"/>
          <a:stretch>
            <a:fillRect/>
          </a:stretch>
        </p:blipFill>
        <p:spPr>
          <a:xfrm>
            <a:off x="5332412" y="1947409"/>
            <a:ext cx="5943600" cy="4605791"/>
          </a:xfrm>
          <a:prstGeom prst="rect">
            <a:avLst/>
          </a:prstGeom>
        </p:spPr>
      </p:pic>
      <p:sp>
        <p:nvSpPr>
          <p:cNvPr id="9" name="Rectangle 8">
            <a:extLst>
              <a:ext uri="{FF2B5EF4-FFF2-40B4-BE49-F238E27FC236}">
                <a16:creationId xmlns:a16="http://schemas.microsoft.com/office/drawing/2014/main" id="{A0C6F5CB-CE36-4D68-866A-5924CC33C766}"/>
              </a:ext>
            </a:extLst>
          </p:cNvPr>
          <p:cNvSpPr/>
          <p:nvPr/>
        </p:nvSpPr>
        <p:spPr>
          <a:xfrm>
            <a:off x="1071540" y="2002339"/>
            <a:ext cx="3803671" cy="2031325"/>
          </a:xfrm>
          <a:prstGeom prst="rect">
            <a:avLst/>
          </a:prstGeom>
        </p:spPr>
        <p:txBody>
          <a:bodyPr wrap="square">
            <a:spAutoFit/>
          </a:bodyPr>
          <a:lstStyle/>
          <a:p>
            <a:pPr algn="ctr"/>
            <a:r>
              <a:rPr lang="en-US" dirty="0">
                <a:latin typeface="Lucida Console" panose="020B0609040504020204" pitchFamily="49" charset="0"/>
              </a:rPr>
              <a:t>  Obs.   Year Avg. Gini</a:t>
            </a:r>
          </a:p>
          <a:p>
            <a:pPr algn="ctr"/>
            <a:r>
              <a:rPr lang="en-US" dirty="0">
                <a:latin typeface="Lucida Console" panose="020B0609040504020204" pitchFamily="49" charset="0"/>
              </a:rPr>
              <a:t>1	1980	0.510</a:t>
            </a:r>
          </a:p>
          <a:p>
            <a:pPr algn="ctr"/>
            <a:r>
              <a:rPr lang="en-US" dirty="0">
                <a:latin typeface="Lucida Console" panose="020B0609040504020204" pitchFamily="49" charset="0"/>
              </a:rPr>
              <a:t>2	1986	0.514</a:t>
            </a:r>
          </a:p>
          <a:p>
            <a:pPr algn="ctr"/>
            <a:r>
              <a:rPr lang="en-US" dirty="0">
                <a:latin typeface="Lucida Console" panose="020B0609040504020204" pitchFamily="49" charset="0"/>
              </a:rPr>
              <a:t>3	1992	0.519</a:t>
            </a:r>
          </a:p>
          <a:p>
            <a:pPr algn="ctr"/>
            <a:r>
              <a:rPr lang="en-US" dirty="0">
                <a:latin typeface="Lucida Console" panose="020B0609040504020204" pitchFamily="49" charset="0"/>
              </a:rPr>
              <a:t>4	1998	0.531</a:t>
            </a:r>
          </a:p>
          <a:p>
            <a:pPr algn="ctr"/>
            <a:r>
              <a:rPr lang="en-US" dirty="0">
                <a:latin typeface="Lucida Console" panose="020B0609040504020204" pitchFamily="49" charset="0"/>
              </a:rPr>
              <a:t>5	2002	0.533</a:t>
            </a:r>
          </a:p>
          <a:p>
            <a:pPr algn="ctr"/>
            <a:r>
              <a:rPr lang="en-US" dirty="0">
                <a:latin typeface="Lucida Console" panose="020B0609040504020204" pitchFamily="49" charset="0"/>
              </a:rPr>
              <a:t>6	2008	0.508</a:t>
            </a:r>
          </a:p>
        </p:txBody>
      </p:sp>
    </p:spTree>
    <p:extLst>
      <p:ext uri="{BB962C8B-B14F-4D97-AF65-F5344CB8AC3E}">
        <p14:creationId xmlns:p14="http://schemas.microsoft.com/office/powerpoint/2010/main" val="134905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5588" y="914400"/>
            <a:ext cx="113538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p:txBody>
          <a:bodyPr/>
          <a:lstStyle/>
          <a:p>
            <a:r>
              <a:rPr lang="en-US" dirty="0">
                <a:solidFill>
                  <a:schemeClr val="bg1"/>
                </a:solidFill>
              </a:rPr>
              <a:t>Change in inequality 2000-2010</a:t>
            </a:r>
          </a:p>
        </p:txBody>
      </p:sp>
      <p:sp>
        <p:nvSpPr>
          <p:cNvPr id="6" name="Rectangle 5">
            <a:extLst>
              <a:ext uri="{FF2B5EF4-FFF2-40B4-BE49-F238E27FC236}">
                <a16:creationId xmlns:a16="http://schemas.microsoft.com/office/drawing/2014/main" id="{B392042A-48A7-47E1-B32B-32D646AC5550}"/>
              </a:ext>
            </a:extLst>
          </p:cNvPr>
          <p:cNvSpPr/>
          <p:nvPr/>
        </p:nvSpPr>
        <p:spPr>
          <a:xfrm>
            <a:off x="163081" y="1981200"/>
            <a:ext cx="5943600" cy="3031599"/>
          </a:xfrm>
          <a:prstGeom prst="rect">
            <a:avLst/>
          </a:prstGeom>
        </p:spPr>
        <p:txBody>
          <a:bodyPr wrap="square">
            <a:spAutoFit/>
          </a:bodyPr>
          <a:lstStyle/>
          <a:p>
            <a:r>
              <a:rPr lang="en-US" sz="1100" dirty="0">
                <a:latin typeface="Times New Roman" panose="02020603050405020304" pitchFamily="18" charset="0"/>
                <a:ea typeface="Calibri" panose="020F0502020204030204" pitchFamily="34" charset="0"/>
              </a:rPr>
              <a:t> </a:t>
            </a: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              Country Average Annual Change in Gini 2000-2010 (in Percent)</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1           Argentina                                               -1.30</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2             Bolivia                                               -2.05</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3              Brazil                                               -1.03</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4               Chile                                               -0.72</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5          Costa Rica                                               -0.47</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6  Dominican Republic                                               -0.79</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7             Ecuador                                               -1.99</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8         El Salvador                                               -1.24</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9           Guatemala                                               -0.10</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10           Honduras                                                0.61</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11             Mexico                                               -1.17</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12          Nicaragua                                               -2.64</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13             Panama                                               -0.74</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14           Paraguay                                               -0.39</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15               Peru                                               -0.91</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16            Uruguay                                               -0.20</a:t>
            </a:r>
            <a:endParaRPr lang="en-US" sz="1100" dirty="0">
              <a:latin typeface="Times New Roman" panose="02020603050405020304" pitchFamily="18" charset="0"/>
              <a:ea typeface="Calibri" panose="020F0502020204030204" pitchFamily="34" charset="0"/>
            </a:endParaRPr>
          </a:p>
          <a:p>
            <a:pPr algn="ct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17          Venezuela                                               -1.07</a:t>
            </a:r>
            <a:endParaRPr lang="en-US" sz="1100" dirty="0">
              <a:effectLst/>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737EA4C1-996A-4B2B-9384-CDD3F4B336F1}"/>
              </a:ext>
            </a:extLst>
          </p:cNvPr>
          <p:cNvSpPr/>
          <p:nvPr/>
        </p:nvSpPr>
        <p:spPr>
          <a:xfrm>
            <a:off x="435915" y="5105400"/>
            <a:ext cx="5397931" cy="1169551"/>
          </a:xfrm>
          <a:prstGeom prst="rect">
            <a:avLst/>
          </a:prstGeom>
        </p:spPr>
        <p:txBody>
          <a:bodyPr wrap="square">
            <a:spAutoFit/>
          </a:bodyPr>
          <a:lstStyle/>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Country          Average Annual Change in Gini 200-2010 (in Percent)</a:t>
            </a:r>
            <a:endParaRPr lang="en-US" sz="1100" dirty="0">
              <a:latin typeface="Times New Roman" panose="02020603050405020304" pitchFamily="18" charset="0"/>
              <a:ea typeface="Calibri" panose="020F0502020204030204" pitchFamily="34"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 Length:17          Min.   :-2.6400                                    </a:t>
            </a:r>
            <a:endParaRPr lang="en-US" sz="1100" dirty="0">
              <a:latin typeface="Times New Roman" panose="02020603050405020304" pitchFamily="18" charset="0"/>
              <a:ea typeface="Calibri" panose="020F0502020204030204" pitchFamily="34"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 Class :character   1st Qu.:-1.2400                                    </a:t>
            </a:r>
            <a:endParaRPr lang="en-US" sz="1100" dirty="0">
              <a:latin typeface="Times New Roman" panose="02020603050405020304" pitchFamily="18" charset="0"/>
              <a:ea typeface="Calibri" panose="020F0502020204030204" pitchFamily="34"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 Mode  :character   Median :-0.9100                                    </a:t>
            </a:r>
            <a:endParaRPr lang="en-US" sz="1100" dirty="0">
              <a:latin typeface="Times New Roman" panose="02020603050405020304" pitchFamily="18" charset="0"/>
              <a:ea typeface="Calibri" panose="020F0502020204030204" pitchFamily="34"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                    Mean   :-0.9529                                    </a:t>
            </a:r>
            <a:endParaRPr lang="en-US" sz="1100" dirty="0">
              <a:latin typeface="Times New Roman" panose="02020603050405020304" pitchFamily="18" charset="0"/>
              <a:ea typeface="Calibri" panose="020F0502020204030204" pitchFamily="34"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                    3rd Qu.:-0.4700                                    </a:t>
            </a:r>
            <a:endParaRPr lang="en-US" sz="1100" dirty="0">
              <a:latin typeface="Times New Roman" panose="02020603050405020304" pitchFamily="18" charset="0"/>
              <a:ea typeface="Calibri" panose="020F0502020204030204" pitchFamily="34" charset="0"/>
            </a:endParaRPr>
          </a:p>
          <a:p>
            <a:r>
              <a:rPr lang="en-US" sz="1000" dirty="0">
                <a:solidFill>
                  <a:srgbClr val="000000"/>
                </a:solidFill>
                <a:latin typeface="Lucida Console" panose="020B0609040504020204" pitchFamily="49" charset="0"/>
                <a:ea typeface="Times New Roman" panose="02020603050405020304" pitchFamily="18" charset="0"/>
                <a:cs typeface="Courier New" panose="02070309020205020404" pitchFamily="49" charset="0"/>
              </a:rPr>
              <a:t>                    Max.   : 0.6100 </a:t>
            </a:r>
            <a:endParaRPr lang="en-US" dirty="0"/>
          </a:p>
        </p:txBody>
      </p:sp>
      <p:pic>
        <p:nvPicPr>
          <p:cNvPr id="10" name="Picture 9">
            <a:extLst>
              <a:ext uri="{FF2B5EF4-FFF2-40B4-BE49-F238E27FC236}">
                <a16:creationId xmlns:a16="http://schemas.microsoft.com/office/drawing/2014/main" id="{801DB850-CE48-4941-A147-927989450326}"/>
              </a:ext>
            </a:extLst>
          </p:cNvPr>
          <p:cNvPicPr>
            <a:picLocks noChangeAspect="1"/>
          </p:cNvPicPr>
          <p:nvPr/>
        </p:nvPicPr>
        <p:blipFill>
          <a:blip r:embed="rId3"/>
          <a:stretch>
            <a:fillRect/>
          </a:stretch>
        </p:blipFill>
        <p:spPr>
          <a:xfrm>
            <a:off x="6246812" y="1905000"/>
            <a:ext cx="5738525" cy="4446874"/>
          </a:xfrm>
          <a:prstGeom prst="rect">
            <a:avLst/>
          </a:prstGeom>
        </p:spPr>
      </p:pic>
    </p:spTree>
    <p:extLst>
      <p:ext uri="{BB962C8B-B14F-4D97-AF65-F5344CB8AC3E}">
        <p14:creationId xmlns:p14="http://schemas.microsoft.com/office/powerpoint/2010/main" val="39927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5588" y="914400"/>
            <a:ext cx="125730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a:xfrm>
            <a:off x="1217614" y="274638"/>
            <a:ext cx="10363198" cy="1325562"/>
          </a:xfrm>
        </p:spPr>
        <p:txBody>
          <a:bodyPr>
            <a:normAutofit/>
          </a:bodyPr>
          <a:lstStyle/>
          <a:p>
            <a:r>
              <a:rPr lang="en-US" sz="3200" dirty="0">
                <a:solidFill>
                  <a:schemeClr val="bg1"/>
                </a:solidFill>
              </a:rPr>
              <a:t>Average change in inequality </a:t>
            </a:r>
            <a:r>
              <a:rPr lang="en-US" sz="3200" dirty="0" err="1">
                <a:solidFill>
                  <a:schemeClr val="bg1"/>
                </a:solidFill>
              </a:rPr>
              <a:t>vs</a:t>
            </a:r>
            <a:r>
              <a:rPr lang="en-US" sz="3200" dirty="0">
                <a:solidFill>
                  <a:schemeClr val="bg1"/>
                </a:solidFill>
              </a:rPr>
              <a:t> education</a:t>
            </a:r>
          </a:p>
        </p:txBody>
      </p:sp>
      <p:sp>
        <p:nvSpPr>
          <p:cNvPr id="7" name="Rectangle 6">
            <a:extLst>
              <a:ext uri="{FF2B5EF4-FFF2-40B4-BE49-F238E27FC236}">
                <a16:creationId xmlns:a16="http://schemas.microsoft.com/office/drawing/2014/main" id="{437D1A3F-4516-4E52-BA39-743D2D1EEC66}"/>
              </a:ext>
            </a:extLst>
          </p:cNvPr>
          <p:cNvSpPr/>
          <p:nvPr/>
        </p:nvSpPr>
        <p:spPr>
          <a:xfrm>
            <a:off x="2322513" y="4457343"/>
            <a:ext cx="8153400" cy="2400657"/>
          </a:xfrm>
          <a:prstGeom prst="rect">
            <a:avLst/>
          </a:prstGeom>
        </p:spPr>
        <p:txBody>
          <a:bodyPr wrap="square">
            <a:spAutoFit/>
          </a:bodyPr>
          <a:lstStyle/>
          <a:p>
            <a:r>
              <a:rPr lang="en-US" sz="1000" dirty="0">
                <a:latin typeface="Lucida Console" panose="020B0609040504020204" pitchFamily="49" charset="0"/>
              </a:rPr>
              <a:t>&gt; summary(</a:t>
            </a:r>
            <a:r>
              <a:rPr lang="en-US" sz="1000" dirty="0" err="1">
                <a:latin typeface="Lucida Console" panose="020B0609040504020204" pitchFamily="49" charset="0"/>
              </a:rPr>
              <a:t>gini_and_ed</a:t>
            </a:r>
            <a:r>
              <a:rPr lang="en-US" sz="1000" dirty="0">
                <a:latin typeface="Lucida Console" panose="020B0609040504020204" pitchFamily="49" charset="0"/>
              </a:rPr>
              <a:t>)</a:t>
            </a:r>
          </a:p>
          <a:p>
            <a:r>
              <a:rPr lang="en-US" sz="1000" dirty="0">
                <a:latin typeface="Lucida Console" panose="020B0609040504020204" pitchFamily="49" charset="0"/>
              </a:rPr>
              <a:t>   Country               Gini             Secondary           Primary            Tertiary       </a:t>
            </a:r>
          </a:p>
          <a:p>
            <a:r>
              <a:rPr lang="en-US" sz="1000" dirty="0">
                <a:latin typeface="Lucida Console" panose="020B0609040504020204" pitchFamily="49" charset="0"/>
              </a:rPr>
              <a:t> Length:16          Min.   :-0.026400   Min.   :-0.04000   Min.   :-0.07500   Min.   :-0.05000  </a:t>
            </a:r>
          </a:p>
          <a:p>
            <a:r>
              <a:rPr lang="en-US" sz="1000" dirty="0">
                <a:latin typeface="Lucida Console" panose="020B0609040504020204" pitchFamily="49" charset="0"/>
              </a:rPr>
              <a:t> Class :character   1st Qu.:-0.012550   1st Qu.:-0.03125   1st Qu.:-0.03850   1st Qu.:-0.02350  </a:t>
            </a:r>
          </a:p>
          <a:p>
            <a:r>
              <a:rPr lang="en-US" sz="1000" dirty="0">
                <a:latin typeface="Lucida Console" panose="020B0609040504020204" pitchFamily="49" charset="0"/>
              </a:rPr>
              <a:t> Mode  :character   Median :-0.009700   Median :-0.00750   Median :-0.02600   Median :-0.01700  </a:t>
            </a:r>
          </a:p>
          <a:p>
            <a:r>
              <a:rPr lang="en-US" sz="1000" dirty="0">
                <a:latin typeface="Lucida Console" panose="020B0609040504020204" pitchFamily="49" charset="0"/>
              </a:rPr>
              <a:t>                    Mean   :-0.010506   Mean   :-0.01056   Mean   :-0.01844   Mean   :-0.01194  </a:t>
            </a:r>
          </a:p>
          <a:p>
            <a:r>
              <a:rPr lang="en-US" sz="1000" dirty="0">
                <a:latin typeface="Lucida Console" panose="020B0609040504020204" pitchFamily="49" charset="0"/>
              </a:rPr>
              <a:t>                    3rd Qu.:-0.006575   3rd Qu.: 0.00625   3rd Qu.: 0.01425   3rd Qu.: 0.00175  </a:t>
            </a:r>
          </a:p>
          <a:p>
            <a:r>
              <a:rPr lang="en-US" sz="1000" dirty="0">
                <a:latin typeface="Lucida Console" panose="020B0609040504020204" pitchFamily="49" charset="0"/>
              </a:rPr>
              <a:t>                    Max.   :-0.001000   Max.   : 0.02200   Max.   : 0.02000   Max.   : 0.02800  </a:t>
            </a:r>
          </a:p>
          <a:p>
            <a:r>
              <a:rPr lang="en-US" sz="1000" dirty="0">
                <a:latin typeface="Lucida Console" panose="020B0609040504020204" pitchFamily="49" charset="0"/>
              </a:rPr>
              <a:t> Average change in Return to Education (P,S,T) 2000-2010</a:t>
            </a:r>
          </a:p>
          <a:p>
            <a:r>
              <a:rPr lang="en-US" sz="1000" dirty="0">
                <a:latin typeface="Lucida Console" panose="020B0609040504020204" pitchFamily="49" charset="0"/>
              </a:rPr>
              <a:t> Min.   :-0.03667                                       </a:t>
            </a:r>
          </a:p>
          <a:p>
            <a:r>
              <a:rPr lang="en-US" sz="1000" dirty="0">
                <a:latin typeface="Lucida Console" panose="020B0609040504020204" pitchFamily="49" charset="0"/>
              </a:rPr>
              <a:t> 1st Qu.:-0.02133                                       </a:t>
            </a:r>
          </a:p>
          <a:p>
            <a:r>
              <a:rPr lang="en-US" sz="1000" dirty="0">
                <a:latin typeface="Lucida Console" panose="020B0609040504020204" pitchFamily="49" charset="0"/>
              </a:rPr>
              <a:t> Median :-0.01800                                       </a:t>
            </a:r>
          </a:p>
          <a:p>
            <a:r>
              <a:rPr lang="en-US" sz="1000" dirty="0">
                <a:latin typeface="Lucida Console" panose="020B0609040504020204" pitchFamily="49" charset="0"/>
              </a:rPr>
              <a:t> Mean   :-0.01365                                       </a:t>
            </a:r>
          </a:p>
          <a:p>
            <a:r>
              <a:rPr lang="en-US" sz="1000" dirty="0">
                <a:latin typeface="Lucida Console" panose="020B0609040504020204" pitchFamily="49" charset="0"/>
              </a:rPr>
              <a:t> 3rd Qu.:-0.00325                                       </a:t>
            </a:r>
          </a:p>
          <a:p>
            <a:r>
              <a:rPr lang="en-US" sz="1000" dirty="0">
                <a:latin typeface="Lucida Console" panose="020B0609040504020204" pitchFamily="49" charset="0"/>
              </a:rPr>
              <a:t> Max.   : 0.01533          </a:t>
            </a:r>
          </a:p>
        </p:txBody>
      </p:sp>
      <p:sp>
        <p:nvSpPr>
          <p:cNvPr id="8" name="Rectangle 7">
            <a:extLst>
              <a:ext uri="{FF2B5EF4-FFF2-40B4-BE49-F238E27FC236}">
                <a16:creationId xmlns:a16="http://schemas.microsoft.com/office/drawing/2014/main" id="{66192619-DBDD-4077-AAB7-DDF50B5684C8}"/>
              </a:ext>
            </a:extLst>
          </p:cNvPr>
          <p:cNvSpPr/>
          <p:nvPr/>
        </p:nvSpPr>
        <p:spPr>
          <a:xfrm>
            <a:off x="1678743" y="1674554"/>
            <a:ext cx="8763000" cy="2708434"/>
          </a:xfrm>
          <a:prstGeom prst="rect">
            <a:avLst/>
          </a:prstGeom>
        </p:spPr>
        <p:txBody>
          <a:bodyPr wrap="square">
            <a:spAutoFit/>
          </a:bodyPr>
          <a:lstStyle/>
          <a:p>
            <a:r>
              <a:rPr lang="en-US" sz="1000" dirty="0">
                <a:latin typeface="Lucida Console" panose="020B0609040504020204" pitchFamily="49" charset="0"/>
              </a:rPr>
              <a:t>Country    Gini Secondary Primary Tertiary Average change in Return to Education (P,S,T) 2000-2010</a:t>
            </a:r>
          </a:p>
          <a:p>
            <a:r>
              <a:rPr lang="en-US" sz="1000" dirty="0">
                <a:latin typeface="Lucida Console" panose="020B0609040504020204" pitchFamily="49" charset="0"/>
              </a:rPr>
              <a:t>1           Argentina -0.0130    -0.030   0.013   -0.037                                            -0.018000000</a:t>
            </a:r>
          </a:p>
          <a:p>
            <a:r>
              <a:rPr lang="en-US" sz="1000" dirty="0">
                <a:latin typeface="Lucida Console" panose="020B0609040504020204" pitchFamily="49" charset="0"/>
              </a:rPr>
              <a:t>2             Bolivia -0.0205    -0.040   0.020   -0.028                                            -0.016000000</a:t>
            </a:r>
          </a:p>
          <a:p>
            <a:r>
              <a:rPr lang="en-US" sz="1000" dirty="0">
                <a:latin typeface="Lucida Console" panose="020B0609040504020204" pitchFamily="49" charset="0"/>
              </a:rPr>
              <a:t>3              Brazil -0.0103    -0.035  -0.049   -0.022                                            -0.035333333</a:t>
            </a:r>
          </a:p>
          <a:p>
            <a:r>
              <a:rPr lang="en-US" sz="1000" dirty="0">
                <a:latin typeface="Lucida Console" panose="020B0609040504020204" pitchFamily="49" charset="0"/>
              </a:rPr>
              <a:t>4               Chile -0.0072    -0.035  -0.035    0.000                                            -0.023333333</a:t>
            </a:r>
          </a:p>
          <a:p>
            <a:r>
              <a:rPr lang="en-US" sz="1000" dirty="0">
                <a:latin typeface="Lucida Console" panose="020B0609040504020204" pitchFamily="49" charset="0"/>
              </a:rPr>
              <a:t>5          Costa Rica -0.0047     0.022  -0.037    0.015                                             0.000000000</a:t>
            </a:r>
          </a:p>
          <a:p>
            <a:r>
              <a:rPr lang="en-US" sz="1000" dirty="0">
                <a:latin typeface="Lucida Console" panose="020B0609040504020204" pitchFamily="49" charset="0"/>
              </a:rPr>
              <a:t>6  Dominican Republic -0.0079    -0.008   0.008   -0.021                                            -0.007000000</a:t>
            </a:r>
          </a:p>
          <a:p>
            <a:r>
              <a:rPr lang="en-US" sz="1000" dirty="0">
                <a:latin typeface="Lucida Console" panose="020B0609040504020204" pitchFamily="49" charset="0"/>
              </a:rPr>
              <a:t>7             Ecuador -0.0199    -0.002  -0.010   -0.050                                            -0.020666667</a:t>
            </a:r>
          </a:p>
          <a:p>
            <a:r>
              <a:rPr lang="en-US" sz="1000" dirty="0">
                <a:latin typeface="Lucida Console" panose="020B0609040504020204" pitchFamily="49" charset="0"/>
              </a:rPr>
              <a:t>8         El Salvador -0.0124    -0.019  -0.022    0.028                                            -0.004333333</a:t>
            </a:r>
          </a:p>
          <a:p>
            <a:r>
              <a:rPr lang="en-US" sz="1000" dirty="0">
                <a:latin typeface="Lucida Console" panose="020B0609040504020204" pitchFamily="49" charset="0"/>
              </a:rPr>
              <a:t>9           Guatemala -0.0010     0.005   0.020    0.021                                             0.015333333</a:t>
            </a:r>
          </a:p>
          <a:p>
            <a:r>
              <a:rPr lang="en-US" sz="1000" dirty="0">
                <a:latin typeface="Lucida Console" panose="020B0609040504020204" pitchFamily="49" charset="0"/>
              </a:rPr>
              <a:t>10             Mexico -0.0117     0.010  -0.043   -0.025                                            -0.019333333</a:t>
            </a:r>
          </a:p>
          <a:p>
            <a:r>
              <a:rPr lang="en-US" sz="1000" dirty="0">
                <a:latin typeface="Lucida Console" panose="020B0609040504020204" pitchFamily="49" charset="0"/>
              </a:rPr>
              <a:t>11          Nicaragua -0.0264    -0.007  -0.030   -0.017                                            -0.018000000</a:t>
            </a:r>
          </a:p>
          <a:p>
            <a:r>
              <a:rPr lang="en-US" sz="1000" dirty="0">
                <a:latin typeface="Lucida Console" panose="020B0609040504020204" pitchFamily="49" charset="0"/>
              </a:rPr>
              <a:t>12             Panama -0.0074    -0.003   0.020   -0.017                                             0.000000000</a:t>
            </a:r>
          </a:p>
          <a:p>
            <a:r>
              <a:rPr lang="en-US" sz="1000" dirty="0">
                <a:latin typeface="Lucida Console" panose="020B0609040504020204" pitchFamily="49" charset="0"/>
              </a:rPr>
              <a:t>13           Paraguay -0.0039    -0.025  -0.075   -0.010                                            -0.036666667</a:t>
            </a:r>
          </a:p>
          <a:p>
            <a:r>
              <a:rPr lang="en-US" sz="1000" dirty="0">
                <a:latin typeface="Lucida Console" panose="020B0609040504020204" pitchFamily="49" charset="0"/>
              </a:rPr>
              <a:t>14               Peru -0.0091     0.013  -0.060   -0.023                                            -0.023333333</a:t>
            </a:r>
          </a:p>
          <a:p>
            <a:r>
              <a:rPr lang="en-US" sz="1000" dirty="0">
                <a:latin typeface="Lucida Console" panose="020B0609040504020204" pitchFamily="49" charset="0"/>
              </a:rPr>
              <a:t>15            Uruguay -0.0020     0.020   0.018   -0.012                                             0.008666667</a:t>
            </a:r>
          </a:p>
          <a:p>
            <a:r>
              <a:rPr lang="en-US" sz="1000" dirty="0">
                <a:latin typeface="Lucida Console" panose="020B0609040504020204" pitchFamily="49" charset="0"/>
              </a:rPr>
              <a:t>16          Venezuela -0.0107    -0.035  -0.033    0.007                                            -0.020333333</a:t>
            </a:r>
          </a:p>
        </p:txBody>
      </p:sp>
    </p:spTree>
    <p:extLst>
      <p:ext uri="{BB962C8B-B14F-4D97-AF65-F5344CB8AC3E}">
        <p14:creationId xmlns:p14="http://schemas.microsoft.com/office/powerpoint/2010/main" val="46393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5588" y="914400"/>
            <a:ext cx="128778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a:xfrm>
            <a:off x="1217614" y="274638"/>
            <a:ext cx="10134598" cy="1325562"/>
          </a:xfrm>
        </p:spPr>
        <p:txBody>
          <a:bodyPr/>
          <a:lstStyle/>
          <a:p>
            <a:r>
              <a:rPr lang="en-US" dirty="0">
                <a:solidFill>
                  <a:schemeClr val="bg1"/>
                </a:solidFill>
              </a:rPr>
              <a:t>Inequality and education overview</a:t>
            </a:r>
          </a:p>
        </p:txBody>
      </p:sp>
      <p:sp>
        <p:nvSpPr>
          <p:cNvPr id="7" name="Rectangle 6">
            <a:extLst>
              <a:ext uri="{FF2B5EF4-FFF2-40B4-BE49-F238E27FC236}">
                <a16:creationId xmlns:a16="http://schemas.microsoft.com/office/drawing/2014/main" id="{F716172D-261B-4262-AF5E-F9581854993D}"/>
              </a:ext>
            </a:extLst>
          </p:cNvPr>
          <p:cNvSpPr/>
          <p:nvPr/>
        </p:nvSpPr>
        <p:spPr>
          <a:xfrm>
            <a:off x="490640" y="2444211"/>
            <a:ext cx="6092825" cy="3477875"/>
          </a:xfrm>
          <a:prstGeom prst="rect">
            <a:avLst/>
          </a:prstGeom>
        </p:spPr>
        <p:txBody>
          <a:bodyPr>
            <a:spAutoFit/>
          </a:bodyPr>
          <a:lstStyle/>
          <a:p>
            <a:pPr lvl="0"/>
            <a:r>
              <a:rPr lang="en-US" sz="1100" dirty="0">
                <a:solidFill>
                  <a:prstClr val="black"/>
                </a:solidFill>
                <a:latin typeface="Lucida Console" panose="020B0609040504020204" pitchFamily="49" charset="0"/>
              </a:rPr>
              <a:t>Call:</a:t>
            </a:r>
          </a:p>
          <a:p>
            <a:pPr lvl="0"/>
            <a:r>
              <a:rPr lang="en-US" sz="1100" dirty="0" err="1">
                <a:solidFill>
                  <a:prstClr val="black"/>
                </a:solidFill>
                <a:latin typeface="Lucida Console" panose="020B0609040504020204" pitchFamily="49" charset="0"/>
              </a:rPr>
              <a:t>lm</a:t>
            </a:r>
            <a:r>
              <a:rPr lang="en-US" sz="1100" dirty="0">
                <a:solidFill>
                  <a:prstClr val="black"/>
                </a:solidFill>
                <a:latin typeface="Lucida Console" panose="020B0609040504020204" pitchFamily="49" charset="0"/>
              </a:rPr>
              <a:t>(formula = x ~ y)</a:t>
            </a:r>
          </a:p>
          <a:p>
            <a:pPr lvl="0"/>
            <a:endParaRPr lang="en-US" sz="1100" dirty="0">
              <a:solidFill>
                <a:prstClr val="black"/>
              </a:solidFill>
              <a:latin typeface="Lucida Console" panose="020B0609040504020204" pitchFamily="49" charset="0"/>
            </a:endParaRPr>
          </a:p>
          <a:p>
            <a:pPr lvl="0"/>
            <a:r>
              <a:rPr lang="en-US" sz="1100" dirty="0">
                <a:solidFill>
                  <a:prstClr val="black"/>
                </a:solidFill>
                <a:latin typeface="Lucida Console" panose="020B0609040504020204" pitchFamily="49" charset="0"/>
              </a:rPr>
              <a:t>Y=Average Percent Change Gini</a:t>
            </a:r>
          </a:p>
          <a:p>
            <a:pPr lvl="0"/>
            <a:r>
              <a:rPr lang="en-US" sz="1100" dirty="0">
                <a:solidFill>
                  <a:prstClr val="black"/>
                </a:solidFill>
                <a:latin typeface="Lucida Console" panose="020B0609040504020204" pitchFamily="49" charset="0"/>
              </a:rPr>
              <a:t>X=Average Percent Change Returns to Education (Tiers are Averaged)</a:t>
            </a:r>
          </a:p>
          <a:p>
            <a:pPr lvl="0"/>
            <a:endParaRPr lang="en-US" sz="1100" dirty="0">
              <a:solidFill>
                <a:prstClr val="black"/>
              </a:solidFill>
              <a:latin typeface="Lucida Console" panose="020B0609040504020204" pitchFamily="49" charset="0"/>
            </a:endParaRPr>
          </a:p>
          <a:p>
            <a:pPr lvl="0"/>
            <a:r>
              <a:rPr lang="en-US" sz="1100" dirty="0">
                <a:solidFill>
                  <a:prstClr val="black"/>
                </a:solidFill>
                <a:latin typeface="Lucida Console" panose="020B0609040504020204" pitchFamily="49" charset="0"/>
              </a:rPr>
              <a:t>Residuals:</a:t>
            </a:r>
          </a:p>
          <a:p>
            <a:pPr lvl="0"/>
            <a:r>
              <a:rPr lang="en-US" sz="1100" dirty="0">
                <a:solidFill>
                  <a:prstClr val="black"/>
                </a:solidFill>
                <a:latin typeface="Lucida Console" panose="020B0609040504020204" pitchFamily="49" charset="0"/>
              </a:rPr>
              <a:t>       Min         1Q     Median         3Q        Max </a:t>
            </a:r>
          </a:p>
          <a:p>
            <a:pPr lvl="0"/>
            <a:r>
              <a:rPr lang="en-US" sz="1100" dirty="0">
                <a:solidFill>
                  <a:prstClr val="black"/>
                </a:solidFill>
                <a:latin typeface="Lucida Console" panose="020B0609040504020204" pitchFamily="49" charset="0"/>
              </a:rPr>
              <a:t>-1.109e-09 -6.983e-10 -1.860e-10  8.702e-10  1.257e-09 </a:t>
            </a:r>
          </a:p>
          <a:p>
            <a:pPr lvl="0"/>
            <a:endParaRPr lang="en-US" sz="1100" dirty="0">
              <a:solidFill>
                <a:prstClr val="black"/>
              </a:solidFill>
              <a:latin typeface="Lucida Console" panose="020B0609040504020204" pitchFamily="49" charset="0"/>
            </a:endParaRPr>
          </a:p>
          <a:p>
            <a:pPr lvl="0"/>
            <a:r>
              <a:rPr lang="en-US" sz="1100" dirty="0">
                <a:solidFill>
                  <a:prstClr val="black"/>
                </a:solidFill>
                <a:latin typeface="Lucida Console" panose="020B0609040504020204" pitchFamily="49" charset="0"/>
              </a:rPr>
              <a:t>Coefficients:</a:t>
            </a:r>
          </a:p>
          <a:p>
            <a:pPr lvl="0"/>
            <a:r>
              <a:rPr lang="en-US" sz="1100" dirty="0">
                <a:solidFill>
                  <a:prstClr val="black"/>
                </a:solidFill>
                <a:latin typeface="Lucida Console" panose="020B0609040504020204" pitchFamily="49" charset="0"/>
              </a:rPr>
              <a:t>             Estimate Std. Error   t value </a:t>
            </a:r>
            <a:r>
              <a:rPr lang="en-US" sz="1100" dirty="0" err="1">
                <a:solidFill>
                  <a:prstClr val="black"/>
                </a:solidFill>
                <a:latin typeface="Lucida Console" panose="020B0609040504020204" pitchFamily="49" charset="0"/>
              </a:rPr>
              <a:t>Pr</a:t>
            </a:r>
            <a:r>
              <a:rPr lang="en-US" sz="1100" dirty="0">
                <a:solidFill>
                  <a:prstClr val="black"/>
                </a:solidFill>
                <a:latin typeface="Lucida Console" panose="020B0609040504020204" pitchFamily="49" charset="0"/>
              </a:rPr>
              <a:t>(&gt;|t|)    </a:t>
            </a:r>
          </a:p>
          <a:p>
            <a:pPr lvl="0"/>
            <a:r>
              <a:rPr lang="en-US" sz="1100" dirty="0">
                <a:solidFill>
                  <a:prstClr val="black"/>
                </a:solidFill>
                <a:latin typeface="Lucida Console" panose="020B0609040504020204" pitchFamily="49" charset="0"/>
              </a:rPr>
              <a:t>(Intercept) 1.472e-10  3.917e-10 3.760e-01    0.713    </a:t>
            </a:r>
          </a:p>
          <a:p>
            <a:pPr lvl="0"/>
            <a:r>
              <a:rPr lang="en-US" sz="1100" dirty="0">
                <a:solidFill>
                  <a:prstClr val="black"/>
                </a:solidFill>
                <a:latin typeface="Lucida Console" panose="020B0609040504020204" pitchFamily="49" charset="0"/>
              </a:rPr>
              <a:t>y           3.000e+00  9.425e-10 3.183e+09   &lt;2e-16 ***</a:t>
            </a:r>
          </a:p>
          <a:p>
            <a:pPr lvl="0"/>
            <a:r>
              <a:rPr lang="en-US" sz="1100" dirty="0">
                <a:solidFill>
                  <a:prstClr val="black"/>
                </a:solidFill>
                <a:latin typeface="Lucida Console" panose="020B0609040504020204" pitchFamily="49" charset="0"/>
              </a:rPr>
              <a:t>---</a:t>
            </a:r>
          </a:p>
          <a:p>
            <a:pPr lvl="0"/>
            <a:r>
              <a:rPr lang="en-US" sz="1100" dirty="0" err="1">
                <a:solidFill>
                  <a:prstClr val="black"/>
                </a:solidFill>
                <a:latin typeface="Lucida Console" panose="020B0609040504020204" pitchFamily="49" charset="0"/>
              </a:rPr>
              <a:t>Signif</a:t>
            </a:r>
            <a:r>
              <a:rPr lang="en-US" sz="1100" dirty="0">
                <a:solidFill>
                  <a:prstClr val="black"/>
                </a:solidFill>
                <a:latin typeface="Lucida Console" panose="020B0609040504020204" pitchFamily="49" charset="0"/>
              </a:rPr>
              <a:t>. codes:  0 ‘***’ 0.001 ‘**’ 0.01 ‘*’ 0.05 ‘.’ 0.1 ‘ ’ 1</a:t>
            </a:r>
          </a:p>
          <a:p>
            <a:pPr lvl="0"/>
            <a:endParaRPr lang="en-US" sz="1100" dirty="0">
              <a:solidFill>
                <a:prstClr val="black"/>
              </a:solidFill>
              <a:latin typeface="Lucida Console" panose="020B0609040504020204" pitchFamily="49" charset="0"/>
            </a:endParaRPr>
          </a:p>
          <a:p>
            <a:pPr lvl="0"/>
            <a:r>
              <a:rPr lang="en-US" sz="1100" dirty="0">
                <a:solidFill>
                  <a:prstClr val="black"/>
                </a:solidFill>
                <a:latin typeface="Lucida Console" panose="020B0609040504020204" pitchFamily="49" charset="0"/>
              </a:rPr>
              <a:t>Residual standard error: 8.438e-10 on 14 degrees of freedom</a:t>
            </a:r>
          </a:p>
          <a:p>
            <a:pPr lvl="0"/>
            <a:r>
              <a:rPr lang="en-US" sz="1100" dirty="0">
                <a:solidFill>
                  <a:prstClr val="black"/>
                </a:solidFill>
                <a:latin typeface="Lucida Console" panose="020B0609040504020204" pitchFamily="49" charset="0"/>
              </a:rPr>
              <a:t>Multiple R-squared:      1,	Adjusted R-squared:      1 </a:t>
            </a:r>
          </a:p>
          <a:p>
            <a:pPr lvl="0"/>
            <a:r>
              <a:rPr lang="en-US" sz="1100" dirty="0">
                <a:solidFill>
                  <a:prstClr val="black"/>
                </a:solidFill>
                <a:latin typeface="Lucida Console" panose="020B0609040504020204" pitchFamily="49" charset="0"/>
              </a:rPr>
              <a:t>F-statistic: 1.013e+19 on 1 and 14 DF,  p-value: &lt; 2.2e-16</a:t>
            </a:r>
            <a:endParaRPr lang="en-US" dirty="0"/>
          </a:p>
        </p:txBody>
      </p:sp>
      <p:pic>
        <p:nvPicPr>
          <p:cNvPr id="8" name="Picture 7">
            <a:extLst>
              <a:ext uri="{FF2B5EF4-FFF2-40B4-BE49-F238E27FC236}">
                <a16:creationId xmlns:a16="http://schemas.microsoft.com/office/drawing/2014/main" id="{66EC2C6C-AA88-480D-BD39-B7FAA64F6CBB}"/>
              </a:ext>
            </a:extLst>
          </p:cNvPr>
          <p:cNvPicPr>
            <a:picLocks noChangeAspect="1"/>
          </p:cNvPicPr>
          <p:nvPr/>
        </p:nvPicPr>
        <p:blipFill>
          <a:blip r:embed="rId2"/>
          <a:stretch>
            <a:fillRect/>
          </a:stretch>
        </p:blipFill>
        <p:spPr>
          <a:xfrm>
            <a:off x="6281840" y="2057400"/>
            <a:ext cx="5486400" cy="4251498"/>
          </a:xfrm>
          <a:prstGeom prst="rect">
            <a:avLst/>
          </a:prstGeom>
        </p:spPr>
      </p:pic>
    </p:spTree>
    <p:extLst>
      <p:ext uri="{BB962C8B-B14F-4D97-AF65-F5344CB8AC3E}">
        <p14:creationId xmlns:p14="http://schemas.microsoft.com/office/powerpoint/2010/main" val="405855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40BEA-971D-4DFF-9FBC-537959690168}"/>
              </a:ext>
            </a:extLst>
          </p:cNvPr>
          <p:cNvPicPr>
            <a:picLocks noChangeAspect="1"/>
          </p:cNvPicPr>
          <p:nvPr/>
        </p:nvPicPr>
        <p:blipFill>
          <a:blip r:embed="rId2"/>
          <a:stretch>
            <a:fillRect/>
          </a:stretch>
        </p:blipFill>
        <p:spPr>
          <a:xfrm>
            <a:off x="2686245" y="1389245"/>
            <a:ext cx="6816334" cy="5282086"/>
          </a:xfrm>
          <a:prstGeom prst="rect">
            <a:avLst/>
          </a:prstGeom>
        </p:spPr>
      </p:pic>
      <p:sp>
        <p:nvSpPr>
          <p:cNvPr id="5" name="Rectangle 4"/>
          <p:cNvSpPr/>
          <p:nvPr/>
        </p:nvSpPr>
        <p:spPr>
          <a:xfrm>
            <a:off x="-1525588" y="914400"/>
            <a:ext cx="128778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a:xfrm>
            <a:off x="1217614" y="274638"/>
            <a:ext cx="10134598" cy="1325562"/>
          </a:xfrm>
        </p:spPr>
        <p:txBody>
          <a:bodyPr>
            <a:normAutofit/>
          </a:bodyPr>
          <a:lstStyle/>
          <a:p>
            <a:r>
              <a:rPr lang="en-US" sz="3600" dirty="0">
                <a:solidFill>
                  <a:schemeClr val="bg1"/>
                </a:solidFill>
              </a:rPr>
              <a:t>Inequality and education Continued</a:t>
            </a:r>
          </a:p>
        </p:txBody>
      </p:sp>
    </p:spTree>
    <p:extLst>
      <p:ext uri="{BB962C8B-B14F-4D97-AF65-F5344CB8AC3E}">
        <p14:creationId xmlns:p14="http://schemas.microsoft.com/office/powerpoint/2010/main" val="408228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8E7000-CE92-41F3-B40D-F5596A7E9605}"/>
              </a:ext>
            </a:extLst>
          </p:cNvPr>
          <p:cNvPicPr>
            <a:picLocks noChangeAspect="1"/>
          </p:cNvPicPr>
          <p:nvPr/>
        </p:nvPicPr>
        <p:blipFill>
          <a:blip r:embed="rId2"/>
          <a:stretch>
            <a:fillRect/>
          </a:stretch>
        </p:blipFill>
        <p:spPr>
          <a:xfrm>
            <a:off x="2741612" y="1510162"/>
            <a:ext cx="6705600" cy="5196275"/>
          </a:xfrm>
          <a:prstGeom prst="rect">
            <a:avLst/>
          </a:prstGeom>
        </p:spPr>
      </p:pic>
      <p:sp>
        <p:nvSpPr>
          <p:cNvPr id="5" name="Rectangle 4"/>
          <p:cNvSpPr/>
          <p:nvPr/>
        </p:nvSpPr>
        <p:spPr>
          <a:xfrm>
            <a:off x="-1525588" y="914400"/>
            <a:ext cx="128778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a:xfrm>
            <a:off x="1217614" y="274638"/>
            <a:ext cx="10134598" cy="1325562"/>
          </a:xfrm>
        </p:spPr>
        <p:txBody>
          <a:bodyPr>
            <a:normAutofit/>
          </a:bodyPr>
          <a:lstStyle/>
          <a:p>
            <a:r>
              <a:rPr lang="en-US" sz="3600" dirty="0">
                <a:solidFill>
                  <a:schemeClr val="bg1"/>
                </a:solidFill>
              </a:rPr>
              <a:t>Inequality and education by tier</a:t>
            </a:r>
          </a:p>
        </p:txBody>
      </p:sp>
    </p:spTree>
    <p:extLst>
      <p:ext uri="{BB962C8B-B14F-4D97-AF65-F5344CB8AC3E}">
        <p14:creationId xmlns:p14="http://schemas.microsoft.com/office/powerpoint/2010/main" val="358646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188" y="152400"/>
            <a:ext cx="11201400" cy="607228"/>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3" name="Title 12"/>
          <p:cNvSpPr>
            <a:spLocks noGrp="1"/>
          </p:cNvSpPr>
          <p:nvPr>
            <p:ph type="title"/>
          </p:nvPr>
        </p:nvSpPr>
        <p:spPr>
          <a:xfrm>
            <a:off x="760411" y="76200"/>
            <a:ext cx="11049000" cy="693328"/>
          </a:xfrm>
        </p:spPr>
        <p:txBody>
          <a:bodyPr>
            <a:normAutofit/>
          </a:bodyPr>
          <a:lstStyle/>
          <a:p>
            <a:r>
              <a:rPr lang="en-US" sz="3200" dirty="0">
                <a:solidFill>
                  <a:schemeClr val="bg1"/>
                </a:solidFill>
              </a:rPr>
              <a:t>Inequality and Education by tier continued</a:t>
            </a:r>
          </a:p>
        </p:txBody>
      </p:sp>
      <p:sp>
        <p:nvSpPr>
          <p:cNvPr id="2" name="Rectangle 1">
            <a:extLst>
              <a:ext uri="{FF2B5EF4-FFF2-40B4-BE49-F238E27FC236}">
                <a16:creationId xmlns:a16="http://schemas.microsoft.com/office/drawing/2014/main" id="{B116484E-25C7-43F2-BAB8-03BD9358E11A}"/>
              </a:ext>
            </a:extLst>
          </p:cNvPr>
          <p:cNvSpPr/>
          <p:nvPr/>
        </p:nvSpPr>
        <p:spPr>
          <a:xfrm>
            <a:off x="833564" y="1198282"/>
            <a:ext cx="5410200" cy="2800767"/>
          </a:xfrm>
          <a:prstGeom prst="rect">
            <a:avLst/>
          </a:prstGeom>
          <a:ln>
            <a:solidFill>
              <a:schemeClr val="tx1"/>
            </a:solidFill>
          </a:ln>
        </p:spPr>
        <p:txBody>
          <a:bodyPr wrap="square">
            <a:spAutoFit/>
          </a:bodyPr>
          <a:lstStyle/>
          <a:p>
            <a:r>
              <a:rPr lang="en-US" sz="1100" dirty="0" err="1">
                <a:latin typeface="Lucida Console" panose="020B0609040504020204" pitchFamily="49" charset="0"/>
              </a:rPr>
              <a:t>lm</a:t>
            </a:r>
            <a:r>
              <a:rPr lang="en-US" sz="1100" dirty="0">
                <a:latin typeface="Lucida Console" panose="020B0609040504020204" pitchFamily="49" charset="0"/>
              </a:rPr>
              <a:t>(formula = y ~ P)</a:t>
            </a:r>
          </a:p>
          <a:p>
            <a:endParaRPr lang="en-US" sz="1100" dirty="0">
              <a:latin typeface="Lucida Console" panose="020B0609040504020204" pitchFamily="49" charset="0"/>
            </a:endParaRPr>
          </a:p>
          <a:p>
            <a:r>
              <a:rPr lang="en-US" sz="1100" dirty="0">
                <a:latin typeface="Lucida Console" panose="020B0609040504020204" pitchFamily="49" charset="0"/>
              </a:rPr>
              <a:t>Residuals:</a:t>
            </a:r>
          </a:p>
          <a:p>
            <a:r>
              <a:rPr lang="en-US" sz="1100" dirty="0">
                <a:latin typeface="Lucida Console" panose="020B0609040504020204" pitchFamily="49" charset="0"/>
              </a:rPr>
              <a:t>     Min       1Q   Median       3Q      Max </a:t>
            </a:r>
          </a:p>
          <a:p>
            <a:r>
              <a:rPr lang="en-US" sz="1100" dirty="0">
                <a:latin typeface="Lucida Console" panose="020B0609040504020204" pitchFamily="49" charset="0"/>
              </a:rPr>
              <a:t>-1.59374 -0.20242  0.06702  0.38725  0.96513 </a:t>
            </a:r>
          </a:p>
          <a:p>
            <a:endParaRPr lang="en-US" sz="1100" dirty="0">
              <a:latin typeface="Lucida Console" panose="020B0609040504020204" pitchFamily="49" charset="0"/>
            </a:endParaRPr>
          </a:p>
          <a:p>
            <a:r>
              <a:rPr lang="en-US" sz="1100" dirty="0">
                <a:latin typeface="Lucida Console" panose="020B0609040504020204" pitchFamily="49" charset="0"/>
              </a:rPr>
              <a:t>Coefficients:</a:t>
            </a:r>
          </a:p>
          <a:p>
            <a:r>
              <a:rPr lang="en-US" sz="1100" dirty="0">
                <a:latin typeface="Lucida Console" panose="020B0609040504020204" pitchFamily="49" charset="0"/>
              </a:rPr>
              <a:t>             Estimate Std. Error t value </a:t>
            </a:r>
            <a:r>
              <a:rPr lang="en-US" sz="1100" dirty="0" err="1">
                <a:latin typeface="Lucida Console" panose="020B0609040504020204" pitchFamily="49" charset="0"/>
              </a:rPr>
              <a:t>Pr</a:t>
            </a:r>
            <a:r>
              <a:rPr lang="en-US" sz="1100" dirty="0">
                <a:latin typeface="Lucida Console" panose="020B0609040504020204" pitchFamily="49" charset="0"/>
              </a:rPr>
              <a:t>(&gt;|t|)    </a:t>
            </a:r>
          </a:p>
          <a:p>
            <a:r>
              <a:rPr lang="en-US" sz="1100" dirty="0">
                <a:latin typeface="Lucida Console" panose="020B0609040504020204" pitchFamily="49" charset="0"/>
              </a:rPr>
              <a:t>(Intercept) -1.057581   0.209537  -5.047 0.000178 ***</a:t>
            </a:r>
          </a:p>
          <a:p>
            <a:r>
              <a:rPr lang="en-US" sz="1100" dirty="0">
                <a:latin typeface="Lucida Console" panose="020B0609040504020204" pitchFamily="49" charset="0"/>
              </a:rPr>
              <a:t>P           -0.003773   0.058683  -0.064 0.949645    </a:t>
            </a:r>
          </a:p>
          <a:p>
            <a:r>
              <a:rPr lang="en-US" sz="1100" dirty="0">
                <a:latin typeface="Lucida Console" panose="020B0609040504020204" pitchFamily="49" charset="0"/>
              </a:rPr>
              <a:t>---</a:t>
            </a:r>
          </a:p>
          <a:p>
            <a:r>
              <a:rPr lang="en-US" sz="1100" dirty="0" err="1">
                <a:latin typeface="Lucida Console" panose="020B0609040504020204" pitchFamily="49" charset="0"/>
              </a:rPr>
              <a:t>Signif</a:t>
            </a:r>
            <a:r>
              <a:rPr lang="en-US" sz="1100" dirty="0">
                <a:latin typeface="Lucida Console" panose="020B0609040504020204" pitchFamily="49" charset="0"/>
              </a:rPr>
              <a:t>. codes:  0 ‘***’ 0.001 ‘**’ 0.01 ‘*’ 0.05 ‘.’ 0.1 ‘ ’ 1</a:t>
            </a:r>
          </a:p>
          <a:p>
            <a:endParaRPr lang="en-US" sz="1100" dirty="0">
              <a:latin typeface="Lucida Console" panose="020B0609040504020204" pitchFamily="49" charset="0"/>
            </a:endParaRPr>
          </a:p>
          <a:p>
            <a:r>
              <a:rPr lang="en-US" sz="1100" dirty="0">
                <a:latin typeface="Lucida Console" panose="020B0609040504020204" pitchFamily="49" charset="0"/>
              </a:rPr>
              <a:t>Residual standard error: 0.7178 on 14 degrees of freedom</a:t>
            </a:r>
          </a:p>
          <a:p>
            <a:r>
              <a:rPr lang="en-US" sz="1100" dirty="0">
                <a:latin typeface="Lucida Console" panose="020B0609040504020204" pitchFamily="49" charset="0"/>
              </a:rPr>
              <a:t>Multiple R-squared:  0.0002952,	Adjusted R-squared:  -0.07111 </a:t>
            </a:r>
          </a:p>
          <a:p>
            <a:r>
              <a:rPr lang="en-US" sz="1100" dirty="0">
                <a:latin typeface="Lucida Console" panose="020B0609040504020204" pitchFamily="49" charset="0"/>
              </a:rPr>
              <a:t>F-statistic: 0.004134 on 1 and 14 DF,  p-value: 0.9496</a:t>
            </a:r>
            <a:endParaRPr lang="en-US" dirty="0">
              <a:latin typeface="Lucida Console" panose="020B0609040504020204" pitchFamily="49" charset="0"/>
            </a:endParaRPr>
          </a:p>
        </p:txBody>
      </p:sp>
      <p:sp>
        <p:nvSpPr>
          <p:cNvPr id="3" name="Rectangle 2">
            <a:extLst>
              <a:ext uri="{FF2B5EF4-FFF2-40B4-BE49-F238E27FC236}">
                <a16:creationId xmlns:a16="http://schemas.microsoft.com/office/drawing/2014/main" id="{47567F1F-DFD5-4EED-85A8-C3B685970295}"/>
              </a:ext>
            </a:extLst>
          </p:cNvPr>
          <p:cNvSpPr/>
          <p:nvPr/>
        </p:nvSpPr>
        <p:spPr>
          <a:xfrm>
            <a:off x="6243764" y="1201860"/>
            <a:ext cx="5413248" cy="2800767"/>
          </a:xfrm>
          <a:prstGeom prst="rect">
            <a:avLst/>
          </a:prstGeom>
          <a:ln>
            <a:solidFill>
              <a:schemeClr val="tx1"/>
            </a:solidFill>
          </a:ln>
        </p:spPr>
        <p:txBody>
          <a:bodyPr wrap="square">
            <a:spAutoFit/>
          </a:bodyPr>
          <a:lstStyle/>
          <a:p>
            <a:r>
              <a:rPr lang="en-US" sz="1100" dirty="0" err="1">
                <a:latin typeface="Lucida Console" panose="020B0609040504020204" pitchFamily="49" charset="0"/>
              </a:rPr>
              <a:t>lm</a:t>
            </a:r>
            <a:r>
              <a:rPr lang="en-US" sz="1100" dirty="0">
                <a:latin typeface="Lucida Console" panose="020B0609040504020204" pitchFamily="49" charset="0"/>
              </a:rPr>
              <a:t>(formula = y ~ S)</a:t>
            </a:r>
          </a:p>
          <a:p>
            <a:endParaRPr lang="en-US" sz="1100" dirty="0">
              <a:latin typeface="Lucida Console" panose="020B0609040504020204" pitchFamily="49" charset="0"/>
            </a:endParaRPr>
          </a:p>
          <a:p>
            <a:r>
              <a:rPr lang="en-US" sz="1100" dirty="0">
                <a:latin typeface="Lucida Console" panose="020B0609040504020204" pitchFamily="49" charset="0"/>
              </a:rPr>
              <a:t>Residuals:</a:t>
            </a:r>
          </a:p>
          <a:p>
            <a:r>
              <a:rPr lang="en-US" sz="1100" dirty="0">
                <a:latin typeface="Lucida Console" panose="020B0609040504020204" pitchFamily="49" charset="0"/>
              </a:rPr>
              <a:t>    Min      1Q  Median      3Q     Max </a:t>
            </a:r>
          </a:p>
          <a:p>
            <a:r>
              <a:rPr lang="en-US" sz="1100" dirty="0">
                <a:latin typeface="Lucida Console" panose="020B0609040504020204" pitchFamily="49" charset="0"/>
              </a:rPr>
              <a:t>-1.6257 -0.1598  0.2316  0.3371  0.8078 </a:t>
            </a:r>
          </a:p>
          <a:p>
            <a:endParaRPr lang="en-US" sz="1100" dirty="0">
              <a:latin typeface="Lucida Console" panose="020B0609040504020204" pitchFamily="49" charset="0"/>
            </a:endParaRPr>
          </a:p>
          <a:p>
            <a:r>
              <a:rPr lang="en-US" sz="1100" dirty="0">
                <a:latin typeface="Lucida Console" panose="020B0609040504020204" pitchFamily="49" charset="0"/>
              </a:rPr>
              <a:t>Coefficients:</a:t>
            </a:r>
          </a:p>
          <a:p>
            <a:r>
              <a:rPr lang="en-US" sz="1100" dirty="0">
                <a:latin typeface="Lucida Console" panose="020B0609040504020204" pitchFamily="49" charset="0"/>
              </a:rPr>
              <a:t>            Estimate Std. Error t value </a:t>
            </a:r>
            <a:r>
              <a:rPr lang="en-US" sz="1100" dirty="0" err="1">
                <a:latin typeface="Lucida Console" panose="020B0609040504020204" pitchFamily="49" charset="0"/>
              </a:rPr>
              <a:t>Pr</a:t>
            </a:r>
            <a:r>
              <a:rPr lang="en-US" sz="1100" dirty="0">
                <a:latin typeface="Lucida Console" panose="020B0609040504020204" pitchFamily="49" charset="0"/>
              </a:rPr>
              <a:t>(&gt;|t|)    </a:t>
            </a:r>
          </a:p>
          <a:p>
            <a:r>
              <a:rPr lang="en-US" sz="1100" dirty="0">
                <a:latin typeface="Lucida Console" panose="020B0609040504020204" pitchFamily="49" charset="0"/>
              </a:rPr>
              <a:t>(Intercept)  -0.9430     0.1921  -4.910  0.00023 ***</a:t>
            </a:r>
          </a:p>
          <a:p>
            <a:r>
              <a:rPr lang="en-US" sz="1100" dirty="0">
                <a:latin typeface="Lucida Console" panose="020B0609040504020204" pitchFamily="49" charset="0"/>
              </a:rPr>
              <a:t>S             0.1019     0.0835   1.221  0.24239    </a:t>
            </a:r>
          </a:p>
          <a:p>
            <a:r>
              <a:rPr lang="en-US" sz="1100" dirty="0">
                <a:latin typeface="Lucida Console" panose="020B0609040504020204" pitchFamily="49" charset="0"/>
              </a:rPr>
              <a:t>---</a:t>
            </a:r>
          </a:p>
          <a:p>
            <a:r>
              <a:rPr lang="en-US" sz="1100" dirty="0" err="1">
                <a:latin typeface="Lucida Console" panose="020B0609040504020204" pitchFamily="49" charset="0"/>
              </a:rPr>
              <a:t>Signif</a:t>
            </a:r>
            <a:r>
              <a:rPr lang="en-US" sz="1100" dirty="0">
                <a:latin typeface="Lucida Console" panose="020B0609040504020204" pitchFamily="49" charset="0"/>
              </a:rPr>
              <a:t>. codes:  0 ‘***’ 0.001 ‘**’ 0.01 ‘*’ 0.05 ‘.’ 0.1 ‘ ’ 1</a:t>
            </a:r>
          </a:p>
          <a:p>
            <a:endParaRPr lang="en-US" sz="1100" dirty="0">
              <a:latin typeface="Lucida Console" panose="020B0609040504020204" pitchFamily="49" charset="0"/>
            </a:endParaRPr>
          </a:p>
          <a:p>
            <a:r>
              <a:rPr lang="en-US" sz="1100" dirty="0">
                <a:latin typeface="Lucida Console" panose="020B0609040504020204" pitchFamily="49" charset="0"/>
              </a:rPr>
              <a:t>Residual standard error: 0.6825 on 14 degrees of freedom</a:t>
            </a:r>
          </a:p>
          <a:p>
            <a:r>
              <a:rPr lang="en-US" sz="1100" dirty="0">
                <a:latin typeface="Lucida Console" panose="020B0609040504020204" pitchFamily="49" charset="0"/>
              </a:rPr>
              <a:t>Multiple R-squared:  0.09618,	Adjusted R-squared:  0.03163 </a:t>
            </a:r>
          </a:p>
          <a:p>
            <a:r>
              <a:rPr lang="en-US" sz="1100" dirty="0">
                <a:latin typeface="Lucida Console" panose="020B0609040504020204" pitchFamily="49" charset="0"/>
              </a:rPr>
              <a:t>F-statistic:  1.49 on 1 and 14 DF,  p-value: 0.2424</a:t>
            </a:r>
            <a:endParaRPr lang="en-US" dirty="0">
              <a:latin typeface="Lucida Console" panose="020B0609040504020204" pitchFamily="49" charset="0"/>
            </a:endParaRPr>
          </a:p>
        </p:txBody>
      </p:sp>
      <p:sp>
        <p:nvSpPr>
          <p:cNvPr id="4" name="Rectangle 3">
            <a:extLst>
              <a:ext uri="{FF2B5EF4-FFF2-40B4-BE49-F238E27FC236}">
                <a16:creationId xmlns:a16="http://schemas.microsoft.com/office/drawing/2014/main" id="{D8380109-4F80-4AE0-9BCB-E79259377C94}"/>
              </a:ext>
            </a:extLst>
          </p:cNvPr>
          <p:cNvSpPr/>
          <p:nvPr/>
        </p:nvSpPr>
        <p:spPr>
          <a:xfrm>
            <a:off x="833565" y="3995559"/>
            <a:ext cx="5410200" cy="2800767"/>
          </a:xfrm>
          <a:prstGeom prst="rect">
            <a:avLst/>
          </a:prstGeom>
          <a:ln>
            <a:solidFill>
              <a:schemeClr val="tx1"/>
            </a:solidFill>
          </a:ln>
        </p:spPr>
        <p:txBody>
          <a:bodyPr wrap="square">
            <a:spAutoFit/>
          </a:bodyPr>
          <a:lstStyle/>
          <a:p>
            <a:r>
              <a:rPr lang="en-US" sz="1100" dirty="0" err="1">
                <a:latin typeface="Lucida Console" panose="020B0609040504020204" pitchFamily="49" charset="0"/>
              </a:rPr>
              <a:t>lm</a:t>
            </a:r>
            <a:r>
              <a:rPr lang="en-US" sz="1100" dirty="0">
                <a:latin typeface="Lucida Console" panose="020B0609040504020204" pitchFamily="49" charset="0"/>
              </a:rPr>
              <a:t>(formula = y ~ T)</a:t>
            </a:r>
          </a:p>
          <a:p>
            <a:endParaRPr lang="en-US" sz="1100" dirty="0">
              <a:latin typeface="Lucida Console" panose="020B0609040504020204" pitchFamily="49" charset="0"/>
            </a:endParaRPr>
          </a:p>
          <a:p>
            <a:r>
              <a:rPr lang="en-US" sz="1100" dirty="0">
                <a:latin typeface="Lucida Console" panose="020B0609040504020204" pitchFamily="49" charset="0"/>
              </a:rPr>
              <a:t>Residuals:</a:t>
            </a:r>
          </a:p>
          <a:p>
            <a:r>
              <a:rPr lang="en-US" sz="1100" dirty="0">
                <a:latin typeface="Lucida Console" panose="020B0609040504020204" pitchFamily="49" charset="0"/>
              </a:rPr>
              <a:t>    Min      1Q  Median      3Q     Max </a:t>
            </a:r>
          </a:p>
          <a:p>
            <a:r>
              <a:rPr lang="en-US" sz="1100" dirty="0">
                <a:latin typeface="Lucida Console" panose="020B0609040504020204" pitchFamily="49" charset="0"/>
              </a:rPr>
              <a:t>-1.5100 -0.3229  0.1510  0.3931  0.8516 </a:t>
            </a:r>
          </a:p>
          <a:p>
            <a:endParaRPr lang="en-US" sz="1100" dirty="0">
              <a:latin typeface="Lucida Console" panose="020B0609040504020204" pitchFamily="49" charset="0"/>
            </a:endParaRPr>
          </a:p>
          <a:p>
            <a:r>
              <a:rPr lang="en-US" sz="1100" dirty="0">
                <a:latin typeface="Lucida Console" panose="020B0609040504020204" pitchFamily="49" charset="0"/>
              </a:rPr>
              <a:t>Coefficients:</a:t>
            </a:r>
          </a:p>
          <a:p>
            <a:r>
              <a:rPr lang="en-US" sz="1100" dirty="0">
                <a:latin typeface="Lucida Console" panose="020B0609040504020204" pitchFamily="49" charset="0"/>
              </a:rPr>
              <a:t>            Estimate Std. Error t value </a:t>
            </a:r>
            <a:r>
              <a:rPr lang="en-US" sz="1100" dirty="0" err="1">
                <a:latin typeface="Lucida Console" panose="020B0609040504020204" pitchFamily="49" charset="0"/>
              </a:rPr>
              <a:t>Pr</a:t>
            </a:r>
            <a:r>
              <a:rPr lang="en-US" sz="1100" dirty="0">
                <a:latin typeface="Lucida Console" panose="020B0609040504020204" pitchFamily="49" charset="0"/>
              </a:rPr>
              <a:t>(&gt;|t|)    </a:t>
            </a:r>
          </a:p>
          <a:p>
            <a:r>
              <a:rPr lang="en-US" sz="1100" dirty="0">
                <a:latin typeface="Lucida Console" panose="020B0609040504020204" pitchFamily="49" charset="0"/>
              </a:rPr>
              <a:t>(Intercept) -0.86351    0.18199  -4.745 0.000314 ***</a:t>
            </a:r>
          </a:p>
          <a:p>
            <a:r>
              <a:rPr lang="en-US" sz="1100" dirty="0">
                <a:latin typeface="Lucida Console" panose="020B0609040504020204" pitchFamily="49" charset="0"/>
              </a:rPr>
              <a:t>T            0.15674    0.07651   2.049 0.059729 .  </a:t>
            </a:r>
          </a:p>
          <a:p>
            <a:r>
              <a:rPr lang="en-US" sz="1100" dirty="0">
                <a:latin typeface="Lucida Console" panose="020B0609040504020204" pitchFamily="49" charset="0"/>
              </a:rPr>
              <a:t>---</a:t>
            </a:r>
          </a:p>
          <a:p>
            <a:r>
              <a:rPr lang="en-US" sz="1100" dirty="0" err="1">
                <a:latin typeface="Lucida Console" panose="020B0609040504020204" pitchFamily="49" charset="0"/>
              </a:rPr>
              <a:t>Signif</a:t>
            </a:r>
            <a:r>
              <a:rPr lang="en-US" sz="1100" dirty="0">
                <a:latin typeface="Lucida Console" panose="020B0609040504020204" pitchFamily="49" charset="0"/>
              </a:rPr>
              <a:t>. codes:  0 ‘***’ 0.001 ‘**’ 0.01 ‘*’ 0.05 ‘.’ 0.1 ‘ ’ 1</a:t>
            </a:r>
          </a:p>
          <a:p>
            <a:endParaRPr lang="en-US" sz="1100" dirty="0">
              <a:latin typeface="Lucida Console" panose="020B0609040504020204" pitchFamily="49" charset="0"/>
            </a:endParaRPr>
          </a:p>
          <a:p>
            <a:r>
              <a:rPr lang="en-US" sz="1100" dirty="0">
                <a:latin typeface="Lucida Console" panose="020B0609040504020204" pitchFamily="49" charset="0"/>
              </a:rPr>
              <a:t>Residual standard error: 0.6297 on 14 degrees of freedom</a:t>
            </a:r>
          </a:p>
          <a:p>
            <a:r>
              <a:rPr lang="en-US" sz="1100" dirty="0">
                <a:latin typeface="Lucida Console" panose="020B0609040504020204" pitchFamily="49" charset="0"/>
              </a:rPr>
              <a:t>Multiple R-squared:  0.2306,	Adjusted R-squared:  0.1757 </a:t>
            </a:r>
          </a:p>
          <a:p>
            <a:r>
              <a:rPr lang="en-US" sz="1100" dirty="0">
                <a:latin typeface="Lucida Console" panose="020B0609040504020204" pitchFamily="49" charset="0"/>
              </a:rPr>
              <a:t>F-statistic: 4.197 on 1 and 14 DF,  p-value: 0.05973</a:t>
            </a:r>
          </a:p>
        </p:txBody>
      </p:sp>
      <p:sp>
        <p:nvSpPr>
          <p:cNvPr id="5" name="Rectangle 4">
            <a:extLst>
              <a:ext uri="{FF2B5EF4-FFF2-40B4-BE49-F238E27FC236}">
                <a16:creationId xmlns:a16="http://schemas.microsoft.com/office/drawing/2014/main" id="{0333B80F-F41D-41A9-9A7B-E5CEEF7DEF45}"/>
              </a:ext>
            </a:extLst>
          </p:cNvPr>
          <p:cNvSpPr/>
          <p:nvPr/>
        </p:nvSpPr>
        <p:spPr>
          <a:xfrm>
            <a:off x="6243764" y="3995515"/>
            <a:ext cx="5413248" cy="2800767"/>
          </a:xfrm>
          <a:prstGeom prst="rect">
            <a:avLst/>
          </a:prstGeom>
          <a:ln>
            <a:solidFill>
              <a:schemeClr val="tx1"/>
            </a:solidFill>
          </a:ln>
        </p:spPr>
        <p:txBody>
          <a:bodyPr>
            <a:spAutoFit/>
          </a:bodyPr>
          <a:lstStyle/>
          <a:p>
            <a:r>
              <a:rPr lang="en-US" sz="1100" dirty="0" err="1">
                <a:latin typeface="Lucida Console" panose="020B0609040504020204" pitchFamily="49" charset="0"/>
              </a:rPr>
              <a:t>lm</a:t>
            </a:r>
            <a:r>
              <a:rPr lang="en-US" sz="1100" dirty="0">
                <a:latin typeface="Lucida Console" panose="020B0609040504020204" pitchFamily="49" charset="0"/>
              </a:rPr>
              <a:t>(formula = y ~ x)</a:t>
            </a:r>
          </a:p>
          <a:p>
            <a:endParaRPr lang="en-US" sz="1100" dirty="0">
              <a:latin typeface="Lucida Console" panose="020B0609040504020204" pitchFamily="49" charset="0"/>
            </a:endParaRPr>
          </a:p>
          <a:p>
            <a:r>
              <a:rPr lang="en-US" sz="1100" dirty="0">
                <a:latin typeface="Lucida Console" panose="020B0609040504020204" pitchFamily="49" charset="0"/>
              </a:rPr>
              <a:t>Residuals:</a:t>
            </a:r>
          </a:p>
          <a:p>
            <a:r>
              <a:rPr lang="en-US" sz="1100" dirty="0">
                <a:latin typeface="Lucida Console" panose="020B0609040504020204" pitchFamily="49" charset="0"/>
              </a:rPr>
              <a:t>    Min      1Q  Median      3Q     Max </a:t>
            </a:r>
          </a:p>
          <a:p>
            <a:r>
              <a:rPr lang="en-US" sz="1100" dirty="0">
                <a:latin typeface="Lucida Console" panose="020B0609040504020204" pitchFamily="49" charset="0"/>
              </a:rPr>
              <a:t>-1.5128 -0.2179  0.1208  0.4117  1.0657 </a:t>
            </a:r>
          </a:p>
          <a:p>
            <a:endParaRPr lang="en-US" sz="1100" dirty="0">
              <a:latin typeface="Lucida Console" panose="020B0609040504020204" pitchFamily="49" charset="0"/>
            </a:endParaRPr>
          </a:p>
          <a:p>
            <a:r>
              <a:rPr lang="en-US" sz="1100" dirty="0">
                <a:latin typeface="Lucida Console" panose="020B0609040504020204" pitchFamily="49" charset="0"/>
              </a:rPr>
              <a:t>Coefficients:</a:t>
            </a:r>
          </a:p>
          <a:p>
            <a:r>
              <a:rPr lang="en-US" sz="1100" dirty="0">
                <a:latin typeface="Lucida Console" panose="020B0609040504020204" pitchFamily="49" charset="0"/>
              </a:rPr>
              <a:t>            Estimate Std. Error t value </a:t>
            </a:r>
            <a:r>
              <a:rPr lang="en-US" sz="1100" dirty="0" err="1">
                <a:latin typeface="Lucida Console" panose="020B0609040504020204" pitchFamily="49" charset="0"/>
              </a:rPr>
              <a:t>Pr</a:t>
            </a:r>
            <a:r>
              <a:rPr lang="en-US" sz="1100" dirty="0">
                <a:latin typeface="Lucida Console" panose="020B0609040504020204" pitchFamily="49" charset="0"/>
              </a:rPr>
              <a:t>(&gt;|t|)   </a:t>
            </a:r>
          </a:p>
          <a:p>
            <a:r>
              <a:rPr lang="en-US" sz="1100" dirty="0">
                <a:latin typeface="Lucida Console" panose="020B0609040504020204" pitchFamily="49" charset="0"/>
              </a:rPr>
              <a:t>(Intercept)  -0.8111     0.2317  -3.501  0.00353 **</a:t>
            </a:r>
          </a:p>
          <a:p>
            <a:r>
              <a:rPr lang="en-US" sz="1100" dirty="0">
                <a:latin typeface="Lucida Console" panose="020B0609040504020204" pitchFamily="49" charset="0"/>
              </a:rPr>
              <a:t>x             0.1756     0.1179   1.490  0.15853   </a:t>
            </a:r>
          </a:p>
          <a:p>
            <a:r>
              <a:rPr lang="en-US" sz="1100" dirty="0">
                <a:latin typeface="Lucida Console" panose="020B0609040504020204" pitchFamily="49" charset="0"/>
              </a:rPr>
              <a:t>---</a:t>
            </a:r>
          </a:p>
          <a:p>
            <a:r>
              <a:rPr lang="en-US" sz="1100" dirty="0" err="1">
                <a:latin typeface="Lucida Console" panose="020B0609040504020204" pitchFamily="49" charset="0"/>
              </a:rPr>
              <a:t>Signif</a:t>
            </a:r>
            <a:r>
              <a:rPr lang="en-US" sz="1100" dirty="0">
                <a:latin typeface="Lucida Console" panose="020B0609040504020204" pitchFamily="49" charset="0"/>
              </a:rPr>
              <a:t>. codes:  0 ‘***’ 0.001 ‘**’ 0.01 ‘*’ 0.05 ‘.’ 0.1 ‘ ’ 1</a:t>
            </a:r>
          </a:p>
          <a:p>
            <a:endParaRPr lang="en-US" sz="1100" dirty="0">
              <a:latin typeface="Lucida Console" panose="020B0609040504020204" pitchFamily="49" charset="0"/>
            </a:endParaRPr>
          </a:p>
          <a:p>
            <a:r>
              <a:rPr lang="en-US" sz="1100" dirty="0">
                <a:latin typeface="Lucida Console" panose="020B0609040504020204" pitchFamily="49" charset="0"/>
              </a:rPr>
              <a:t>Residual standard error: 0.667 on 14 degrees of freedom</a:t>
            </a:r>
          </a:p>
          <a:p>
            <a:r>
              <a:rPr lang="en-US" sz="1100" dirty="0">
                <a:latin typeface="Lucida Console" panose="020B0609040504020204" pitchFamily="49" charset="0"/>
              </a:rPr>
              <a:t>Multiple R-squared:  0.1368,	Adjusted R-squared:  0.07514 </a:t>
            </a:r>
          </a:p>
          <a:p>
            <a:r>
              <a:rPr lang="en-US" sz="1100" dirty="0">
                <a:latin typeface="Lucida Console" panose="020B0609040504020204" pitchFamily="49" charset="0"/>
              </a:rPr>
              <a:t>F-statistic: 2.219 on 1 and 14 DF,  p-value: 0.1585</a:t>
            </a:r>
            <a:endParaRPr lang="en-US" dirty="0">
              <a:latin typeface="Lucida Console" panose="020B0609040504020204" pitchFamily="49" charset="0"/>
            </a:endParaRPr>
          </a:p>
        </p:txBody>
      </p:sp>
      <p:sp>
        <p:nvSpPr>
          <p:cNvPr id="6" name="TextBox 5">
            <a:extLst>
              <a:ext uri="{FF2B5EF4-FFF2-40B4-BE49-F238E27FC236}">
                <a16:creationId xmlns:a16="http://schemas.microsoft.com/office/drawing/2014/main" id="{BE329B5B-1A51-4D7D-864C-1B1235D22054}"/>
              </a:ext>
            </a:extLst>
          </p:cNvPr>
          <p:cNvSpPr txBox="1"/>
          <p:nvPr/>
        </p:nvSpPr>
        <p:spPr>
          <a:xfrm>
            <a:off x="874711" y="759628"/>
            <a:ext cx="10820401" cy="480131"/>
          </a:xfrm>
          <a:prstGeom prst="rect">
            <a:avLst/>
          </a:prstGeom>
          <a:noFill/>
          <a:ln>
            <a:noFill/>
          </a:ln>
        </p:spPr>
        <p:txBody>
          <a:bodyPr wrap="square" rtlCol="0">
            <a:spAutoFit/>
          </a:bodyPr>
          <a:lstStyle/>
          <a:p>
            <a:pPr>
              <a:lnSpc>
                <a:spcPct val="90000"/>
              </a:lnSpc>
            </a:pPr>
            <a:r>
              <a:rPr lang="en-US" sz="1400" dirty="0"/>
              <a:t>Y=Average Gini Coefficient	                       P=Average Return to Primary Education	S=Average Return to Secondary Education             T=Average Return to Tertiary Education	X=Average Return to Education</a:t>
            </a:r>
          </a:p>
        </p:txBody>
      </p:sp>
    </p:spTree>
    <p:extLst>
      <p:ext uri="{BB962C8B-B14F-4D97-AF65-F5344CB8AC3E}">
        <p14:creationId xmlns:p14="http://schemas.microsoft.com/office/powerpoint/2010/main" val="388112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188" y="152400"/>
            <a:ext cx="12268200" cy="607228"/>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3" name="Title 12"/>
          <p:cNvSpPr>
            <a:spLocks noGrp="1"/>
          </p:cNvSpPr>
          <p:nvPr>
            <p:ph type="title"/>
          </p:nvPr>
        </p:nvSpPr>
        <p:spPr>
          <a:xfrm>
            <a:off x="0" y="76200"/>
            <a:ext cx="11963402" cy="683428"/>
          </a:xfrm>
        </p:spPr>
        <p:txBody>
          <a:bodyPr>
            <a:normAutofit/>
          </a:bodyPr>
          <a:lstStyle/>
          <a:p>
            <a:r>
              <a:rPr lang="en-US" sz="2400" dirty="0">
                <a:solidFill>
                  <a:schemeClr val="bg1"/>
                </a:solidFill>
              </a:rPr>
              <a:t>Inequality, Wage Premiums, Supply and Demand of Unskilled workers</a:t>
            </a:r>
          </a:p>
        </p:txBody>
      </p:sp>
      <p:sp>
        <p:nvSpPr>
          <p:cNvPr id="9" name="Rectangle 8">
            <a:extLst>
              <a:ext uri="{FF2B5EF4-FFF2-40B4-BE49-F238E27FC236}">
                <a16:creationId xmlns:a16="http://schemas.microsoft.com/office/drawing/2014/main" id="{80B5E034-5818-4705-981E-BA13103162CB}"/>
              </a:ext>
            </a:extLst>
          </p:cNvPr>
          <p:cNvSpPr/>
          <p:nvPr/>
        </p:nvSpPr>
        <p:spPr>
          <a:xfrm>
            <a:off x="1255712" y="838200"/>
            <a:ext cx="8915400" cy="3077766"/>
          </a:xfrm>
          <a:prstGeom prst="rect">
            <a:avLst/>
          </a:prstGeom>
        </p:spPr>
        <p:txBody>
          <a:bodyPr wrap="square">
            <a:spAutoFit/>
          </a:bodyPr>
          <a:lstStyle/>
          <a:p>
            <a:r>
              <a:rPr lang="en-US" sz="2400" dirty="0"/>
              <a:t>        </a:t>
            </a:r>
            <a:r>
              <a:rPr lang="en-US" sz="1000" dirty="0">
                <a:latin typeface="Lucida Console" panose="020B0609040504020204" pitchFamily="49" charset="0"/>
              </a:rPr>
              <a:t>country       </a:t>
            </a:r>
            <a:r>
              <a:rPr lang="en-US" sz="1000" dirty="0" err="1">
                <a:latin typeface="Lucida Console" panose="020B0609040504020204" pitchFamily="49" charset="0"/>
              </a:rPr>
              <a:t>gini</a:t>
            </a:r>
            <a:r>
              <a:rPr lang="en-US" sz="1000" dirty="0">
                <a:latin typeface="Lucida Console" panose="020B0609040504020204" pitchFamily="49" charset="0"/>
              </a:rPr>
              <a:t>  Wage premium  % Change demand unskilled workers       % Change supply unskilled workers </a:t>
            </a:r>
          </a:p>
          <a:p>
            <a:r>
              <a:rPr lang="en-US" sz="1000" dirty="0">
                <a:latin typeface="Lucida Console" panose="020B0609040504020204" pitchFamily="49" charset="0"/>
              </a:rPr>
              <a:t>1           Argentina -1.30 -2.4                             -4.7                             2.40</a:t>
            </a:r>
          </a:p>
          <a:p>
            <a:r>
              <a:rPr lang="en-US" sz="1000" dirty="0">
                <a:latin typeface="Lucida Console" panose="020B0609040504020204" pitchFamily="49" charset="0"/>
              </a:rPr>
              <a:t>2             Bolivia -2.05 -4.6                             -8.7                             5.10</a:t>
            </a:r>
          </a:p>
          <a:p>
            <a:r>
              <a:rPr lang="en-US" sz="1000" dirty="0">
                <a:latin typeface="Lucida Console" panose="020B0609040504020204" pitchFamily="49" charset="0"/>
              </a:rPr>
              <a:t>3              Brazil -1.03 -3.2                             -5.1                             4.40</a:t>
            </a:r>
          </a:p>
          <a:p>
            <a:r>
              <a:rPr lang="en-US" sz="1000" dirty="0">
                <a:latin typeface="Lucida Console" panose="020B0609040504020204" pitchFamily="49" charset="0"/>
              </a:rPr>
              <a:t>4               Chile -0.72 -1.9                             -4.7                             1.10</a:t>
            </a:r>
          </a:p>
          <a:p>
            <a:r>
              <a:rPr lang="en-US" sz="1000" dirty="0">
                <a:latin typeface="Lucida Console" panose="020B0609040504020204" pitchFamily="49" charset="0"/>
              </a:rPr>
              <a:t>5          Costa Rica -0.47 -2.0                              0.1                             6.00</a:t>
            </a:r>
          </a:p>
          <a:p>
            <a:r>
              <a:rPr lang="en-US" sz="1000" dirty="0">
                <a:latin typeface="Lucida Console" panose="020B0609040504020204" pitchFamily="49" charset="0"/>
              </a:rPr>
              <a:t>6  Dominican Republic -0.79 -0.2                              2.8                             3.40</a:t>
            </a:r>
          </a:p>
          <a:p>
            <a:r>
              <a:rPr lang="en-US" sz="1000" dirty="0">
                <a:latin typeface="Lucida Console" panose="020B0609040504020204" pitchFamily="49" charset="0"/>
              </a:rPr>
              <a:t>7             Ecuador -1.99 -3.2                             -6.3                             3.40</a:t>
            </a:r>
          </a:p>
          <a:p>
            <a:r>
              <a:rPr lang="en-US" sz="1000" dirty="0">
                <a:latin typeface="Lucida Console" panose="020B0609040504020204" pitchFamily="49" charset="0"/>
              </a:rPr>
              <a:t>8         El Salvador -1.24 -0.1                             -0.5                            -0.03</a:t>
            </a:r>
          </a:p>
          <a:p>
            <a:r>
              <a:rPr lang="en-US" sz="1000" dirty="0">
                <a:latin typeface="Lucida Console" panose="020B0609040504020204" pitchFamily="49" charset="0"/>
              </a:rPr>
              <a:t>9           Guatemala -0.10 -1.9                             -3.3                             2.30</a:t>
            </a:r>
          </a:p>
          <a:p>
            <a:r>
              <a:rPr lang="en-US" sz="1000" dirty="0">
                <a:latin typeface="Lucida Console" panose="020B0609040504020204" pitchFamily="49" charset="0"/>
              </a:rPr>
              <a:t>10             Mexico -1.17 -2.8                             -6.3                             2.20</a:t>
            </a:r>
          </a:p>
          <a:p>
            <a:r>
              <a:rPr lang="en-US" sz="1000" dirty="0">
                <a:latin typeface="Lucida Console" panose="020B0609040504020204" pitchFamily="49" charset="0"/>
              </a:rPr>
              <a:t>11          Nicaragua -2.64 -6.9                            -14.1                             6.60</a:t>
            </a:r>
          </a:p>
          <a:p>
            <a:r>
              <a:rPr lang="en-US" sz="1000" dirty="0">
                <a:latin typeface="Lucida Console" panose="020B0609040504020204" pitchFamily="49" charset="0"/>
              </a:rPr>
              <a:t>12             Panama -0.74 -2.6                             -4.4                             2.40</a:t>
            </a:r>
          </a:p>
          <a:p>
            <a:r>
              <a:rPr lang="en-US" sz="1000" dirty="0">
                <a:latin typeface="Lucida Console" panose="020B0609040504020204" pitchFamily="49" charset="0"/>
              </a:rPr>
              <a:t>13           Paraguay -0.39 -5.6                            -10.8                             6.10</a:t>
            </a:r>
          </a:p>
          <a:p>
            <a:r>
              <a:rPr lang="en-US" sz="1000" dirty="0">
                <a:latin typeface="Lucida Console" panose="020B0609040504020204" pitchFamily="49" charset="0"/>
              </a:rPr>
              <a:t>14               Peru -0.91  2.8                             -4.6                             3.80</a:t>
            </a:r>
          </a:p>
          <a:p>
            <a:r>
              <a:rPr lang="en-US" sz="1000" dirty="0">
                <a:latin typeface="Lucida Console" panose="020B0609040504020204" pitchFamily="49" charset="0"/>
              </a:rPr>
              <a:t>15            Uruguay -0.20 -0.9                             -1.4                             1.10</a:t>
            </a:r>
          </a:p>
          <a:p>
            <a:r>
              <a:rPr lang="en-US" sz="1000" dirty="0">
                <a:latin typeface="Lucida Console" panose="020B0609040504020204" pitchFamily="49" charset="0"/>
              </a:rPr>
              <a:t>16          Venezuela -1.07 -4.8                            -10.3                             4.20</a:t>
            </a:r>
          </a:p>
          <a:p>
            <a:endParaRPr lang="en-US" sz="1000" dirty="0">
              <a:latin typeface="Lucida Console" panose="020B0609040504020204" pitchFamily="49" charset="0"/>
            </a:endParaRPr>
          </a:p>
        </p:txBody>
      </p:sp>
      <p:sp>
        <p:nvSpPr>
          <p:cNvPr id="10" name="Rectangle 9">
            <a:extLst>
              <a:ext uri="{FF2B5EF4-FFF2-40B4-BE49-F238E27FC236}">
                <a16:creationId xmlns:a16="http://schemas.microsoft.com/office/drawing/2014/main" id="{5A3E4821-AA95-4AAE-B31C-AC91C6EA2D0A}"/>
              </a:ext>
            </a:extLst>
          </p:cNvPr>
          <p:cNvSpPr/>
          <p:nvPr/>
        </p:nvSpPr>
        <p:spPr>
          <a:xfrm>
            <a:off x="2667000" y="3837740"/>
            <a:ext cx="6092825" cy="2839239"/>
          </a:xfrm>
          <a:prstGeom prst="rect">
            <a:avLst/>
          </a:prstGeom>
        </p:spPr>
        <p:txBody>
          <a:bodyPr>
            <a:spAutoFit/>
          </a:bodyPr>
          <a:lstStyle/>
          <a:p>
            <a:r>
              <a:rPr lang="en-US" sz="1050" dirty="0">
                <a:latin typeface="Lucida Console" panose="020B0609040504020204" pitchFamily="49" charset="0"/>
              </a:rPr>
              <a:t> Total % Change supply and demand unskilled workers</a:t>
            </a:r>
          </a:p>
          <a:p>
            <a:r>
              <a:rPr lang="en-US" sz="1050" dirty="0">
                <a:latin typeface="Lucida Console" panose="020B0609040504020204" pitchFamily="49" charset="0"/>
              </a:rPr>
              <a:t>1                                         -2.30</a:t>
            </a:r>
          </a:p>
          <a:p>
            <a:r>
              <a:rPr lang="en-US" sz="1050" dirty="0">
                <a:latin typeface="Lucida Console" panose="020B0609040504020204" pitchFamily="49" charset="0"/>
              </a:rPr>
              <a:t>2                                         -3.60</a:t>
            </a:r>
          </a:p>
          <a:p>
            <a:r>
              <a:rPr lang="en-US" sz="1050" dirty="0">
                <a:latin typeface="Lucida Console" panose="020B0609040504020204" pitchFamily="49" charset="0"/>
              </a:rPr>
              <a:t>3                                         -0.70</a:t>
            </a:r>
          </a:p>
          <a:p>
            <a:r>
              <a:rPr lang="en-US" sz="1050" dirty="0">
                <a:latin typeface="Lucida Console" panose="020B0609040504020204" pitchFamily="49" charset="0"/>
              </a:rPr>
              <a:t>4                                         -3.60</a:t>
            </a:r>
          </a:p>
          <a:p>
            <a:r>
              <a:rPr lang="en-US" sz="1050" dirty="0">
                <a:latin typeface="Lucida Console" panose="020B0609040504020204" pitchFamily="49" charset="0"/>
              </a:rPr>
              <a:t>5                                          6.10</a:t>
            </a:r>
          </a:p>
          <a:p>
            <a:r>
              <a:rPr lang="en-US" sz="1050" dirty="0">
                <a:latin typeface="Lucida Console" panose="020B0609040504020204" pitchFamily="49" charset="0"/>
              </a:rPr>
              <a:t>6                                          6.20</a:t>
            </a:r>
          </a:p>
          <a:p>
            <a:r>
              <a:rPr lang="en-US" sz="1050" dirty="0">
                <a:latin typeface="Lucida Console" panose="020B0609040504020204" pitchFamily="49" charset="0"/>
              </a:rPr>
              <a:t>7                                         -2.90</a:t>
            </a:r>
          </a:p>
          <a:p>
            <a:r>
              <a:rPr lang="en-US" sz="1050" dirty="0">
                <a:latin typeface="Lucida Console" panose="020B0609040504020204" pitchFamily="49" charset="0"/>
              </a:rPr>
              <a:t>8                                         -0.53</a:t>
            </a:r>
          </a:p>
          <a:p>
            <a:r>
              <a:rPr lang="en-US" sz="1050" dirty="0">
                <a:latin typeface="Lucida Console" panose="020B0609040504020204" pitchFamily="49" charset="0"/>
              </a:rPr>
              <a:t>9                                         -1.00</a:t>
            </a:r>
          </a:p>
          <a:p>
            <a:r>
              <a:rPr lang="en-US" sz="1050" dirty="0">
                <a:latin typeface="Lucida Console" panose="020B0609040504020204" pitchFamily="49" charset="0"/>
              </a:rPr>
              <a:t>10                                        -4.10</a:t>
            </a:r>
          </a:p>
          <a:p>
            <a:r>
              <a:rPr lang="en-US" sz="1050" dirty="0">
                <a:latin typeface="Lucida Console" panose="020B0609040504020204" pitchFamily="49" charset="0"/>
              </a:rPr>
              <a:t>11                                        -7.50</a:t>
            </a:r>
          </a:p>
          <a:p>
            <a:r>
              <a:rPr lang="en-US" sz="1050" dirty="0">
                <a:latin typeface="Lucida Console" panose="020B0609040504020204" pitchFamily="49" charset="0"/>
              </a:rPr>
              <a:t>12                                        -2.00</a:t>
            </a:r>
          </a:p>
          <a:p>
            <a:r>
              <a:rPr lang="en-US" sz="1050" dirty="0">
                <a:latin typeface="Lucida Console" panose="020B0609040504020204" pitchFamily="49" charset="0"/>
              </a:rPr>
              <a:t>13                                        -4.70</a:t>
            </a:r>
          </a:p>
          <a:p>
            <a:r>
              <a:rPr lang="en-US" sz="1050" dirty="0">
                <a:latin typeface="Lucida Console" panose="020B0609040504020204" pitchFamily="49" charset="0"/>
              </a:rPr>
              <a:t>14                                        -0.80</a:t>
            </a:r>
          </a:p>
          <a:p>
            <a:r>
              <a:rPr lang="en-US" sz="1050" dirty="0">
                <a:latin typeface="Lucida Console" panose="020B0609040504020204" pitchFamily="49" charset="0"/>
              </a:rPr>
              <a:t>15                                        -0.30</a:t>
            </a:r>
          </a:p>
          <a:p>
            <a:r>
              <a:rPr lang="en-US" sz="1050" dirty="0">
                <a:latin typeface="Lucida Console" panose="020B0609040504020204" pitchFamily="49" charset="0"/>
              </a:rPr>
              <a:t>16                                        -6.10</a:t>
            </a:r>
            <a:endParaRPr lang="en-US" sz="1200" dirty="0">
              <a:latin typeface="Lucida Console" panose="020B0609040504020204" pitchFamily="49" charset="0"/>
            </a:endParaRPr>
          </a:p>
        </p:txBody>
      </p:sp>
    </p:spTree>
    <p:extLst>
      <p:ext uri="{BB962C8B-B14F-4D97-AF65-F5344CB8AC3E}">
        <p14:creationId xmlns:p14="http://schemas.microsoft.com/office/powerpoint/2010/main" val="88420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Latin America is a vital part of the world economy responsible for producing numerous products essential to our everyday lives such as textiles, food and agriculture, and natural resources. </a:t>
            </a:r>
          </a:p>
          <a:p>
            <a:r>
              <a:rPr lang="en-US" dirty="0"/>
              <a:t>For decades, it has been among the most unequal regions in the world, particularly with regard to income distribution and social welfare. </a:t>
            </a:r>
          </a:p>
          <a:p>
            <a:r>
              <a:rPr lang="en-US" dirty="0"/>
              <a:t>However, since the late 1990’s inequality has declined based on nearly all available metrics.</a:t>
            </a:r>
          </a:p>
          <a:p>
            <a:r>
              <a:rPr lang="en-US" dirty="0"/>
              <a:t>Numerous economists and policy makers have attempted to understand why; the vast majority coming up with slightly different conclusions. </a:t>
            </a:r>
          </a:p>
          <a:p>
            <a:endParaRPr lang="en-US" dirty="0"/>
          </a:p>
          <a:p>
            <a:endParaRPr lang="en-US" dirty="0"/>
          </a:p>
          <a:p>
            <a:endParaRPr lang="en-US" dirty="0"/>
          </a:p>
          <a:p>
            <a:endParaRPr lang="en-US" dirty="0"/>
          </a:p>
        </p:txBody>
      </p:sp>
      <p:sp>
        <p:nvSpPr>
          <p:cNvPr id="4" name="Snip Single Corner Rectangle 3"/>
          <p:cNvSpPr/>
          <p:nvPr/>
        </p:nvSpPr>
        <p:spPr>
          <a:xfrm>
            <a:off x="-153988" y="1607127"/>
            <a:ext cx="55626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Tree>
    <p:extLst>
      <p:ext uri="{BB962C8B-B14F-4D97-AF65-F5344CB8AC3E}">
        <p14:creationId xmlns:p14="http://schemas.microsoft.com/office/powerpoint/2010/main" val="76560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188" y="152400"/>
            <a:ext cx="12268200" cy="607228"/>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3" name="Title 12"/>
          <p:cNvSpPr>
            <a:spLocks noGrp="1"/>
          </p:cNvSpPr>
          <p:nvPr>
            <p:ph type="title"/>
          </p:nvPr>
        </p:nvSpPr>
        <p:spPr>
          <a:xfrm>
            <a:off x="0" y="76200"/>
            <a:ext cx="11963402" cy="683428"/>
          </a:xfrm>
        </p:spPr>
        <p:txBody>
          <a:bodyPr>
            <a:normAutofit fontScale="90000"/>
          </a:bodyPr>
          <a:lstStyle/>
          <a:p>
            <a:r>
              <a:rPr lang="en-US" sz="2400" dirty="0">
                <a:solidFill>
                  <a:schemeClr val="bg1"/>
                </a:solidFill>
              </a:rPr>
              <a:t>% Change Inequality </a:t>
            </a:r>
            <a:r>
              <a:rPr lang="en-US" sz="2400" dirty="0" err="1">
                <a:solidFill>
                  <a:schemeClr val="bg1"/>
                </a:solidFill>
              </a:rPr>
              <a:t>vs</a:t>
            </a:r>
            <a:r>
              <a:rPr lang="en-US" sz="2400" dirty="0">
                <a:solidFill>
                  <a:schemeClr val="bg1"/>
                </a:solidFill>
              </a:rPr>
              <a:t> % change wage premiums of unskilled workers</a:t>
            </a:r>
          </a:p>
        </p:txBody>
      </p:sp>
      <p:pic>
        <p:nvPicPr>
          <p:cNvPr id="6" name="Picture 5">
            <a:extLst>
              <a:ext uri="{FF2B5EF4-FFF2-40B4-BE49-F238E27FC236}">
                <a16:creationId xmlns:a16="http://schemas.microsoft.com/office/drawing/2014/main" id="{1B8BEAD3-B60B-4971-A664-EDA31979951A}"/>
              </a:ext>
            </a:extLst>
          </p:cNvPr>
          <p:cNvPicPr>
            <a:picLocks noChangeAspect="1"/>
          </p:cNvPicPr>
          <p:nvPr/>
        </p:nvPicPr>
        <p:blipFill>
          <a:blip r:embed="rId3"/>
          <a:stretch>
            <a:fillRect/>
          </a:stretch>
        </p:blipFill>
        <p:spPr>
          <a:xfrm>
            <a:off x="6627812" y="1447800"/>
            <a:ext cx="5270881" cy="4084488"/>
          </a:xfrm>
          <a:prstGeom prst="rect">
            <a:avLst/>
          </a:prstGeom>
        </p:spPr>
      </p:pic>
      <p:sp>
        <p:nvSpPr>
          <p:cNvPr id="7" name="Rectangle 6">
            <a:extLst>
              <a:ext uri="{FF2B5EF4-FFF2-40B4-BE49-F238E27FC236}">
                <a16:creationId xmlns:a16="http://schemas.microsoft.com/office/drawing/2014/main" id="{D7CBFE77-726C-4AB8-8172-DFE69CD85DA8}"/>
              </a:ext>
            </a:extLst>
          </p:cNvPr>
          <p:cNvSpPr/>
          <p:nvPr/>
        </p:nvSpPr>
        <p:spPr>
          <a:xfrm>
            <a:off x="303212" y="1828800"/>
            <a:ext cx="6705600" cy="3754874"/>
          </a:xfrm>
          <a:prstGeom prst="rect">
            <a:avLst/>
          </a:prstGeom>
        </p:spPr>
        <p:txBody>
          <a:bodyPr wrap="square">
            <a:spAutoFit/>
          </a:bodyPr>
          <a:lstStyle/>
          <a:p>
            <a:r>
              <a:rPr lang="en-US" sz="1400" dirty="0" err="1">
                <a:latin typeface="Lucida Console" panose="020B0609040504020204" pitchFamily="49" charset="0"/>
              </a:rPr>
              <a:t>lm</a:t>
            </a:r>
            <a:r>
              <a:rPr lang="en-US" sz="1400" dirty="0">
                <a:latin typeface="Lucida Console" panose="020B0609040504020204" pitchFamily="49" charset="0"/>
              </a:rPr>
              <a:t>(formula = y ~ </a:t>
            </a:r>
            <a:r>
              <a:rPr lang="en-US" sz="1400" dirty="0" err="1">
                <a:latin typeface="Lucida Console" panose="020B0609040504020204" pitchFamily="49" charset="0"/>
              </a:rPr>
              <a:t>Wp</a:t>
            </a:r>
            <a:r>
              <a:rPr lang="en-US" sz="1400" dirty="0">
                <a:latin typeface="Lucida Console" panose="020B0609040504020204" pitchFamily="49" charset="0"/>
              </a:rPr>
              <a:t>)</a:t>
            </a:r>
          </a:p>
          <a:p>
            <a:r>
              <a:rPr lang="en-US" sz="1400" dirty="0">
                <a:latin typeface="Lucida Console" panose="020B0609040504020204" pitchFamily="49" charset="0"/>
              </a:rPr>
              <a:t>Y= % Change Gini</a:t>
            </a:r>
          </a:p>
          <a:p>
            <a:r>
              <a:rPr lang="en-US" sz="1400" dirty="0" err="1">
                <a:latin typeface="Lucida Console" panose="020B0609040504020204" pitchFamily="49" charset="0"/>
              </a:rPr>
              <a:t>Wp</a:t>
            </a:r>
            <a:r>
              <a:rPr lang="en-US" sz="1400" dirty="0">
                <a:latin typeface="Lucida Console" panose="020B0609040504020204" pitchFamily="49" charset="0"/>
              </a:rPr>
              <a:t>= % Change Wage Premium for Unskilled Workers</a:t>
            </a:r>
          </a:p>
          <a:p>
            <a:endParaRPr lang="en-US" sz="1400" dirty="0">
              <a:latin typeface="Lucida Console" panose="020B0609040504020204" pitchFamily="49" charset="0"/>
            </a:endParaRPr>
          </a:p>
          <a:p>
            <a:r>
              <a:rPr lang="en-US" sz="1400" dirty="0">
                <a:latin typeface="Lucida Console" panose="020B0609040504020204" pitchFamily="49" charset="0"/>
              </a:rPr>
              <a:t>Residuals:</a:t>
            </a:r>
          </a:p>
          <a:p>
            <a:r>
              <a:rPr lang="en-US" sz="1400" dirty="0">
                <a:latin typeface="Lucida Console" panose="020B0609040504020204" pitchFamily="49" charset="0"/>
              </a:rPr>
              <a:t>     Min       1Q   Median       3Q      Max </a:t>
            </a:r>
          </a:p>
          <a:p>
            <a:r>
              <a:rPr lang="en-US" sz="1400" dirty="0">
                <a:latin typeface="Lucida Console" panose="020B0609040504020204" pitchFamily="49" charset="0"/>
              </a:rPr>
              <a:t>-1.00351 -0.52726  0.03114  0.36893  1.07265 </a:t>
            </a:r>
          </a:p>
          <a:p>
            <a:endParaRPr lang="en-US" sz="1400" dirty="0">
              <a:latin typeface="Lucida Console" panose="020B0609040504020204" pitchFamily="49" charset="0"/>
            </a:endParaRPr>
          </a:p>
          <a:p>
            <a:r>
              <a:rPr lang="en-US" sz="1400" dirty="0">
                <a:latin typeface="Lucida Console" panose="020B0609040504020204" pitchFamily="49" charset="0"/>
              </a:rPr>
              <a:t>Coefficients:</a:t>
            </a:r>
          </a:p>
          <a:p>
            <a:r>
              <a:rPr lang="en-US" sz="1400" dirty="0">
                <a:latin typeface="Lucida Console" panose="020B0609040504020204" pitchFamily="49" charset="0"/>
              </a:rPr>
              <a:t>            Estimate Std. Error t value </a:t>
            </a:r>
            <a:r>
              <a:rPr lang="en-US" sz="1400" dirty="0" err="1">
                <a:latin typeface="Lucida Console" panose="020B0609040504020204" pitchFamily="49" charset="0"/>
              </a:rPr>
              <a:t>Pr</a:t>
            </a:r>
            <a:r>
              <a:rPr lang="en-US" sz="1400" dirty="0">
                <a:latin typeface="Lucida Console" panose="020B0609040504020204" pitchFamily="49" charset="0"/>
              </a:rPr>
              <a:t>(&gt;|t|)   </a:t>
            </a:r>
          </a:p>
          <a:p>
            <a:r>
              <a:rPr lang="en-US" sz="1400" dirty="0">
                <a:latin typeface="Lucida Console" panose="020B0609040504020204" pitchFamily="49" charset="0"/>
              </a:rPr>
              <a:t>(Intercept) -0.71382    0.23915  -2.985  0.00984 **</a:t>
            </a:r>
          </a:p>
          <a:p>
            <a:r>
              <a:rPr lang="en-US" sz="1400" dirty="0" err="1">
                <a:latin typeface="Lucida Console" panose="020B0609040504020204" pitchFamily="49" charset="0"/>
              </a:rPr>
              <a:t>Wp</a:t>
            </a:r>
            <a:r>
              <a:rPr lang="en-US" sz="1400" dirty="0">
                <a:latin typeface="Lucida Console" panose="020B0609040504020204" pitchFamily="49" charset="0"/>
              </a:rPr>
              <a:t>           0.13372    0.07053   1.896  0.07881 . </a:t>
            </a:r>
          </a:p>
          <a:p>
            <a:r>
              <a:rPr lang="en-US" sz="1400" dirty="0">
                <a:latin typeface="Lucida Console" panose="020B0609040504020204" pitchFamily="49" charset="0"/>
              </a:rPr>
              <a:t>---</a:t>
            </a:r>
          </a:p>
          <a:p>
            <a:r>
              <a:rPr lang="en-US" sz="1400" dirty="0">
                <a:latin typeface="Lucida Console" panose="020B0609040504020204" pitchFamily="49" charset="0"/>
              </a:rPr>
              <a:t>Residual standard error: 0.6404 on 14 degrees of freedom</a:t>
            </a:r>
          </a:p>
          <a:p>
            <a:r>
              <a:rPr lang="en-US" sz="1400" dirty="0">
                <a:latin typeface="Lucida Console" panose="020B0609040504020204" pitchFamily="49" charset="0"/>
              </a:rPr>
              <a:t>Multiple R-squared:  0.2043,	Adjusted R-squared:  0.1474 </a:t>
            </a:r>
          </a:p>
          <a:p>
            <a:r>
              <a:rPr lang="en-US" sz="1400" dirty="0">
                <a:latin typeface="Lucida Console" panose="020B0609040504020204" pitchFamily="49" charset="0"/>
              </a:rPr>
              <a:t>F-statistic: 3.594 on 1 and 14 DF,  p-value: 0.07881</a:t>
            </a:r>
            <a:endParaRPr lang="en-US" dirty="0">
              <a:latin typeface="Lucida Console" panose="020B0609040504020204" pitchFamily="49" charset="0"/>
            </a:endParaRPr>
          </a:p>
        </p:txBody>
      </p:sp>
    </p:spTree>
    <p:extLst>
      <p:ext uri="{BB962C8B-B14F-4D97-AF65-F5344CB8AC3E}">
        <p14:creationId xmlns:p14="http://schemas.microsoft.com/office/powerpoint/2010/main" val="37893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188" y="152400"/>
            <a:ext cx="12268200" cy="607228"/>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3" name="Title 12"/>
          <p:cNvSpPr>
            <a:spLocks noGrp="1"/>
          </p:cNvSpPr>
          <p:nvPr>
            <p:ph type="title"/>
          </p:nvPr>
        </p:nvSpPr>
        <p:spPr>
          <a:xfrm>
            <a:off x="0" y="76200"/>
            <a:ext cx="11963402" cy="683428"/>
          </a:xfrm>
        </p:spPr>
        <p:txBody>
          <a:bodyPr>
            <a:normAutofit/>
          </a:bodyPr>
          <a:lstStyle/>
          <a:p>
            <a:r>
              <a:rPr lang="en-US" sz="2400" dirty="0">
                <a:solidFill>
                  <a:schemeClr val="bg1"/>
                </a:solidFill>
              </a:rPr>
              <a:t>% Change Inequality </a:t>
            </a:r>
            <a:r>
              <a:rPr lang="en-US" sz="2400" dirty="0" err="1">
                <a:solidFill>
                  <a:schemeClr val="bg1"/>
                </a:solidFill>
              </a:rPr>
              <a:t>vs</a:t>
            </a:r>
            <a:r>
              <a:rPr lang="en-US" sz="2400" dirty="0">
                <a:solidFill>
                  <a:schemeClr val="bg1"/>
                </a:solidFill>
              </a:rPr>
              <a:t> % change supply of unskilled workers</a:t>
            </a:r>
          </a:p>
        </p:txBody>
      </p:sp>
      <p:pic>
        <p:nvPicPr>
          <p:cNvPr id="9" name="Picture 8">
            <a:extLst>
              <a:ext uri="{FF2B5EF4-FFF2-40B4-BE49-F238E27FC236}">
                <a16:creationId xmlns:a16="http://schemas.microsoft.com/office/drawing/2014/main" id="{F22C8758-7905-43ED-A33C-C2DB75FC591A}"/>
              </a:ext>
            </a:extLst>
          </p:cNvPr>
          <p:cNvPicPr>
            <a:picLocks noChangeAspect="1"/>
          </p:cNvPicPr>
          <p:nvPr/>
        </p:nvPicPr>
        <p:blipFill>
          <a:blip r:embed="rId3"/>
          <a:stretch>
            <a:fillRect/>
          </a:stretch>
        </p:blipFill>
        <p:spPr>
          <a:xfrm>
            <a:off x="6551612" y="1676400"/>
            <a:ext cx="5274596" cy="4087368"/>
          </a:xfrm>
          <a:prstGeom prst="rect">
            <a:avLst/>
          </a:prstGeom>
        </p:spPr>
      </p:pic>
      <p:sp>
        <p:nvSpPr>
          <p:cNvPr id="10" name="Rectangle 9">
            <a:extLst>
              <a:ext uri="{FF2B5EF4-FFF2-40B4-BE49-F238E27FC236}">
                <a16:creationId xmlns:a16="http://schemas.microsoft.com/office/drawing/2014/main" id="{D3EDE97B-5746-41FD-A675-8FE2B3992AE3}"/>
              </a:ext>
            </a:extLst>
          </p:cNvPr>
          <p:cNvSpPr/>
          <p:nvPr/>
        </p:nvSpPr>
        <p:spPr>
          <a:xfrm>
            <a:off x="379412" y="2057400"/>
            <a:ext cx="6705600" cy="3108543"/>
          </a:xfrm>
          <a:prstGeom prst="rect">
            <a:avLst/>
          </a:prstGeom>
        </p:spPr>
        <p:txBody>
          <a:bodyPr wrap="square">
            <a:spAutoFit/>
          </a:bodyPr>
          <a:lstStyle/>
          <a:p>
            <a:r>
              <a:rPr lang="en-US" sz="1400" dirty="0" err="1">
                <a:latin typeface="Lucida Console" panose="020B0609040504020204" pitchFamily="49" charset="0"/>
              </a:rPr>
              <a:t>lm</a:t>
            </a:r>
            <a:r>
              <a:rPr lang="en-US" sz="1400" dirty="0">
                <a:latin typeface="Lucida Console" panose="020B0609040504020204" pitchFamily="49" charset="0"/>
              </a:rPr>
              <a:t>(formula = y ~ %</a:t>
            </a:r>
            <a:r>
              <a:rPr lang="en-US" sz="1400" dirty="0" err="1">
                <a:latin typeface="Lucida Console" panose="020B0609040504020204" pitchFamily="49" charset="0"/>
              </a:rPr>
              <a:t>Changeinsupplyofunskilledworkers</a:t>
            </a:r>
            <a:r>
              <a:rPr lang="en-US" sz="1400" dirty="0">
                <a:latin typeface="Lucida Console" panose="020B0609040504020204" pitchFamily="49" charset="0"/>
              </a:rPr>
              <a:t>)</a:t>
            </a:r>
          </a:p>
          <a:p>
            <a:endParaRPr lang="en-US" sz="1400" dirty="0">
              <a:latin typeface="Lucida Console" panose="020B0609040504020204" pitchFamily="49" charset="0"/>
            </a:endParaRPr>
          </a:p>
          <a:p>
            <a:r>
              <a:rPr lang="en-US" sz="1400" dirty="0">
                <a:latin typeface="Lucida Console" panose="020B0609040504020204" pitchFamily="49" charset="0"/>
              </a:rPr>
              <a:t>Residuals:</a:t>
            </a:r>
          </a:p>
          <a:p>
            <a:r>
              <a:rPr lang="en-US" sz="1400" dirty="0">
                <a:latin typeface="Lucida Console" panose="020B0609040504020204" pitchFamily="49" charset="0"/>
              </a:rPr>
              <a:t>    Min      1Q  Median      3Q     Max </a:t>
            </a:r>
          </a:p>
          <a:p>
            <a:r>
              <a:rPr lang="en-US" sz="1400" dirty="0">
                <a:latin typeface="Lucida Console" panose="020B0609040504020204" pitchFamily="49" charset="0"/>
              </a:rPr>
              <a:t>-1.2205 -0.4204  0.1040  0.3412  0.9718 </a:t>
            </a:r>
          </a:p>
          <a:p>
            <a:endParaRPr lang="en-US" sz="1400" dirty="0">
              <a:latin typeface="Lucida Console" panose="020B0609040504020204" pitchFamily="49" charset="0"/>
            </a:endParaRPr>
          </a:p>
          <a:p>
            <a:r>
              <a:rPr lang="en-US" sz="1400" dirty="0">
                <a:latin typeface="Lucida Console" panose="020B0609040504020204" pitchFamily="49" charset="0"/>
              </a:rPr>
              <a:t>Coefficients:</a:t>
            </a:r>
          </a:p>
          <a:p>
            <a:r>
              <a:rPr lang="en-US" sz="1400" dirty="0">
                <a:latin typeface="Lucida Console" panose="020B0609040504020204" pitchFamily="49" charset="0"/>
              </a:rPr>
              <a:t>              Estimate Std. Error t value </a:t>
            </a:r>
            <a:r>
              <a:rPr lang="en-US" sz="1400" dirty="0" err="1">
                <a:latin typeface="Lucida Console" panose="020B0609040504020204" pitchFamily="49" charset="0"/>
              </a:rPr>
              <a:t>Pr</a:t>
            </a:r>
            <a:r>
              <a:rPr lang="en-US" sz="1400" dirty="0">
                <a:latin typeface="Lucida Console" panose="020B0609040504020204" pitchFamily="49" charset="0"/>
              </a:rPr>
              <a:t>(&gt;|t|)  </a:t>
            </a:r>
          </a:p>
          <a:p>
            <a:r>
              <a:rPr lang="en-US" sz="1400" dirty="0">
                <a:latin typeface="Lucida Console" panose="020B0609040504020204" pitchFamily="49" charset="0"/>
              </a:rPr>
              <a:t>(Intercept)  -0.65765    0.35292  -1.863   0.0835 .</a:t>
            </a:r>
          </a:p>
          <a:p>
            <a:r>
              <a:rPr lang="en-US" sz="1400" dirty="0">
                <a:latin typeface="Lucida Console" panose="020B0609040504020204" pitchFamily="49" charset="0"/>
              </a:rPr>
              <a:t>Changeinsuppl-0.11543    0.09086  -1.270   0.2246  </a:t>
            </a:r>
          </a:p>
          <a:p>
            <a:r>
              <a:rPr lang="en-US" sz="1400" dirty="0">
                <a:latin typeface="Lucida Console" panose="020B0609040504020204" pitchFamily="49" charset="0"/>
              </a:rPr>
              <a:t>---</a:t>
            </a:r>
          </a:p>
          <a:p>
            <a:r>
              <a:rPr lang="en-US" sz="1400" dirty="0">
                <a:latin typeface="Lucida Console" panose="020B0609040504020204" pitchFamily="49" charset="0"/>
              </a:rPr>
              <a:t>Residual standard error: 0.6798 on 14 degrees of freedom</a:t>
            </a:r>
          </a:p>
          <a:p>
            <a:r>
              <a:rPr lang="en-US" sz="1400" dirty="0">
                <a:latin typeface="Lucida Console" panose="020B0609040504020204" pitchFamily="49" charset="0"/>
              </a:rPr>
              <a:t>Multiple R-squared:  0.1034,Adjusted R-squared:  0.03933 </a:t>
            </a:r>
          </a:p>
          <a:p>
            <a:r>
              <a:rPr lang="en-US" sz="1400" dirty="0">
                <a:latin typeface="Lucida Console" panose="020B0609040504020204" pitchFamily="49" charset="0"/>
              </a:rPr>
              <a:t>F-statistic: 1.614 on 1 and 14 DF,  p-value: 0.2246</a:t>
            </a:r>
          </a:p>
        </p:txBody>
      </p:sp>
    </p:spTree>
    <p:extLst>
      <p:ext uri="{BB962C8B-B14F-4D97-AF65-F5344CB8AC3E}">
        <p14:creationId xmlns:p14="http://schemas.microsoft.com/office/powerpoint/2010/main" val="44236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188" y="152400"/>
            <a:ext cx="12268200" cy="607228"/>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3" name="Title 12"/>
          <p:cNvSpPr>
            <a:spLocks noGrp="1"/>
          </p:cNvSpPr>
          <p:nvPr>
            <p:ph type="title"/>
          </p:nvPr>
        </p:nvSpPr>
        <p:spPr>
          <a:xfrm>
            <a:off x="0" y="76200"/>
            <a:ext cx="11963402" cy="683428"/>
          </a:xfrm>
        </p:spPr>
        <p:txBody>
          <a:bodyPr>
            <a:normAutofit/>
          </a:bodyPr>
          <a:lstStyle/>
          <a:p>
            <a:r>
              <a:rPr lang="en-US" sz="2400" dirty="0">
                <a:solidFill>
                  <a:schemeClr val="bg1"/>
                </a:solidFill>
              </a:rPr>
              <a:t>% Change Inequality </a:t>
            </a:r>
            <a:r>
              <a:rPr lang="en-US" sz="2400" dirty="0" err="1">
                <a:solidFill>
                  <a:schemeClr val="bg1"/>
                </a:solidFill>
              </a:rPr>
              <a:t>vs</a:t>
            </a:r>
            <a:r>
              <a:rPr lang="en-US" sz="2400" dirty="0">
                <a:solidFill>
                  <a:schemeClr val="bg1"/>
                </a:solidFill>
              </a:rPr>
              <a:t> % change Demand of unskilled workers</a:t>
            </a:r>
          </a:p>
        </p:txBody>
      </p:sp>
      <p:pic>
        <p:nvPicPr>
          <p:cNvPr id="6" name="Picture 5">
            <a:extLst>
              <a:ext uri="{FF2B5EF4-FFF2-40B4-BE49-F238E27FC236}">
                <a16:creationId xmlns:a16="http://schemas.microsoft.com/office/drawing/2014/main" id="{61A2BA40-D4E0-45E7-B011-67686F8F020E}"/>
              </a:ext>
            </a:extLst>
          </p:cNvPr>
          <p:cNvPicPr>
            <a:picLocks noChangeAspect="1"/>
          </p:cNvPicPr>
          <p:nvPr/>
        </p:nvPicPr>
        <p:blipFill>
          <a:blip r:embed="rId3"/>
          <a:stretch>
            <a:fillRect/>
          </a:stretch>
        </p:blipFill>
        <p:spPr>
          <a:xfrm>
            <a:off x="6323012" y="1371600"/>
            <a:ext cx="5309996" cy="4114800"/>
          </a:xfrm>
          <a:prstGeom prst="rect">
            <a:avLst/>
          </a:prstGeom>
        </p:spPr>
      </p:pic>
      <p:sp>
        <p:nvSpPr>
          <p:cNvPr id="7" name="Rectangle 6">
            <a:extLst>
              <a:ext uri="{FF2B5EF4-FFF2-40B4-BE49-F238E27FC236}">
                <a16:creationId xmlns:a16="http://schemas.microsoft.com/office/drawing/2014/main" id="{9F45F19E-18A0-4D66-BED1-4F5631EB6332}"/>
              </a:ext>
            </a:extLst>
          </p:cNvPr>
          <p:cNvSpPr/>
          <p:nvPr/>
        </p:nvSpPr>
        <p:spPr>
          <a:xfrm>
            <a:off x="379412" y="1981200"/>
            <a:ext cx="6705600" cy="3323987"/>
          </a:xfrm>
          <a:prstGeom prst="rect">
            <a:avLst/>
          </a:prstGeom>
        </p:spPr>
        <p:txBody>
          <a:bodyPr wrap="square">
            <a:spAutoFit/>
          </a:bodyPr>
          <a:lstStyle/>
          <a:p>
            <a:r>
              <a:rPr lang="en-US" sz="1400" dirty="0" err="1">
                <a:latin typeface="Lucida Console" panose="020B0609040504020204" pitchFamily="49" charset="0"/>
              </a:rPr>
              <a:t>lm</a:t>
            </a:r>
            <a:r>
              <a:rPr lang="en-US" sz="1400" dirty="0">
                <a:latin typeface="Lucida Console" panose="020B0609040504020204" pitchFamily="49" charset="0"/>
              </a:rPr>
              <a:t>(formula = y ~ </a:t>
            </a:r>
            <a:r>
              <a:rPr lang="en-US" sz="1400" dirty="0" err="1">
                <a:latin typeface="Lucida Console" panose="020B0609040504020204" pitchFamily="49" charset="0"/>
              </a:rPr>
              <a:t>changeindemandofunskilledworkers</a:t>
            </a:r>
            <a:r>
              <a:rPr lang="en-US" sz="1400" dirty="0">
                <a:latin typeface="Lucida Console" panose="020B0609040504020204" pitchFamily="49" charset="0"/>
              </a:rPr>
              <a:t>)</a:t>
            </a:r>
          </a:p>
          <a:p>
            <a:endParaRPr lang="en-US" sz="1400" dirty="0">
              <a:latin typeface="Lucida Console" panose="020B0609040504020204" pitchFamily="49" charset="0"/>
            </a:endParaRPr>
          </a:p>
          <a:p>
            <a:r>
              <a:rPr lang="en-US" sz="1400" dirty="0">
                <a:latin typeface="Lucida Console" panose="020B0609040504020204" pitchFamily="49" charset="0"/>
              </a:rPr>
              <a:t>Residuals:</a:t>
            </a:r>
          </a:p>
          <a:p>
            <a:r>
              <a:rPr lang="en-US" sz="1400" dirty="0">
                <a:latin typeface="Lucida Console" panose="020B0609040504020204" pitchFamily="49" charset="0"/>
              </a:rPr>
              <a:t>     Min       1Q   Median       3Q      Max </a:t>
            </a:r>
          </a:p>
          <a:p>
            <a:r>
              <a:rPr lang="en-US" sz="1400" dirty="0">
                <a:latin typeface="Lucida Console" panose="020B0609040504020204" pitchFamily="49" charset="0"/>
              </a:rPr>
              <a:t>-0.83836 -0.47380  0.05496  0.32667  1.15478 </a:t>
            </a:r>
          </a:p>
          <a:p>
            <a:endParaRPr lang="en-US" sz="1400" dirty="0">
              <a:latin typeface="Lucida Console" panose="020B0609040504020204" pitchFamily="49" charset="0"/>
            </a:endParaRPr>
          </a:p>
          <a:p>
            <a:r>
              <a:rPr lang="en-US" sz="1400" dirty="0">
                <a:latin typeface="Lucida Console" panose="020B0609040504020204" pitchFamily="49" charset="0"/>
              </a:rPr>
              <a:t>Coefficients:</a:t>
            </a:r>
          </a:p>
          <a:p>
            <a:r>
              <a:rPr lang="en-US" sz="1400" dirty="0">
                <a:latin typeface="Lucida Console" panose="020B0609040504020204" pitchFamily="49" charset="0"/>
              </a:rPr>
              <a:t>             Estimate Std. Error t value </a:t>
            </a:r>
            <a:r>
              <a:rPr lang="en-US" sz="1400" dirty="0" err="1">
                <a:latin typeface="Lucida Console" panose="020B0609040504020204" pitchFamily="49" charset="0"/>
              </a:rPr>
              <a:t>Pr</a:t>
            </a:r>
            <a:r>
              <a:rPr lang="en-US" sz="1400" dirty="0">
                <a:latin typeface="Lucida Console" panose="020B0609040504020204" pitchFamily="49" charset="0"/>
              </a:rPr>
              <a:t>(&gt;|t|)  </a:t>
            </a:r>
          </a:p>
          <a:p>
            <a:r>
              <a:rPr lang="en-US" sz="1400" dirty="0">
                <a:latin typeface="Lucida Console" panose="020B0609040504020204" pitchFamily="49" charset="0"/>
              </a:rPr>
              <a:t>(Intercept) -0.60124    0.23649  -2.542   0.0235 *</a:t>
            </a:r>
          </a:p>
          <a:p>
            <a:r>
              <a:rPr lang="en-US" sz="1400" dirty="0" err="1">
                <a:latin typeface="Lucida Console" panose="020B0609040504020204" pitchFamily="49" charset="0"/>
              </a:rPr>
              <a:t>Changeindema</a:t>
            </a:r>
            <a:r>
              <a:rPr lang="en-US" sz="1400" dirty="0">
                <a:latin typeface="Lucida Console" panose="020B0609040504020204" pitchFamily="49" charset="0"/>
              </a:rPr>
              <a:t> 0.08736    0.03554   2.458   0.0276 *</a:t>
            </a:r>
          </a:p>
          <a:p>
            <a:r>
              <a:rPr lang="en-US" sz="1400" dirty="0">
                <a:latin typeface="Lucida Console" panose="020B0609040504020204" pitchFamily="49" charset="0"/>
              </a:rPr>
              <a:t>---</a:t>
            </a:r>
          </a:p>
          <a:p>
            <a:r>
              <a:rPr lang="en-US" sz="1400" dirty="0">
                <a:latin typeface="Lucida Console" panose="020B0609040504020204" pitchFamily="49" charset="0"/>
              </a:rPr>
              <a:t>Residual standard error: 0.6 on 14 degrees of freedom</a:t>
            </a:r>
          </a:p>
          <a:p>
            <a:r>
              <a:rPr lang="en-US" sz="1400" dirty="0">
                <a:latin typeface="Lucida Console" panose="020B0609040504020204" pitchFamily="49" charset="0"/>
              </a:rPr>
              <a:t>Multiple R-squared:  0.3014,	Adjusted R-squared:  0.2515 </a:t>
            </a:r>
          </a:p>
          <a:p>
            <a:r>
              <a:rPr lang="en-US" sz="1400" dirty="0">
                <a:latin typeface="Lucida Console" panose="020B0609040504020204" pitchFamily="49" charset="0"/>
              </a:rPr>
              <a:t>F-statistic: 6.041 on 1 and 14 DF,  p-value: 0.02762</a:t>
            </a:r>
          </a:p>
        </p:txBody>
      </p:sp>
    </p:spTree>
    <p:extLst>
      <p:ext uri="{BB962C8B-B14F-4D97-AF65-F5344CB8AC3E}">
        <p14:creationId xmlns:p14="http://schemas.microsoft.com/office/powerpoint/2010/main" val="391671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188" y="152400"/>
            <a:ext cx="12268200" cy="607228"/>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3" name="Title 12"/>
          <p:cNvSpPr>
            <a:spLocks noGrp="1"/>
          </p:cNvSpPr>
          <p:nvPr>
            <p:ph type="title"/>
          </p:nvPr>
        </p:nvSpPr>
        <p:spPr>
          <a:xfrm>
            <a:off x="0" y="16823"/>
            <a:ext cx="11963402" cy="683428"/>
          </a:xfrm>
        </p:spPr>
        <p:txBody>
          <a:bodyPr>
            <a:normAutofit/>
          </a:bodyPr>
          <a:lstStyle/>
          <a:p>
            <a:r>
              <a:rPr lang="en-US" sz="2000" dirty="0">
                <a:solidFill>
                  <a:schemeClr val="bg1"/>
                </a:solidFill>
              </a:rPr>
              <a:t>% Change Inequality </a:t>
            </a:r>
            <a:r>
              <a:rPr lang="en-US" sz="2000" dirty="0" err="1">
                <a:solidFill>
                  <a:schemeClr val="bg1"/>
                </a:solidFill>
              </a:rPr>
              <a:t>vs</a:t>
            </a:r>
            <a:r>
              <a:rPr lang="en-US" sz="2000" dirty="0">
                <a:solidFill>
                  <a:schemeClr val="bg1"/>
                </a:solidFill>
              </a:rPr>
              <a:t> % Total change supply and Demand of unskilled workers</a:t>
            </a:r>
          </a:p>
        </p:txBody>
      </p:sp>
      <p:pic>
        <p:nvPicPr>
          <p:cNvPr id="9" name="Picture 8">
            <a:extLst>
              <a:ext uri="{FF2B5EF4-FFF2-40B4-BE49-F238E27FC236}">
                <a16:creationId xmlns:a16="http://schemas.microsoft.com/office/drawing/2014/main" id="{0B9B15AC-C945-4CB6-8635-E9B07318B00B}"/>
              </a:ext>
            </a:extLst>
          </p:cNvPr>
          <p:cNvPicPr>
            <a:picLocks noChangeAspect="1"/>
          </p:cNvPicPr>
          <p:nvPr/>
        </p:nvPicPr>
        <p:blipFill>
          <a:blip r:embed="rId3"/>
          <a:stretch>
            <a:fillRect/>
          </a:stretch>
        </p:blipFill>
        <p:spPr>
          <a:xfrm>
            <a:off x="6399212" y="1295400"/>
            <a:ext cx="5545996" cy="4297680"/>
          </a:xfrm>
          <a:prstGeom prst="rect">
            <a:avLst/>
          </a:prstGeom>
        </p:spPr>
      </p:pic>
      <p:sp>
        <p:nvSpPr>
          <p:cNvPr id="10" name="Rectangle 9">
            <a:extLst>
              <a:ext uri="{FF2B5EF4-FFF2-40B4-BE49-F238E27FC236}">
                <a16:creationId xmlns:a16="http://schemas.microsoft.com/office/drawing/2014/main" id="{24421589-8A8F-4317-86D3-6A5BD02B2682}"/>
              </a:ext>
            </a:extLst>
          </p:cNvPr>
          <p:cNvSpPr/>
          <p:nvPr/>
        </p:nvSpPr>
        <p:spPr>
          <a:xfrm>
            <a:off x="379412" y="2362200"/>
            <a:ext cx="7696200" cy="2677656"/>
          </a:xfrm>
          <a:prstGeom prst="rect">
            <a:avLst/>
          </a:prstGeom>
        </p:spPr>
        <p:txBody>
          <a:bodyPr wrap="square">
            <a:spAutoFit/>
          </a:bodyPr>
          <a:lstStyle/>
          <a:p>
            <a:r>
              <a:rPr lang="en-US" sz="1200" dirty="0" err="1">
                <a:latin typeface="Lucida Console" panose="020B0609040504020204" pitchFamily="49" charset="0"/>
              </a:rPr>
              <a:t>lm</a:t>
            </a:r>
            <a:r>
              <a:rPr lang="en-US" sz="1200" dirty="0">
                <a:latin typeface="Lucida Console" panose="020B0609040504020204" pitchFamily="49" charset="0"/>
              </a:rPr>
              <a:t>(formula = y ~ </a:t>
            </a:r>
            <a:r>
              <a:rPr lang="en-US" sz="1200" dirty="0" err="1">
                <a:latin typeface="Lucida Console" panose="020B0609040504020204" pitchFamily="49" charset="0"/>
              </a:rPr>
              <a:t>TotalChangeinsupplyanddemandunskilledworkers</a:t>
            </a:r>
            <a:r>
              <a:rPr lang="en-US" sz="1200" dirty="0">
                <a:latin typeface="Lucida Console" panose="020B0609040504020204" pitchFamily="49" charset="0"/>
              </a:rPr>
              <a:t>)</a:t>
            </a:r>
          </a:p>
          <a:p>
            <a:endParaRPr lang="en-US" sz="1200" dirty="0">
              <a:latin typeface="Lucida Console" panose="020B0609040504020204" pitchFamily="49" charset="0"/>
            </a:endParaRPr>
          </a:p>
          <a:p>
            <a:r>
              <a:rPr lang="en-US" sz="1200" dirty="0">
                <a:latin typeface="Lucida Console" panose="020B0609040504020204" pitchFamily="49" charset="0"/>
              </a:rPr>
              <a:t>Residuals:</a:t>
            </a:r>
          </a:p>
          <a:p>
            <a:r>
              <a:rPr lang="en-US" sz="1200" dirty="0">
                <a:latin typeface="Lucida Console" panose="020B0609040504020204" pitchFamily="49" charset="0"/>
              </a:rPr>
              <a:t>     Min       1Q   Median       3Q      Max </a:t>
            </a:r>
          </a:p>
          <a:p>
            <a:r>
              <a:rPr lang="en-US" sz="1200" dirty="0">
                <a:latin typeface="Lucida Console" panose="020B0609040504020204" pitchFamily="49" charset="0"/>
              </a:rPr>
              <a:t>-1.07324 -0.33598 -0.00802  0.40283  0.92589 </a:t>
            </a:r>
          </a:p>
          <a:p>
            <a:endParaRPr lang="en-US" sz="1200" dirty="0">
              <a:latin typeface="Lucida Console" panose="020B0609040504020204" pitchFamily="49" charset="0"/>
            </a:endParaRPr>
          </a:p>
          <a:p>
            <a:r>
              <a:rPr lang="en-US" sz="1200" dirty="0">
                <a:latin typeface="Lucida Console" panose="020B0609040504020204" pitchFamily="49" charset="0"/>
              </a:rPr>
              <a:t>Coefficients:</a:t>
            </a:r>
          </a:p>
          <a:p>
            <a:r>
              <a:rPr lang="en-US" sz="1200" dirty="0">
                <a:latin typeface="Lucida Console" panose="020B0609040504020204" pitchFamily="49" charset="0"/>
              </a:rPr>
              <a:t>            Estimate Std. Error t value </a:t>
            </a:r>
            <a:r>
              <a:rPr lang="en-US" sz="1200" dirty="0" err="1">
                <a:latin typeface="Lucida Console" panose="020B0609040504020204" pitchFamily="49" charset="0"/>
              </a:rPr>
              <a:t>Pr</a:t>
            </a:r>
            <a:r>
              <a:rPr lang="en-US" sz="1200" dirty="0">
                <a:latin typeface="Lucida Console" panose="020B0609040504020204" pitchFamily="49" charset="0"/>
              </a:rPr>
              <a:t>(&gt;|t|)    </a:t>
            </a:r>
          </a:p>
          <a:p>
            <a:r>
              <a:rPr lang="en-US" sz="1200" dirty="0">
                <a:latin typeface="Lucida Console" panose="020B0609040504020204" pitchFamily="49" charset="0"/>
              </a:rPr>
              <a:t>(Intercept)-0.89478    0.17516  -5.108 0.000159 ***</a:t>
            </a:r>
          </a:p>
          <a:p>
            <a:r>
              <a:rPr lang="en-US" sz="1200" dirty="0" err="1">
                <a:latin typeface="Lucida Console" panose="020B0609040504020204" pitchFamily="49" charset="0"/>
              </a:rPr>
              <a:t>TotalChange</a:t>
            </a:r>
            <a:r>
              <a:rPr lang="en-US" sz="1200" dirty="0">
                <a:latin typeface="Lucida Console" panose="020B0609040504020204" pitchFamily="49" charset="0"/>
              </a:rPr>
              <a:t> 0.08960    0.04395   2.039 0.060836 .  </a:t>
            </a:r>
          </a:p>
          <a:p>
            <a:r>
              <a:rPr lang="en-US" sz="1200" dirty="0">
                <a:latin typeface="Lucida Console" panose="020B0609040504020204" pitchFamily="49" charset="0"/>
              </a:rPr>
              <a:t>---</a:t>
            </a:r>
          </a:p>
          <a:p>
            <a:r>
              <a:rPr lang="en-US" sz="1200" dirty="0">
                <a:latin typeface="Lucida Console" panose="020B0609040504020204" pitchFamily="49" charset="0"/>
              </a:rPr>
              <a:t>Residual standard error: 0.6304 on 14 degrees of freedom</a:t>
            </a:r>
          </a:p>
          <a:p>
            <a:r>
              <a:rPr lang="en-US" sz="1200" dirty="0">
                <a:latin typeface="Lucida Console" panose="020B0609040504020204" pitchFamily="49" charset="0"/>
              </a:rPr>
              <a:t>Multiple R-squared:  0.2289,	Adjusted R-squared:  0.1738 </a:t>
            </a:r>
          </a:p>
          <a:p>
            <a:r>
              <a:rPr lang="en-US" sz="1200" dirty="0">
                <a:latin typeface="Lucida Console" panose="020B0609040504020204" pitchFamily="49" charset="0"/>
              </a:rPr>
              <a:t>F-statistic: 4.156 on 1 and 14 DF,  p-value: 0.06084</a:t>
            </a:r>
            <a:endParaRPr lang="en-US" sz="1400" dirty="0">
              <a:latin typeface="Lucida Console" panose="020B0609040504020204" pitchFamily="49" charset="0"/>
            </a:endParaRPr>
          </a:p>
        </p:txBody>
      </p:sp>
    </p:spTree>
    <p:extLst>
      <p:ext uri="{BB962C8B-B14F-4D97-AF65-F5344CB8AC3E}">
        <p14:creationId xmlns:p14="http://schemas.microsoft.com/office/powerpoint/2010/main" val="325366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188" y="152400"/>
            <a:ext cx="12268200" cy="607228"/>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13" name="Title 12"/>
          <p:cNvSpPr>
            <a:spLocks noGrp="1"/>
          </p:cNvSpPr>
          <p:nvPr>
            <p:ph type="title"/>
          </p:nvPr>
        </p:nvSpPr>
        <p:spPr>
          <a:xfrm>
            <a:off x="0" y="16823"/>
            <a:ext cx="11963402" cy="683428"/>
          </a:xfrm>
        </p:spPr>
        <p:txBody>
          <a:bodyPr>
            <a:normAutofit/>
          </a:bodyPr>
          <a:lstStyle/>
          <a:p>
            <a:r>
              <a:rPr lang="en-US" sz="2000" dirty="0">
                <a:solidFill>
                  <a:schemeClr val="bg1"/>
                </a:solidFill>
              </a:rPr>
              <a:t>Inequality </a:t>
            </a:r>
            <a:r>
              <a:rPr lang="en-US" sz="2000" dirty="0" err="1">
                <a:solidFill>
                  <a:schemeClr val="bg1"/>
                </a:solidFill>
              </a:rPr>
              <a:t>vs</a:t>
            </a:r>
            <a:r>
              <a:rPr lang="en-US" sz="2000" dirty="0">
                <a:solidFill>
                  <a:schemeClr val="bg1"/>
                </a:solidFill>
              </a:rPr>
              <a:t> % change WP, Supply and Demand, total change supply and demand</a:t>
            </a:r>
          </a:p>
        </p:txBody>
      </p:sp>
      <p:pic>
        <p:nvPicPr>
          <p:cNvPr id="6" name="Picture 5">
            <a:extLst>
              <a:ext uri="{FF2B5EF4-FFF2-40B4-BE49-F238E27FC236}">
                <a16:creationId xmlns:a16="http://schemas.microsoft.com/office/drawing/2014/main" id="{E50A7D77-E341-4AE1-8597-66DBFA741501}"/>
              </a:ext>
            </a:extLst>
          </p:cNvPr>
          <p:cNvPicPr>
            <a:picLocks noChangeAspect="1"/>
          </p:cNvPicPr>
          <p:nvPr/>
        </p:nvPicPr>
        <p:blipFill>
          <a:blip r:embed="rId3"/>
          <a:stretch>
            <a:fillRect/>
          </a:stretch>
        </p:blipFill>
        <p:spPr>
          <a:xfrm>
            <a:off x="1850072" y="970280"/>
            <a:ext cx="8488680" cy="5659120"/>
          </a:xfrm>
          <a:prstGeom prst="rect">
            <a:avLst/>
          </a:prstGeom>
        </p:spPr>
      </p:pic>
    </p:spTree>
    <p:extLst>
      <p:ext uri="{BB962C8B-B14F-4D97-AF65-F5344CB8AC3E}">
        <p14:creationId xmlns:p14="http://schemas.microsoft.com/office/powerpoint/2010/main" val="180373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a:t>
            </a:r>
            <a:r>
              <a:rPr lang="en-US" dirty="0" err="1"/>
              <a:t>Lustig’s</a:t>
            </a:r>
            <a:r>
              <a:rPr lang="en-US" dirty="0"/>
              <a:t> analysis</a:t>
            </a:r>
          </a:p>
        </p:txBody>
      </p:sp>
      <p:sp>
        <p:nvSpPr>
          <p:cNvPr id="4" name="Snip Single Corner Rectangle 3"/>
          <p:cNvSpPr/>
          <p:nvPr/>
        </p:nvSpPr>
        <p:spPr>
          <a:xfrm>
            <a:off x="-153988" y="1607127"/>
            <a:ext cx="92202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10" name="Content Placeholder 2"/>
          <p:cNvSpPr>
            <a:spLocks noGrp="1"/>
          </p:cNvSpPr>
          <p:nvPr>
            <p:ph idx="1"/>
          </p:nvPr>
        </p:nvSpPr>
        <p:spPr>
          <a:xfrm>
            <a:off x="1217614" y="1981200"/>
            <a:ext cx="9753598" cy="4191000"/>
          </a:xfrm>
        </p:spPr>
        <p:txBody>
          <a:bodyPr>
            <a:normAutofit lnSpcReduction="10000"/>
          </a:bodyPr>
          <a:lstStyle/>
          <a:p>
            <a:r>
              <a:rPr lang="en-US" sz="2200" dirty="0"/>
              <a:t>Conclusions are drawn from a limited dataset. </a:t>
            </a:r>
          </a:p>
          <a:p>
            <a:pPr lvl="1"/>
            <a:r>
              <a:rPr lang="en-US" sz="1800" dirty="0"/>
              <a:t>17 countries rather than 26</a:t>
            </a:r>
          </a:p>
          <a:p>
            <a:r>
              <a:rPr lang="en-US" sz="2200" dirty="0"/>
              <a:t>Time frame makes some of her conclusions disputable today given advancements in technology and worldwide GDP growth. </a:t>
            </a:r>
          </a:p>
          <a:p>
            <a:r>
              <a:rPr lang="en-US" sz="2200" dirty="0"/>
              <a:t>It only looks at 1 specific measure of inequality (</a:t>
            </a:r>
            <a:r>
              <a:rPr lang="en-US" sz="2200" dirty="0" err="1"/>
              <a:t>Gini</a:t>
            </a:r>
            <a:r>
              <a:rPr lang="en-US" sz="2200" dirty="0"/>
              <a:t>) rather than multiple.</a:t>
            </a:r>
          </a:p>
          <a:p>
            <a:r>
              <a:rPr lang="en-US" sz="2200" dirty="0"/>
              <a:t>Analysis is more qualitative than quantitative and does not include enough regression based analysis.</a:t>
            </a:r>
          </a:p>
          <a:p>
            <a:pPr lvl="1"/>
            <a:r>
              <a:rPr lang="en-US" sz="1800" dirty="0"/>
              <a:t>None of the data is lagged. </a:t>
            </a:r>
          </a:p>
          <a:p>
            <a:r>
              <a:rPr lang="en-US" sz="2200" dirty="0"/>
              <a:t>Several of her conclusions were found to be false when recreated/ </a:t>
            </a:r>
          </a:p>
          <a:p>
            <a:r>
              <a:rPr lang="en-US" sz="2200" dirty="0"/>
              <a:t>Trade and other external factors are left out. </a:t>
            </a:r>
          </a:p>
        </p:txBody>
      </p:sp>
    </p:spTree>
    <p:extLst>
      <p:ext uri="{BB962C8B-B14F-4D97-AF65-F5344CB8AC3E}">
        <p14:creationId xmlns:p14="http://schemas.microsoft.com/office/powerpoint/2010/main" val="14005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0" y="301966"/>
            <a:ext cx="11049002" cy="1325562"/>
          </a:xfrm>
        </p:spPr>
        <p:txBody>
          <a:bodyPr/>
          <a:lstStyle/>
          <a:p>
            <a:r>
              <a:rPr lang="en-US" dirty="0"/>
              <a:t>Analysis Extension: Research question</a:t>
            </a:r>
          </a:p>
        </p:txBody>
      </p:sp>
      <p:sp>
        <p:nvSpPr>
          <p:cNvPr id="4" name="Snip Single Corner Rectangle 3"/>
          <p:cNvSpPr/>
          <p:nvPr/>
        </p:nvSpPr>
        <p:spPr>
          <a:xfrm>
            <a:off x="-153988" y="1600201"/>
            <a:ext cx="108204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10" name="Content Placeholder 2"/>
          <p:cNvSpPr>
            <a:spLocks noGrp="1"/>
          </p:cNvSpPr>
          <p:nvPr>
            <p:ph idx="1"/>
          </p:nvPr>
        </p:nvSpPr>
        <p:spPr>
          <a:xfrm>
            <a:off x="1217614" y="1981200"/>
            <a:ext cx="9753598" cy="4191000"/>
          </a:xfrm>
        </p:spPr>
        <p:txBody>
          <a:bodyPr>
            <a:normAutofit/>
          </a:bodyPr>
          <a:lstStyle/>
          <a:p>
            <a:r>
              <a:rPr lang="en-US" sz="2200" dirty="0"/>
              <a:t>Total trade, imports, and exports are a large indicator of how well an economy is performing on the world stage and directly impact GDP. </a:t>
            </a:r>
          </a:p>
          <a:p>
            <a:pPr lvl="1"/>
            <a:r>
              <a:rPr lang="en-US" sz="1800" dirty="0"/>
              <a:t>Highly indicative country’s level of development. </a:t>
            </a:r>
          </a:p>
          <a:p>
            <a:r>
              <a:rPr lang="en-US" dirty="0"/>
              <a:t>Therefore: Have total trade, total imports, and total exports significantly impacted income inequality in Latin America?</a:t>
            </a:r>
          </a:p>
          <a:p>
            <a:endParaRPr lang="en-US" sz="2600" dirty="0"/>
          </a:p>
        </p:txBody>
      </p:sp>
    </p:spTree>
    <p:extLst>
      <p:ext uri="{BB962C8B-B14F-4D97-AF65-F5344CB8AC3E}">
        <p14:creationId xmlns:p14="http://schemas.microsoft.com/office/powerpoint/2010/main" val="324529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data</a:t>
            </a:r>
          </a:p>
        </p:txBody>
      </p:sp>
      <p:sp>
        <p:nvSpPr>
          <p:cNvPr id="4" name="Snip Single Corner Rectangle 3"/>
          <p:cNvSpPr/>
          <p:nvPr/>
        </p:nvSpPr>
        <p:spPr>
          <a:xfrm>
            <a:off x="-153988" y="1607127"/>
            <a:ext cx="92202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10" name="Content Placeholder 2"/>
          <p:cNvSpPr>
            <a:spLocks noGrp="1"/>
          </p:cNvSpPr>
          <p:nvPr>
            <p:ph idx="1"/>
          </p:nvPr>
        </p:nvSpPr>
        <p:spPr>
          <a:xfrm>
            <a:off x="1217614" y="1981200"/>
            <a:ext cx="9753598" cy="4191000"/>
          </a:xfrm>
        </p:spPr>
        <p:txBody>
          <a:bodyPr>
            <a:normAutofit/>
          </a:bodyPr>
          <a:lstStyle/>
          <a:p>
            <a:r>
              <a:rPr lang="en-US" sz="2200" dirty="0"/>
              <a:t>GINI Data from 1998-2013 from UNDP. </a:t>
            </a:r>
          </a:p>
          <a:p>
            <a:r>
              <a:rPr lang="en-US" sz="2200" dirty="0"/>
              <a:t>Trade data from WITS (World Integrated Trading Solution).  </a:t>
            </a:r>
          </a:p>
          <a:p>
            <a:pPr lvl="1"/>
            <a:r>
              <a:rPr lang="en-US" sz="1800" dirty="0"/>
              <a:t>Developed  by the World Bank in collaboration with the United Nations Conference on Trade and Development (UNCTAD)) </a:t>
            </a:r>
          </a:p>
          <a:p>
            <a:r>
              <a:rPr lang="en-US" sz="2200" dirty="0"/>
              <a:t>Started out as totals (in thousands of U.S. dollars) for each variable and country by year and then was converted to logs using R. </a:t>
            </a:r>
          </a:p>
          <a:p>
            <a:r>
              <a:rPr lang="en-US" sz="2200" dirty="0"/>
              <a:t>Linear-log form:</a:t>
            </a:r>
          </a:p>
          <a:p>
            <a:endParaRPr lang="en-US" sz="2200" dirty="0"/>
          </a:p>
        </p:txBody>
      </p:sp>
      <p:pic>
        <p:nvPicPr>
          <p:cNvPr id="5" name="Graphic 1">
            <a:extLst>
              <a:ext uri="{FF2B5EF4-FFF2-40B4-BE49-F238E27FC236}">
                <a16:creationId xmlns:a16="http://schemas.microsoft.com/office/drawing/2014/main" id="{149A0296-B1A0-4D17-A762-60E37251DD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7012" y="5105400"/>
            <a:ext cx="2994027" cy="976313"/>
          </a:xfrm>
          <a:prstGeom prst="rect">
            <a:avLst/>
          </a:prstGeom>
        </p:spPr>
      </p:pic>
      <p:sp>
        <p:nvSpPr>
          <p:cNvPr id="6" name="Rectangle 5">
            <a:extLst>
              <a:ext uri="{FF2B5EF4-FFF2-40B4-BE49-F238E27FC236}">
                <a16:creationId xmlns:a16="http://schemas.microsoft.com/office/drawing/2014/main" id="{0DCEA6AA-88E4-4F79-B7AE-1D509A9FFC76}"/>
              </a:ext>
            </a:extLst>
          </p:cNvPr>
          <p:cNvSpPr/>
          <p:nvPr/>
        </p:nvSpPr>
        <p:spPr>
          <a:xfrm>
            <a:off x="2741612" y="5362723"/>
            <a:ext cx="2643672" cy="523220"/>
          </a:xfrm>
          <a:prstGeom prst="rect">
            <a:avLst/>
          </a:prstGeom>
        </p:spPr>
        <p:txBody>
          <a:bodyPr wrap="none">
            <a:spAutoFit/>
          </a:bodyPr>
          <a:lstStyle/>
          <a:p>
            <a:r>
              <a:rPr lang="en-US" sz="2800" dirty="0"/>
              <a:t>Y =β</a:t>
            </a:r>
            <a:r>
              <a:rPr lang="en-US" sz="2800" baseline="-25000" dirty="0"/>
              <a:t>0 </a:t>
            </a:r>
            <a:r>
              <a:rPr lang="en-US" sz="2800" dirty="0"/>
              <a:t>+ β</a:t>
            </a:r>
            <a:r>
              <a:rPr lang="en-US" sz="2800" baseline="-25000" dirty="0"/>
              <a:t>1</a:t>
            </a:r>
            <a:r>
              <a:rPr lang="en-US" sz="2800" dirty="0"/>
              <a:t>ln(x)+ ℇ</a:t>
            </a:r>
          </a:p>
        </p:txBody>
      </p:sp>
    </p:spTree>
    <p:extLst>
      <p:ext uri="{BB962C8B-B14F-4D97-AF65-F5344CB8AC3E}">
        <p14:creationId xmlns:p14="http://schemas.microsoft.com/office/powerpoint/2010/main" val="252774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1" y="274638"/>
            <a:ext cx="5682932" cy="1325562"/>
          </a:xfrm>
        </p:spPr>
        <p:txBody>
          <a:bodyPr/>
          <a:lstStyle/>
          <a:p>
            <a:r>
              <a:rPr lang="en-US" dirty="0"/>
              <a:t>Variables             </a:t>
            </a:r>
          </a:p>
        </p:txBody>
      </p:sp>
      <p:sp>
        <p:nvSpPr>
          <p:cNvPr id="14" name="Content Placeholder 13"/>
          <p:cNvSpPr>
            <a:spLocks noGrp="1"/>
          </p:cNvSpPr>
          <p:nvPr>
            <p:ph idx="1"/>
          </p:nvPr>
        </p:nvSpPr>
        <p:spPr>
          <a:xfrm>
            <a:off x="836611" y="1981200"/>
            <a:ext cx="4846320" cy="2133600"/>
          </a:xfrm>
        </p:spPr>
        <p:txBody>
          <a:bodyPr numCol="2" spcCol="365760">
            <a:normAutofit lnSpcReduction="10000"/>
          </a:bodyPr>
          <a:lstStyle/>
          <a:p>
            <a:pPr>
              <a:buClr>
                <a:schemeClr val="accent1"/>
              </a:buClr>
              <a:buSzPct val="100000"/>
            </a:pPr>
            <a:r>
              <a:rPr lang="en-US" sz="2000" dirty="0"/>
              <a:t>GINI Coefficient</a:t>
            </a:r>
          </a:p>
          <a:p>
            <a:pPr>
              <a:buClr>
                <a:schemeClr val="accent1"/>
              </a:buClr>
              <a:buSzPct val="100000"/>
            </a:pPr>
            <a:r>
              <a:rPr lang="en-US" sz="2000" dirty="0"/>
              <a:t>Country (15 total)</a:t>
            </a:r>
          </a:p>
          <a:p>
            <a:pPr>
              <a:buClr>
                <a:schemeClr val="accent1"/>
              </a:buClr>
              <a:buSzPct val="100000"/>
            </a:pPr>
            <a:r>
              <a:rPr lang="en-US" sz="2000" dirty="0"/>
              <a:t>Year (from 1998 to 2013)</a:t>
            </a:r>
          </a:p>
          <a:p>
            <a:pPr>
              <a:buClr>
                <a:schemeClr val="accent1"/>
              </a:buClr>
              <a:buSzPct val="100000"/>
            </a:pPr>
            <a:r>
              <a:rPr lang="en-US" sz="2000" dirty="0"/>
              <a:t>Total Trade</a:t>
            </a:r>
          </a:p>
          <a:p>
            <a:pPr>
              <a:buClr>
                <a:schemeClr val="accent1"/>
              </a:buClr>
              <a:buSzPct val="100000"/>
            </a:pPr>
            <a:r>
              <a:rPr lang="en-US" sz="2000" dirty="0"/>
              <a:t>Total Imports</a:t>
            </a:r>
          </a:p>
          <a:p>
            <a:pPr>
              <a:buClr>
                <a:schemeClr val="accent1"/>
              </a:buClr>
              <a:buSzPct val="100000"/>
            </a:pPr>
            <a:r>
              <a:rPr lang="en-US" sz="2000" dirty="0"/>
              <a:t>Total Exports</a:t>
            </a:r>
          </a:p>
          <a:p>
            <a:endParaRPr lang="en-US" dirty="0"/>
          </a:p>
          <a:p>
            <a:endParaRPr lang="en-US" dirty="0"/>
          </a:p>
        </p:txBody>
      </p:sp>
      <p:sp>
        <p:nvSpPr>
          <p:cNvPr id="4" name="Content Placeholder 13">
            <a:extLst>
              <a:ext uri="{FF2B5EF4-FFF2-40B4-BE49-F238E27FC236}">
                <a16:creationId xmlns:a16="http://schemas.microsoft.com/office/drawing/2014/main" id="{4C7DCF8F-A298-4B4A-909E-9D758F54E0BE}"/>
              </a:ext>
            </a:extLst>
          </p:cNvPr>
          <p:cNvSpPr txBox="1">
            <a:spLocks/>
          </p:cNvSpPr>
          <p:nvPr/>
        </p:nvSpPr>
        <p:spPr>
          <a:xfrm>
            <a:off x="5682931" y="1859280"/>
            <a:ext cx="4846320" cy="4846320"/>
          </a:xfrm>
          <a:prstGeom prst="rect">
            <a:avLst/>
          </a:prstGeom>
        </p:spPr>
        <p:txBody>
          <a:bodyPr vert="horz" lIns="91440" tIns="45720" rIns="91440" bIns="45720" numCol="2"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120000"/>
              </a:lnSpc>
            </a:pPr>
            <a:r>
              <a:rPr lang="en-US" sz="1900" dirty="0"/>
              <a:t>Argentina</a:t>
            </a:r>
          </a:p>
          <a:p>
            <a:pPr>
              <a:lnSpc>
                <a:spcPct val="120000"/>
              </a:lnSpc>
            </a:pPr>
            <a:r>
              <a:rPr lang="en-US" sz="1900" dirty="0"/>
              <a:t>Bolivia</a:t>
            </a:r>
          </a:p>
          <a:p>
            <a:pPr>
              <a:lnSpc>
                <a:spcPct val="120000"/>
              </a:lnSpc>
            </a:pPr>
            <a:r>
              <a:rPr lang="en-US" sz="1900" dirty="0"/>
              <a:t>Brazil</a:t>
            </a:r>
          </a:p>
          <a:p>
            <a:pPr>
              <a:lnSpc>
                <a:spcPct val="120000"/>
              </a:lnSpc>
            </a:pPr>
            <a:r>
              <a:rPr lang="en-US" sz="1900" dirty="0"/>
              <a:t>Chile</a:t>
            </a:r>
          </a:p>
          <a:p>
            <a:pPr>
              <a:lnSpc>
                <a:spcPct val="120000"/>
              </a:lnSpc>
            </a:pPr>
            <a:r>
              <a:rPr lang="en-US" sz="1900" dirty="0"/>
              <a:t>Columbia</a:t>
            </a:r>
          </a:p>
          <a:p>
            <a:pPr>
              <a:lnSpc>
                <a:spcPct val="120000"/>
              </a:lnSpc>
            </a:pPr>
            <a:r>
              <a:rPr lang="en-US" sz="1900" dirty="0"/>
              <a:t>Costa Rica</a:t>
            </a:r>
          </a:p>
          <a:p>
            <a:pPr>
              <a:lnSpc>
                <a:spcPct val="120000"/>
              </a:lnSpc>
            </a:pPr>
            <a:r>
              <a:rPr lang="en-US" sz="1900" dirty="0"/>
              <a:t>Dominican Republic</a:t>
            </a:r>
          </a:p>
          <a:p>
            <a:pPr>
              <a:lnSpc>
                <a:spcPct val="120000"/>
              </a:lnSpc>
            </a:pPr>
            <a:r>
              <a:rPr lang="en-US" sz="1900" dirty="0"/>
              <a:t>Ecuador</a:t>
            </a:r>
          </a:p>
          <a:p>
            <a:pPr>
              <a:lnSpc>
                <a:spcPct val="120000"/>
              </a:lnSpc>
            </a:pPr>
            <a:r>
              <a:rPr lang="en-US" sz="1900" dirty="0"/>
              <a:t>El Salvador</a:t>
            </a:r>
          </a:p>
          <a:p>
            <a:pPr>
              <a:lnSpc>
                <a:spcPct val="120000"/>
              </a:lnSpc>
            </a:pPr>
            <a:r>
              <a:rPr lang="en-US" sz="1900" dirty="0"/>
              <a:t>Honduras</a:t>
            </a:r>
          </a:p>
          <a:p>
            <a:pPr>
              <a:lnSpc>
                <a:spcPct val="120000"/>
              </a:lnSpc>
            </a:pPr>
            <a:r>
              <a:rPr lang="en-US" sz="1900" dirty="0"/>
              <a:t>Mexico</a:t>
            </a:r>
          </a:p>
          <a:p>
            <a:pPr>
              <a:lnSpc>
                <a:spcPct val="120000"/>
              </a:lnSpc>
            </a:pPr>
            <a:r>
              <a:rPr lang="en-US" sz="1900" dirty="0"/>
              <a:t>Nicaragua</a:t>
            </a:r>
          </a:p>
          <a:p>
            <a:pPr>
              <a:lnSpc>
                <a:spcPct val="120000"/>
              </a:lnSpc>
            </a:pPr>
            <a:r>
              <a:rPr lang="en-US" sz="1900" dirty="0"/>
              <a:t>Panama</a:t>
            </a:r>
          </a:p>
          <a:p>
            <a:pPr>
              <a:lnSpc>
                <a:spcPct val="120000"/>
              </a:lnSpc>
            </a:pPr>
            <a:r>
              <a:rPr lang="en-US" sz="1900" dirty="0"/>
              <a:t>Paraguay</a:t>
            </a:r>
          </a:p>
          <a:p>
            <a:pPr>
              <a:lnSpc>
                <a:spcPct val="120000"/>
              </a:lnSpc>
            </a:pPr>
            <a:r>
              <a:rPr lang="en-US" sz="1900" dirty="0"/>
              <a:t>Peru</a:t>
            </a:r>
          </a:p>
          <a:p>
            <a:pPr>
              <a:lnSpc>
                <a:spcPct val="120000"/>
              </a:lnSpc>
            </a:pPr>
            <a:r>
              <a:rPr lang="en-US" sz="1900" dirty="0"/>
              <a:t>Uruguay</a:t>
            </a:r>
          </a:p>
          <a:p>
            <a:pPr>
              <a:lnSpc>
                <a:spcPct val="120000"/>
              </a:lnSpc>
            </a:pPr>
            <a:endParaRPr lang="en-US" sz="2000" dirty="0"/>
          </a:p>
          <a:p>
            <a:endParaRPr lang="en-US" sz="2000" dirty="0"/>
          </a:p>
        </p:txBody>
      </p:sp>
      <p:sp>
        <p:nvSpPr>
          <p:cNvPr id="5" name="Title 12">
            <a:extLst>
              <a:ext uri="{FF2B5EF4-FFF2-40B4-BE49-F238E27FC236}">
                <a16:creationId xmlns:a16="http://schemas.microsoft.com/office/drawing/2014/main" id="{B89E26B4-F573-4C73-8997-483D142F3055}"/>
              </a:ext>
            </a:extLst>
          </p:cNvPr>
          <p:cNvSpPr txBox="1">
            <a:spLocks/>
          </p:cNvSpPr>
          <p:nvPr/>
        </p:nvSpPr>
        <p:spPr>
          <a:xfrm>
            <a:off x="5789612" y="274638"/>
            <a:ext cx="5682932"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en-US" dirty="0"/>
              <a:t>Countries            </a:t>
            </a:r>
          </a:p>
        </p:txBody>
      </p:sp>
      <p:sp>
        <p:nvSpPr>
          <p:cNvPr id="6" name="Snip Single Corner Rectangle 5"/>
          <p:cNvSpPr/>
          <p:nvPr/>
        </p:nvSpPr>
        <p:spPr>
          <a:xfrm>
            <a:off x="-153988" y="1607127"/>
            <a:ext cx="53340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7" name="Snip Single Corner Rectangle 6"/>
          <p:cNvSpPr/>
          <p:nvPr/>
        </p:nvSpPr>
        <p:spPr>
          <a:xfrm>
            <a:off x="5484812" y="1600200"/>
            <a:ext cx="41910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8" name="Chevron 7"/>
          <p:cNvSpPr/>
          <p:nvPr/>
        </p:nvSpPr>
        <p:spPr>
          <a:xfrm>
            <a:off x="531812" y="1143000"/>
            <a:ext cx="304800" cy="228600"/>
          </a:xfrm>
          <a:prstGeom prst="chevron">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solidFill>
                <a:schemeClr val="tx1"/>
              </a:solidFill>
            </a:endParaRPr>
          </a:p>
        </p:txBody>
      </p:sp>
      <p:sp>
        <p:nvSpPr>
          <p:cNvPr id="9" name="Chevron 8"/>
          <p:cNvSpPr/>
          <p:nvPr/>
        </p:nvSpPr>
        <p:spPr>
          <a:xfrm>
            <a:off x="5484812" y="1143000"/>
            <a:ext cx="304800" cy="228600"/>
          </a:xfrm>
          <a:prstGeom prst="chevron">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392707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Gini</a:t>
            </a:r>
            <a:r>
              <a:rPr lang="en-US" dirty="0"/>
              <a:t> by country</a:t>
            </a:r>
          </a:p>
        </p:txBody>
      </p:sp>
      <p:sp>
        <p:nvSpPr>
          <p:cNvPr id="4" name="Snip Single Corner Rectangle 3"/>
          <p:cNvSpPr/>
          <p:nvPr/>
        </p:nvSpPr>
        <p:spPr>
          <a:xfrm>
            <a:off x="-153988" y="1607127"/>
            <a:ext cx="60198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10" name="Content Placeholder 2"/>
          <p:cNvSpPr>
            <a:spLocks noGrp="1"/>
          </p:cNvSpPr>
          <p:nvPr>
            <p:ph idx="1"/>
          </p:nvPr>
        </p:nvSpPr>
        <p:spPr>
          <a:xfrm>
            <a:off x="1217614" y="1981200"/>
            <a:ext cx="9753598" cy="4191000"/>
          </a:xfrm>
        </p:spPr>
        <p:txBody>
          <a:bodyPr>
            <a:normAutofit/>
          </a:bodyPr>
          <a:lstStyle/>
          <a:p>
            <a:r>
              <a:rPr lang="en-US" sz="2000" dirty="0"/>
              <a:t>Inequality Increased:  Brazil, Honduras, Costa Rica</a:t>
            </a:r>
          </a:p>
          <a:p>
            <a:r>
              <a:rPr lang="en-US" sz="2000" dirty="0"/>
              <a:t>Inequality Declined: Argentina, Chile, Colombia, Dominican Republic, Ecuador, El Salvador, Mexico, Nicaragua, Uruguay</a:t>
            </a:r>
          </a:p>
          <a:p>
            <a:r>
              <a:rPr lang="en-US" sz="2000" dirty="0"/>
              <a:t>Inequality Declined Substantially: Bolivia, Paraguay, Peru, Panama</a:t>
            </a:r>
          </a:p>
          <a:p>
            <a:pPr marL="0" indent="0">
              <a:buNone/>
            </a:pPr>
            <a:endParaRPr lang="en-US" sz="2000" dirty="0"/>
          </a:p>
          <a:p>
            <a:endParaRPr lang="en-US" sz="2000" dirty="0"/>
          </a:p>
        </p:txBody>
      </p:sp>
    </p:spTree>
    <p:extLst>
      <p:ext uri="{BB962C8B-B14F-4D97-AF65-F5344CB8AC3E}">
        <p14:creationId xmlns:p14="http://schemas.microsoft.com/office/powerpoint/2010/main" val="182592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 on the decline</a:t>
            </a:r>
          </a:p>
        </p:txBody>
      </p:sp>
      <p:sp>
        <p:nvSpPr>
          <p:cNvPr id="3" name="Content Placeholder 2"/>
          <p:cNvSpPr>
            <a:spLocks noGrp="1"/>
          </p:cNvSpPr>
          <p:nvPr>
            <p:ph idx="1"/>
          </p:nvPr>
        </p:nvSpPr>
        <p:spPr>
          <a:xfrm>
            <a:off x="1217614" y="1981200"/>
            <a:ext cx="4876798" cy="4343400"/>
          </a:xfrm>
        </p:spPr>
        <p:txBody>
          <a:bodyPr>
            <a:normAutofit fontScale="92500" lnSpcReduction="10000"/>
          </a:bodyPr>
          <a:lstStyle/>
          <a:p>
            <a:r>
              <a:rPr lang="en-US" dirty="0"/>
              <a:t>Lower inflation rates (Perry, Lopez). </a:t>
            </a:r>
          </a:p>
          <a:p>
            <a:r>
              <a:rPr lang="en-US" dirty="0"/>
              <a:t>Strong GDP growth, higher tax revenues, and increased foreign direct investment (</a:t>
            </a:r>
            <a:r>
              <a:rPr lang="en-US" dirty="0" err="1"/>
              <a:t>Tsounta</a:t>
            </a:r>
            <a:r>
              <a:rPr lang="en-US" dirty="0"/>
              <a:t> and </a:t>
            </a:r>
            <a:r>
              <a:rPr lang="en-US" dirty="0" err="1"/>
              <a:t>Osueke</a:t>
            </a:r>
            <a:r>
              <a:rPr lang="en-US" dirty="0"/>
              <a:t>).</a:t>
            </a:r>
          </a:p>
          <a:p>
            <a:r>
              <a:rPr lang="en-US" dirty="0"/>
              <a:t>Increase in the working age population relative to people of non-working age (Addison). </a:t>
            </a:r>
          </a:p>
          <a:p>
            <a:r>
              <a:rPr lang="en-US" dirty="0"/>
              <a:t>Establishment of conditional (such as sending your child to school) cash transfer programs (</a:t>
            </a:r>
            <a:r>
              <a:rPr lang="en-US" dirty="0" err="1"/>
              <a:t>Loyka</a:t>
            </a:r>
            <a:r>
              <a:rPr lang="en-US" dirty="0"/>
              <a:t>). </a:t>
            </a:r>
          </a:p>
          <a:p>
            <a:r>
              <a:rPr lang="en-US" dirty="0"/>
              <a:t>Higher participation rate of the poor in the workforce (Addison). </a:t>
            </a:r>
          </a:p>
          <a:p>
            <a:endParaRPr lang="en-US" dirty="0"/>
          </a:p>
        </p:txBody>
      </p:sp>
      <p:sp>
        <p:nvSpPr>
          <p:cNvPr id="4" name="Snip Single Corner Rectangle 3"/>
          <p:cNvSpPr/>
          <p:nvPr/>
        </p:nvSpPr>
        <p:spPr>
          <a:xfrm>
            <a:off x="-153988" y="1607127"/>
            <a:ext cx="92964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5" name="Content Placeholder 2"/>
          <p:cNvSpPr txBox="1">
            <a:spLocks/>
          </p:cNvSpPr>
          <p:nvPr/>
        </p:nvSpPr>
        <p:spPr>
          <a:xfrm>
            <a:off x="6246812" y="1981200"/>
            <a:ext cx="4876798" cy="43434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r>
              <a:rPr lang="en-US" sz="2200" dirty="0"/>
              <a:t>Use of income redistribution programs and industrial privatization (</a:t>
            </a:r>
            <a:r>
              <a:rPr lang="en-US" sz="2200" dirty="0" err="1"/>
              <a:t>Cornia</a:t>
            </a:r>
            <a:r>
              <a:rPr lang="en-US" sz="2200" dirty="0"/>
              <a:t>, </a:t>
            </a:r>
            <a:r>
              <a:rPr lang="en-US" sz="2200" dirty="0" err="1"/>
              <a:t>Martorano</a:t>
            </a:r>
            <a:r>
              <a:rPr lang="en-US" sz="2200" dirty="0"/>
              <a:t>). </a:t>
            </a:r>
          </a:p>
          <a:p>
            <a:r>
              <a:rPr lang="en-US" sz="2200" dirty="0"/>
              <a:t>Decline in in the informal sector workforce(</a:t>
            </a:r>
            <a:r>
              <a:rPr lang="en-US" sz="2200" dirty="0" err="1"/>
              <a:t>Acemoglu</a:t>
            </a:r>
            <a:r>
              <a:rPr lang="en-US" sz="2200" dirty="0"/>
              <a:t>). </a:t>
            </a:r>
          </a:p>
          <a:p>
            <a:r>
              <a:rPr lang="en-US" sz="2200" dirty="0"/>
              <a:t>Decline in wage premium for education (Addison). </a:t>
            </a:r>
          </a:p>
          <a:p>
            <a:r>
              <a:rPr lang="en-US" sz="2200" dirty="0"/>
              <a:t>More stable monetary and fiscal policy collectively as a region (Perry, Lopez).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6580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equations</a:t>
            </a:r>
          </a:p>
        </p:txBody>
      </p:sp>
      <p:sp>
        <p:nvSpPr>
          <p:cNvPr id="4" name="Snip Single Corner Rectangle 3"/>
          <p:cNvSpPr/>
          <p:nvPr/>
        </p:nvSpPr>
        <p:spPr>
          <a:xfrm>
            <a:off x="-153988" y="1607127"/>
            <a:ext cx="46101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5" name="Rectangle 4"/>
          <p:cNvSpPr/>
          <p:nvPr/>
        </p:nvSpPr>
        <p:spPr>
          <a:xfrm>
            <a:off x="1409698" y="2209800"/>
            <a:ext cx="7885113" cy="7109639"/>
          </a:xfrm>
          <a:prstGeom prst="rect">
            <a:avLst/>
          </a:prstGeom>
        </p:spPr>
        <p:txBody>
          <a:bodyPr wrap="square">
            <a:spAutoFit/>
          </a:bodyPr>
          <a:lstStyle/>
          <a:p>
            <a:r>
              <a:rPr lang="en-US" sz="2800" dirty="0"/>
              <a:t>Y (GINI)=β</a:t>
            </a:r>
            <a:r>
              <a:rPr lang="en-US" sz="2800" baseline="-25000" dirty="0"/>
              <a:t>0 </a:t>
            </a:r>
            <a:r>
              <a:rPr lang="en-US" sz="2800" dirty="0"/>
              <a:t>+ β</a:t>
            </a:r>
            <a:r>
              <a:rPr lang="en-US" sz="2800" baseline="-25000" dirty="0"/>
              <a:t>1</a:t>
            </a:r>
            <a:r>
              <a:rPr lang="en-US" sz="2800" dirty="0"/>
              <a:t>lnTotal Trade+ ℇ</a:t>
            </a:r>
          </a:p>
          <a:p>
            <a:endParaRPr lang="en-US" sz="2800" dirty="0"/>
          </a:p>
          <a:p>
            <a:r>
              <a:rPr lang="en-US" sz="2800" dirty="0"/>
              <a:t>Y (GINI) =β</a:t>
            </a:r>
            <a:r>
              <a:rPr lang="en-US" sz="2800" baseline="-25000" dirty="0"/>
              <a:t>0 </a:t>
            </a:r>
            <a:r>
              <a:rPr lang="en-US" sz="2800" dirty="0"/>
              <a:t>+ β</a:t>
            </a:r>
            <a:r>
              <a:rPr lang="en-US" sz="2800" baseline="-25000" dirty="0"/>
              <a:t>1</a:t>
            </a:r>
            <a:r>
              <a:rPr lang="en-US" sz="2800" dirty="0"/>
              <a:t>lnTotalExports+ ℇ</a:t>
            </a:r>
          </a:p>
          <a:p>
            <a:endParaRPr lang="en-US" sz="2800" dirty="0"/>
          </a:p>
          <a:p>
            <a:r>
              <a:rPr lang="en-US" sz="2800" dirty="0"/>
              <a:t>Y (GINI) =β</a:t>
            </a:r>
            <a:r>
              <a:rPr lang="en-US" sz="2800" baseline="-25000" dirty="0"/>
              <a:t>0 </a:t>
            </a:r>
            <a:r>
              <a:rPr lang="en-US" sz="2800" dirty="0"/>
              <a:t>+ β</a:t>
            </a:r>
            <a:r>
              <a:rPr lang="en-US" sz="2800" baseline="-25000" dirty="0"/>
              <a:t>1</a:t>
            </a:r>
            <a:r>
              <a:rPr lang="en-US" sz="2800" dirty="0"/>
              <a:t>lnTotalImports+ ℇ</a:t>
            </a:r>
          </a:p>
          <a:p>
            <a:endParaRPr lang="en-US" sz="28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p:txBody>
      </p:sp>
    </p:spTree>
    <p:extLst>
      <p:ext uri="{BB962C8B-B14F-4D97-AF65-F5344CB8AC3E}">
        <p14:creationId xmlns:p14="http://schemas.microsoft.com/office/powerpoint/2010/main" val="166470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5588" y="914400"/>
            <a:ext cx="123444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p:txBody>
          <a:bodyPr>
            <a:normAutofit/>
          </a:bodyPr>
          <a:lstStyle/>
          <a:p>
            <a:r>
              <a:rPr lang="en-US" sz="3600" dirty="0">
                <a:solidFill>
                  <a:schemeClr val="bg1"/>
                </a:solidFill>
              </a:rPr>
              <a:t>Overview of Data: Summary Statistics</a:t>
            </a:r>
          </a:p>
        </p:txBody>
      </p:sp>
      <p:sp>
        <p:nvSpPr>
          <p:cNvPr id="6" name="Content Placeholder 13"/>
          <p:cNvSpPr>
            <a:spLocks noGrp="1"/>
          </p:cNvSpPr>
          <p:nvPr>
            <p:ph idx="1"/>
          </p:nvPr>
        </p:nvSpPr>
        <p:spPr>
          <a:xfrm>
            <a:off x="1217612" y="2209800"/>
            <a:ext cx="10820400" cy="4343400"/>
          </a:xfrm>
        </p:spPr>
        <p:txBody>
          <a:bodyPr/>
          <a:lstStyle/>
          <a:p>
            <a:r>
              <a:rPr lang="en-US" dirty="0"/>
              <a:t>Linear-Log Form</a:t>
            </a:r>
          </a:p>
          <a:p>
            <a:r>
              <a:rPr lang="en-US" dirty="0"/>
              <a:t>Monthly rather than annual (Lustig)</a:t>
            </a:r>
          </a:p>
          <a:p>
            <a:endParaRPr lang="en-US" dirty="0"/>
          </a:p>
          <a:p>
            <a:endParaRPr lang="en-US" dirty="0"/>
          </a:p>
          <a:p>
            <a:endParaRPr lang="en-US" dirty="0"/>
          </a:p>
          <a:p>
            <a:endParaRPr lang="en-US" dirty="0"/>
          </a:p>
          <a:p>
            <a:r>
              <a:rPr lang="en-US" sz="2000" dirty="0"/>
              <a:t>Note: Tables were exported from R to Excel by coding up a function similar to what is below </a:t>
            </a:r>
          </a:p>
          <a:p>
            <a:pPr marL="0" indent="0">
              <a:buNone/>
            </a:pPr>
            <a:endParaRPr lang="en-US" dirty="0"/>
          </a:p>
          <a:p>
            <a:endParaRPr lang="en-US" dirty="0"/>
          </a:p>
        </p:txBody>
      </p:sp>
      <p:graphicFrame>
        <p:nvGraphicFramePr>
          <p:cNvPr id="9" name="Table 8">
            <a:extLst>
              <a:ext uri="{FF2B5EF4-FFF2-40B4-BE49-F238E27FC236}">
                <a16:creationId xmlns:a16="http://schemas.microsoft.com/office/drawing/2014/main" id="{371F35E9-A01E-4A8F-8208-3FC46EB1C22F}"/>
              </a:ext>
            </a:extLst>
          </p:cNvPr>
          <p:cNvGraphicFramePr>
            <a:graphicFrameLocks noGrp="1"/>
          </p:cNvGraphicFramePr>
          <p:nvPr>
            <p:extLst>
              <p:ext uri="{D42A27DB-BD31-4B8C-83A1-F6EECF244321}">
                <p14:modId xmlns:p14="http://schemas.microsoft.com/office/powerpoint/2010/main" val="1485779753"/>
              </p:ext>
            </p:extLst>
          </p:nvPr>
        </p:nvGraphicFramePr>
        <p:xfrm>
          <a:off x="1103312" y="3352800"/>
          <a:ext cx="9982200" cy="1959970"/>
        </p:xfrm>
        <a:graphic>
          <a:graphicData uri="http://schemas.openxmlformats.org/drawingml/2006/table">
            <a:tbl>
              <a:tblPr>
                <a:tableStyleId>{3B4B98B0-60AC-42C2-AFA5-B58CD77FA1E5}</a:tableStyleId>
              </a:tblPr>
              <a:tblGrid>
                <a:gridCol w="3881967">
                  <a:extLst>
                    <a:ext uri="{9D8B030D-6E8A-4147-A177-3AD203B41FA5}">
                      <a16:colId xmlns:a16="http://schemas.microsoft.com/office/drawing/2014/main" val="1784460270"/>
                    </a:ext>
                  </a:extLst>
                </a:gridCol>
                <a:gridCol w="1384034">
                  <a:extLst>
                    <a:ext uri="{9D8B030D-6E8A-4147-A177-3AD203B41FA5}">
                      <a16:colId xmlns:a16="http://schemas.microsoft.com/office/drawing/2014/main" val="3644233543"/>
                    </a:ext>
                  </a:extLst>
                </a:gridCol>
                <a:gridCol w="1271104">
                  <a:extLst>
                    <a:ext uri="{9D8B030D-6E8A-4147-A177-3AD203B41FA5}">
                      <a16:colId xmlns:a16="http://schemas.microsoft.com/office/drawing/2014/main" val="3885146090"/>
                    </a:ext>
                  </a:extLst>
                </a:gridCol>
                <a:gridCol w="1271104">
                  <a:extLst>
                    <a:ext uri="{9D8B030D-6E8A-4147-A177-3AD203B41FA5}">
                      <a16:colId xmlns:a16="http://schemas.microsoft.com/office/drawing/2014/main" val="2386424608"/>
                    </a:ext>
                  </a:extLst>
                </a:gridCol>
                <a:gridCol w="1089517">
                  <a:extLst>
                    <a:ext uri="{9D8B030D-6E8A-4147-A177-3AD203B41FA5}">
                      <a16:colId xmlns:a16="http://schemas.microsoft.com/office/drawing/2014/main" val="856432425"/>
                    </a:ext>
                  </a:extLst>
                </a:gridCol>
                <a:gridCol w="1084474">
                  <a:extLst>
                    <a:ext uri="{9D8B030D-6E8A-4147-A177-3AD203B41FA5}">
                      <a16:colId xmlns:a16="http://schemas.microsoft.com/office/drawing/2014/main" val="3325814437"/>
                    </a:ext>
                  </a:extLst>
                </a:gridCol>
              </a:tblGrid>
              <a:tr h="308914">
                <a:tc>
                  <a:txBody>
                    <a:bodyPr/>
                    <a:lstStyle/>
                    <a:p>
                      <a:pPr algn="ctr" fontAlgn="ctr"/>
                      <a:r>
                        <a:rPr lang="en-US" sz="1800" u="none" strike="noStrike" dirty="0">
                          <a:effectLst/>
                        </a:rPr>
                        <a:t>Variable</a:t>
                      </a:r>
                      <a:endParaRPr lang="en-US" sz="18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600" u="none" strike="noStrike" dirty="0">
                          <a:effectLst/>
                        </a:rPr>
                        <a:t>Observations</a:t>
                      </a:r>
                      <a:endParaRPr lang="en-US" sz="16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dirty="0">
                          <a:effectLst/>
                        </a:rPr>
                        <a:t>Mean</a:t>
                      </a:r>
                      <a:endParaRPr lang="en-US" sz="16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dirty="0">
                          <a:effectLst/>
                        </a:rPr>
                        <a:t>Std. Dev. </a:t>
                      </a:r>
                      <a:endParaRPr lang="en-US" sz="16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dirty="0">
                          <a:effectLst/>
                        </a:rPr>
                        <a:t>Min</a:t>
                      </a:r>
                      <a:endParaRPr lang="en-US" sz="16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dirty="0">
                          <a:effectLst/>
                        </a:rPr>
                        <a:t>Max</a:t>
                      </a:r>
                      <a:endParaRPr lang="en-US" sz="16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809057939"/>
                  </a:ext>
                </a:extLst>
              </a:tr>
              <a:tr h="275176">
                <a:tc>
                  <a:txBody>
                    <a:bodyPr/>
                    <a:lstStyle/>
                    <a:p>
                      <a:pPr algn="l" fontAlgn="b"/>
                      <a:r>
                        <a:rPr lang="en-US" sz="1600" u="none" strike="noStrike" dirty="0" err="1">
                          <a:effectLst/>
                        </a:rPr>
                        <a:t>CountryID</a:t>
                      </a:r>
                      <a:endParaRPr lang="en-US" sz="16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266</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18.77</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10.9</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38</a:t>
                      </a:r>
                      <a:endParaRPr lang="en-US" sz="16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15615527"/>
                  </a:ext>
                </a:extLst>
              </a:tr>
              <a:tr h="275176">
                <a:tc>
                  <a:txBody>
                    <a:bodyPr/>
                    <a:lstStyle/>
                    <a:p>
                      <a:pPr algn="l" fontAlgn="b"/>
                      <a:r>
                        <a:rPr lang="en-US" sz="1600" u="none" strike="noStrike" dirty="0">
                          <a:effectLst/>
                        </a:rPr>
                        <a:t>Year</a:t>
                      </a:r>
                      <a:endParaRPr lang="en-US" sz="16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271</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2005</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4.9</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1997</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2013</a:t>
                      </a:r>
                      <a:endParaRPr lang="en-US" sz="16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365121355"/>
                  </a:ext>
                </a:extLst>
              </a:tr>
              <a:tr h="275176">
                <a:tc>
                  <a:txBody>
                    <a:bodyPr/>
                    <a:lstStyle/>
                    <a:p>
                      <a:pPr algn="l" fontAlgn="b"/>
                      <a:r>
                        <a:rPr lang="en-US" sz="1600" u="none" strike="noStrike" dirty="0">
                          <a:effectLst/>
                        </a:rPr>
                        <a:t>GINI</a:t>
                      </a:r>
                      <a:endParaRPr lang="en-US" sz="16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226</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0.5</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0.06</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0.38</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0.72</a:t>
                      </a:r>
                      <a:endParaRPr lang="en-US" sz="16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752806601"/>
                  </a:ext>
                </a:extLst>
              </a:tr>
              <a:tr h="275176">
                <a:tc>
                  <a:txBody>
                    <a:bodyPr/>
                    <a:lstStyle/>
                    <a:p>
                      <a:pPr algn="l" fontAlgn="b"/>
                      <a:r>
                        <a:rPr lang="en-US" sz="1600" u="none" strike="noStrike" dirty="0" err="1">
                          <a:effectLst/>
                        </a:rPr>
                        <a:t>LogTotalTrade</a:t>
                      </a:r>
                      <a:endParaRPr lang="en-US" sz="16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250</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16.55</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1.36</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14.28</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20.02</a:t>
                      </a:r>
                      <a:endParaRPr lang="en-US" sz="16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600822801"/>
                  </a:ext>
                </a:extLst>
              </a:tr>
              <a:tr h="275176">
                <a:tc>
                  <a:txBody>
                    <a:bodyPr/>
                    <a:lstStyle/>
                    <a:p>
                      <a:pPr algn="l" fontAlgn="b"/>
                      <a:r>
                        <a:rPr lang="en-US" sz="1600" u="none" strike="noStrike" dirty="0" err="1">
                          <a:effectLst/>
                        </a:rPr>
                        <a:t>LogTotalExports</a:t>
                      </a:r>
                      <a:endParaRPr lang="en-US" sz="16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250</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14.64</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1.74</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11.01</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dirty="0">
                          <a:effectLst/>
                        </a:rPr>
                        <a:t>18.55</a:t>
                      </a:r>
                      <a:endParaRPr lang="en-US" sz="16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3334396638"/>
                  </a:ext>
                </a:extLst>
              </a:tr>
              <a:tr h="275176">
                <a:tc>
                  <a:txBody>
                    <a:bodyPr/>
                    <a:lstStyle/>
                    <a:p>
                      <a:pPr algn="l" fontAlgn="b"/>
                      <a:r>
                        <a:rPr lang="en-US" sz="1600" u="none" strike="noStrike" dirty="0" err="1">
                          <a:effectLst/>
                        </a:rPr>
                        <a:t>LogTotalImports</a:t>
                      </a:r>
                      <a:endParaRPr lang="en-US" sz="16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250</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16.35</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1.33</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a:effectLst/>
                        </a:rPr>
                        <a:t>14.24</a:t>
                      </a:r>
                      <a:endParaRPr lang="en-US" sz="16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600" u="none" strike="noStrike" dirty="0">
                          <a:effectLst/>
                        </a:rPr>
                        <a:t>19.75</a:t>
                      </a:r>
                      <a:endParaRPr lang="en-US" sz="16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406443004"/>
                  </a:ext>
                </a:extLst>
              </a:tr>
            </a:tbl>
          </a:graphicData>
        </a:graphic>
      </p:graphicFrame>
      <p:sp>
        <p:nvSpPr>
          <p:cNvPr id="3" name="Rectangle 2">
            <a:extLst>
              <a:ext uri="{FF2B5EF4-FFF2-40B4-BE49-F238E27FC236}">
                <a16:creationId xmlns:a16="http://schemas.microsoft.com/office/drawing/2014/main" id="{EB4AEDD6-822E-41A9-A863-86921F8F0F2F}"/>
              </a:ext>
            </a:extLst>
          </p:cNvPr>
          <p:cNvSpPr/>
          <p:nvPr/>
        </p:nvSpPr>
        <p:spPr>
          <a:xfrm>
            <a:off x="3427412" y="6019800"/>
            <a:ext cx="5595378" cy="369332"/>
          </a:xfrm>
          <a:prstGeom prst="rect">
            <a:avLst/>
          </a:prstGeom>
        </p:spPr>
        <p:txBody>
          <a:bodyPr wrap="none">
            <a:spAutoFit/>
          </a:bodyPr>
          <a:lstStyle/>
          <a:p>
            <a:r>
              <a:rPr lang="en-US" dirty="0" err="1"/>
              <a:t>lmOut</a:t>
            </a:r>
            <a:r>
              <a:rPr lang="en-US" dirty="0"/>
              <a:t> &lt;- function(res, file="test.csv", </a:t>
            </a:r>
            <a:r>
              <a:rPr lang="en-US" dirty="0" err="1"/>
              <a:t>ndigit</a:t>
            </a:r>
            <a:r>
              <a:rPr lang="en-US" dirty="0"/>
              <a:t>=3, </a:t>
            </a:r>
            <a:r>
              <a:rPr lang="en-US" dirty="0" err="1"/>
              <a:t>writecsv</a:t>
            </a:r>
            <a:r>
              <a:rPr lang="en-US" dirty="0"/>
              <a:t>=T)</a:t>
            </a:r>
          </a:p>
        </p:txBody>
      </p:sp>
    </p:spTree>
    <p:extLst>
      <p:ext uri="{BB962C8B-B14F-4D97-AF65-F5344CB8AC3E}">
        <p14:creationId xmlns:p14="http://schemas.microsoft.com/office/powerpoint/2010/main" val="39601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5588" y="914400"/>
            <a:ext cx="123444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p:txBody>
          <a:bodyPr>
            <a:normAutofit/>
          </a:bodyPr>
          <a:lstStyle/>
          <a:p>
            <a:r>
              <a:rPr lang="en-US" sz="3600" dirty="0">
                <a:solidFill>
                  <a:schemeClr val="bg1"/>
                </a:solidFill>
              </a:rPr>
              <a:t>Impact of Total Trade on Inequality</a:t>
            </a:r>
          </a:p>
        </p:txBody>
      </p:sp>
      <p:graphicFrame>
        <p:nvGraphicFramePr>
          <p:cNvPr id="7" name="Table 6">
            <a:extLst>
              <a:ext uri="{FF2B5EF4-FFF2-40B4-BE49-F238E27FC236}">
                <a16:creationId xmlns:a16="http://schemas.microsoft.com/office/drawing/2014/main" id="{AE577001-288C-43DC-88CC-E6D6B92FEAD9}"/>
              </a:ext>
            </a:extLst>
          </p:cNvPr>
          <p:cNvGraphicFramePr>
            <a:graphicFrameLocks noGrp="1"/>
          </p:cNvGraphicFramePr>
          <p:nvPr>
            <p:extLst>
              <p:ext uri="{D42A27DB-BD31-4B8C-83A1-F6EECF244321}">
                <p14:modId xmlns:p14="http://schemas.microsoft.com/office/powerpoint/2010/main" val="2931787996"/>
              </p:ext>
            </p:extLst>
          </p:nvPr>
        </p:nvGraphicFramePr>
        <p:xfrm>
          <a:off x="912812" y="2362200"/>
          <a:ext cx="10241280" cy="4103370"/>
        </p:xfrm>
        <a:graphic>
          <a:graphicData uri="http://schemas.openxmlformats.org/drawingml/2006/table">
            <a:tbl>
              <a:tblPr>
                <a:tableStyleId>{3B4B98B0-60AC-42C2-AFA5-B58CD77FA1E5}</a:tableStyleId>
              </a:tblPr>
              <a:tblGrid>
                <a:gridCol w="1280160">
                  <a:extLst>
                    <a:ext uri="{9D8B030D-6E8A-4147-A177-3AD203B41FA5}">
                      <a16:colId xmlns:a16="http://schemas.microsoft.com/office/drawing/2014/main" val="3314283517"/>
                    </a:ext>
                  </a:extLst>
                </a:gridCol>
                <a:gridCol w="1280160">
                  <a:extLst>
                    <a:ext uri="{9D8B030D-6E8A-4147-A177-3AD203B41FA5}">
                      <a16:colId xmlns:a16="http://schemas.microsoft.com/office/drawing/2014/main" val="2023313685"/>
                    </a:ext>
                  </a:extLst>
                </a:gridCol>
                <a:gridCol w="1280160">
                  <a:extLst>
                    <a:ext uri="{9D8B030D-6E8A-4147-A177-3AD203B41FA5}">
                      <a16:colId xmlns:a16="http://schemas.microsoft.com/office/drawing/2014/main" val="3189554866"/>
                    </a:ext>
                  </a:extLst>
                </a:gridCol>
                <a:gridCol w="1280160">
                  <a:extLst>
                    <a:ext uri="{9D8B030D-6E8A-4147-A177-3AD203B41FA5}">
                      <a16:colId xmlns:a16="http://schemas.microsoft.com/office/drawing/2014/main" val="1107532386"/>
                    </a:ext>
                  </a:extLst>
                </a:gridCol>
                <a:gridCol w="1280160">
                  <a:extLst>
                    <a:ext uri="{9D8B030D-6E8A-4147-A177-3AD203B41FA5}">
                      <a16:colId xmlns:a16="http://schemas.microsoft.com/office/drawing/2014/main" val="1537091554"/>
                    </a:ext>
                  </a:extLst>
                </a:gridCol>
                <a:gridCol w="1280160">
                  <a:extLst>
                    <a:ext uri="{9D8B030D-6E8A-4147-A177-3AD203B41FA5}">
                      <a16:colId xmlns:a16="http://schemas.microsoft.com/office/drawing/2014/main" val="3883716827"/>
                    </a:ext>
                  </a:extLst>
                </a:gridCol>
                <a:gridCol w="1280160">
                  <a:extLst>
                    <a:ext uri="{9D8B030D-6E8A-4147-A177-3AD203B41FA5}">
                      <a16:colId xmlns:a16="http://schemas.microsoft.com/office/drawing/2014/main" val="880017694"/>
                    </a:ext>
                  </a:extLst>
                </a:gridCol>
                <a:gridCol w="1280160">
                  <a:extLst>
                    <a:ext uri="{9D8B030D-6E8A-4147-A177-3AD203B41FA5}">
                      <a16:colId xmlns:a16="http://schemas.microsoft.com/office/drawing/2014/main" val="2772928974"/>
                    </a:ext>
                  </a:extLst>
                </a:gridCol>
              </a:tblGrid>
              <a:tr h="227965">
                <a:tc gridSpan="4">
                  <a:txBody>
                    <a:bodyPr/>
                    <a:lstStyle/>
                    <a:p>
                      <a:pPr algn="ctr" fontAlgn="b"/>
                      <a:r>
                        <a:rPr lang="en-US" sz="1200" u="none" strike="noStrike" dirty="0">
                          <a:effectLst/>
                        </a:rPr>
                        <a:t>Dependent Variable: Income Inequality</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a:effectLst/>
                        </a:rPr>
                        <a:t>Independent Variable: lnTotalTrade</a:t>
                      </a:r>
                      <a:endParaRPr lang="en-US" sz="1200" b="0" i="0" u="none" strike="noStrike">
                        <a:solidFill>
                          <a:srgbClr val="000000"/>
                        </a:solidFill>
                        <a:effectLst/>
                        <a:latin typeface="Times New Roman" panose="02020603050405020304" pitchFamily="18" charset="0"/>
                      </a:endParaRPr>
                    </a:p>
                  </a:txBody>
                  <a:tcPr marL="4763" marR="4763" marT="4763"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679553"/>
                  </a:ext>
                </a:extLst>
              </a:tr>
              <a:tr h="227965">
                <a:tc>
                  <a:txBody>
                    <a:bodyPr/>
                    <a:lstStyle/>
                    <a:p>
                      <a:pPr algn="l" fontAlgn="b"/>
                      <a:r>
                        <a:rPr lang="en-US" sz="1200" u="none" strike="noStrike" dirty="0">
                          <a:effectLst/>
                        </a:rPr>
                        <a:t>Country</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Observations</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Coefficient</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_Cons</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Std. Error</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t</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P&gt;|t|</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R^2</a:t>
                      </a:r>
                      <a:endParaRPr lang="en-US" sz="1200" b="0" i="0" u="none" strike="noStrike">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1239674490"/>
                  </a:ext>
                </a:extLst>
              </a:tr>
              <a:tr h="227965">
                <a:tc>
                  <a:txBody>
                    <a:bodyPr/>
                    <a:lstStyle/>
                    <a:p>
                      <a:pPr algn="l" fontAlgn="b"/>
                      <a:r>
                        <a:rPr lang="en-US" sz="1200" u="none" strike="noStrike">
                          <a:effectLst/>
                        </a:rPr>
                        <a:t>Argentina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16</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-0.0392</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1.11</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0.0052</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-7.5</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0.801</a:t>
                      </a:r>
                      <a:endParaRPr lang="en-US" sz="1200" b="0" i="0" u="none" strike="noStrike">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1647357514"/>
                  </a:ext>
                </a:extLst>
              </a:tr>
              <a:tr h="227965">
                <a:tc>
                  <a:txBody>
                    <a:bodyPr/>
                    <a:lstStyle/>
                    <a:p>
                      <a:pPr algn="l" fontAlgn="b"/>
                      <a:r>
                        <a:rPr lang="en-US" sz="1200" u="none" strike="noStrike" dirty="0">
                          <a:effectLst/>
                        </a:rPr>
                        <a:t>Bolivia</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12</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-0.0666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1.57</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0.0336</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-6.66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0.816</a:t>
                      </a:r>
                      <a:endParaRPr lang="en-US" sz="1200" b="0" i="0" u="none" strike="noStrike">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4272093665"/>
                  </a:ext>
                </a:extLst>
              </a:tr>
              <a:tr h="227965">
                <a:tc>
                  <a:txBody>
                    <a:bodyPr/>
                    <a:lstStyle/>
                    <a:p>
                      <a:pPr algn="l" fontAlgn="b"/>
                      <a:r>
                        <a:rPr lang="en-US" sz="1200" u="none" strike="noStrike">
                          <a:effectLst/>
                        </a:rPr>
                        <a:t>Brazil</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14</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-0.0036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0.64</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0.01</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-0.36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0.724</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0.011</a:t>
                      </a:r>
                      <a:endParaRPr lang="en-US" sz="1200" b="0" i="0" u="none" strike="noStrike">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1642620924"/>
                  </a:ext>
                </a:extLst>
              </a:tr>
              <a:tr h="227965">
                <a:tc>
                  <a:txBody>
                    <a:bodyPr/>
                    <a:lstStyle/>
                    <a:p>
                      <a:pPr algn="l" fontAlgn="b"/>
                      <a:r>
                        <a:rPr lang="en-US" sz="1200" u="none" strike="noStrike">
                          <a:effectLst/>
                        </a:rPr>
                        <a:t>Chile</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16</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-0.0422</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1.25</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0.011</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-3.83</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0.002</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0.512</a:t>
                      </a:r>
                      <a:endParaRPr lang="en-US" sz="1200" b="0" i="0" u="none" strike="noStrike">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617556679"/>
                  </a:ext>
                </a:extLst>
              </a:tr>
              <a:tr h="227965">
                <a:tc>
                  <a:txBody>
                    <a:bodyPr/>
                    <a:lstStyle/>
                    <a:p>
                      <a:pPr algn="l" fontAlgn="b"/>
                      <a:r>
                        <a:rPr lang="en-US" sz="1200" u="none" strike="noStrike">
                          <a:effectLst/>
                        </a:rPr>
                        <a:t>Columbia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-0.0281</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0.99</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0.0063</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-4.48</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0.002</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0.691</a:t>
                      </a:r>
                      <a:endParaRPr lang="en-US" sz="1200" b="0" i="0" u="none" strike="noStrike">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3563762311"/>
                  </a:ext>
                </a:extLst>
              </a:tr>
              <a:tr h="227965">
                <a:tc>
                  <a:txBody>
                    <a:bodyPr/>
                    <a:lstStyle/>
                    <a:p>
                      <a:pPr algn="l" fontAlgn="b"/>
                      <a:r>
                        <a:rPr lang="en-US" sz="1200" u="none" strike="noStrike">
                          <a:effectLst/>
                        </a:rPr>
                        <a:t>Costa Rica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0.0531</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-0.42</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0.0138</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3.83</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0.002</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0.512</a:t>
                      </a:r>
                      <a:endParaRPr lang="en-US" sz="1200" b="0" i="0" u="none" strike="noStrike">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2402871944"/>
                  </a:ext>
                </a:extLst>
              </a:tr>
              <a:tr h="227965">
                <a:tc>
                  <a:txBody>
                    <a:bodyPr/>
                    <a:lstStyle/>
                    <a:p>
                      <a:pPr algn="l" fontAlgn="b"/>
                      <a:r>
                        <a:rPr lang="en-US" sz="1200" u="none" strike="noStrike">
                          <a:effectLst/>
                        </a:rPr>
                        <a:t>Dominican Republic</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-0.0369</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1.05</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0.0101</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-3.67</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0.004</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0.55</a:t>
                      </a:r>
                      <a:endParaRPr lang="en-US" sz="1200" b="0" i="0" u="none" strike="noStrike">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3672632421"/>
                  </a:ext>
                </a:extLst>
              </a:tr>
              <a:tr h="227965">
                <a:tc>
                  <a:txBody>
                    <a:bodyPr/>
                    <a:lstStyle/>
                    <a:p>
                      <a:pPr algn="l" fontAlgn="b"/>
                      <a:r>
                        <a:rPr lang="en-US" sz="1200" u="none" strike="noStrike">
                          <a:effectLst/>
                        </a:rPr>
                        <a:t>Ecuador</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14</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-0.0661</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1.57</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0.0113</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-5.86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0.741</a:t>
                      </a:r>
                      <a:endParaRPr lang="en-US" sz="1200" b="0" i="0" u="none" strike="noStrike">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2608765833"/>
                  </a:ext>
                </a:extLst>
              </a:tr>
              <a:tr h="227965">
                <a:tc>
                  <a:txBody>
                    <a:bodyPr/>
                    <a:lstStyle/>
                    <a:p>
                      <a:pPr algn="l" fontAlgn="b"/>
                      <a:r>
                        <a:rPr lang="en-US" sz="1200" u="none" strike="noStrike">
                          <a:effectLst/>
                        </a:rPr>
                        <a:t>El Salvador</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-0.0324</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0.98</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0.015</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-2.16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0.048</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0.251</a:t>
                      </a:r>
                      <a:endParaRPr lang="en-US" sz="1200" b="0" i="0" u="none" strike="noStrike">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3614502686"/>
                  </a:ext>
                </a:extLst>
              </a:tr>
              <a:tr h="227965">
                <a:tc>
                  <a:txBody>
                    <a:bodyPr/>
                    <a:lstStyle/>
                    <a:p>
                      <a:pPr algn="l" fontAlgn="b"/>
                      <a:r>
                        <a:rPr lang="en-US" sz="1200" u="none" strike="noStrike">
                          <a:effectLst/>
                        </a:rPr>
                        <a:t>Honduras</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13</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0.0787</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-0.62</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0.0223</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3.53</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0.005</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0.531</a:t>
                      </a:r>
                      <a:endParaRPr lang="en-US" sz="1200" b="0" i="0" u="none" strike="noStrike" dirty="0">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2958172305"/>
                  </a:ext>
                </a:extLst>
              </a:tr>
              <a:tr h="227965">
                <a:tc>
                  <a:txBody>
                    <a:bodyPr/>
                    <a:lstStyle/>
                    <a:p>
                      <a:pPr algn="l" fontAlgn="b"/>
                      <a:r>
                        <a:rPr lang="en-US" sz="1200" u="none" strike="noStrike">
                          <a:effectLst/>
                        </a:rPr>
                        <a:t>Mexico</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-0.0249</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0.92</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0.0084</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-2.94</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0.011</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0.382</a:t>
                      </a:r>
                      <a:endParaRPr lang="en-US" sz="1200" b="0" i="0" u="none" strike="noStrike" dirty="0">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2185486982"/>
                  </a:ext>
                </a:extLst>
              </a:tr>
              <a:tr h="227965">
                <a:tc>
                  <a:txBody>
                    <a:bodyPr/>
                    <a:lstStyle/>
                    <a:p>
                      <a:pPr algn="l" fontAlgn="b"/>
                      <a:r>
                        <a:rPr lang="en-US" sz="1200" u="none" strike="noStrike">
                          <a:effectLst/>
                        </a:rPr>
                        <a:t>Nicaragua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7</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-0.0587</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1.4</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0.0224</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-2.63</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0.047</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0.58</a:t>
                      </a:r>
                      <a:endParaRPr lang="en-US" sz="1200" b="0" i="0" u="none" strike="noStrike" dirty="0">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1882132516"/>
                  </a:ext>
                </a:extLst>
              </a:tr>
              <a:tr h="227965">
                <a:tc>
                  <a:txBody>
                    <a:bodyPr/>
                    <a:lstStyle/>
                    <a:p>
                      <a:pPr algn="l" fontAlgn="b"/>
                      <a:r>
                        <a:rPr lang="en-US" sz="1200" u="none" strike="noStrike">
                          <a:effectLst/>
                        </a:rPr>
                        <a:t>Panama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-0.019</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0.81</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0.0054</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-3.49</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0.004</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0.565</a:t>
                      </a:r>
                      <a:endParaRPr lang="en-US" sz="1200" b="0" i="0" u="none" strike="noStrike" dirty="0">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3985115685"/>
                  </a:ext>
                </a:extLst>
              </a:tr>
              <a:tr h="227965">
                <a:tc>
                  <a:txBody>
                    <a:bodyPr/>
                    <a:lstStyle/>
                    <a:p>
                      <a:pPr algn="l" fontAlgn="b"/>
                      <a:r>
                        <a:rPr lang="en-US" sz="1200" u="none" strike="noStrike">
                          <a:effectLst/>
                        </a:rPr>
                        <a:t>Paraguay</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12</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-0.0414</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1.21</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0.01</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-4.07</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0.002</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0.624</a:t>
                      </a:r>
                      <a:endParaRPr lang="en-US" sz="1200" b="0" i="0" u="none" strike="noStrike" dirty="0">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110680706"/>
                  </a:ext>
                </a:extLst>
              </a:tr>
              <a:tr h="227965">
                <a:tc>
                  <a:txBody>
                    <a:bodyPr/>
                    <a:lstStyle/>
                    <a:p>
                      <a:pPr algn="l" fontAlgn="b"/>
                      <a:r>
                        <a:rPr lang="en-US" sz="1200" u="none" strike="noStrike">
                          <a:effectLst/>
                        </a:rPr>
                        <a:t>Peru</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-0.0135</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0.76</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-3.12</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0.008</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0.41</a:t>
                      </a:r>
                      <a:endParaRPr lang="en-US" sz="1200" b="0" i="0" u="none" strike="noStrike" dirty="0">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976872951"/>
                  </a:ext>
                </a:extLst>
              </a:tr>
              <a:tr h="227965">
                <a:tc>
                  <a:txBody>
                    <a:bodyPr/>
                    <a:lstStyle/>
                    <a:p>
                      <a:pPr algn="l" fontAlgn="b"/>
                      <a:r>
                        <a:rPr lang="en-US" sz="1200" u="none" strike="noStrike">
                          <a:effectLst/>
                        </a:rPr>
                        <a:t>Uruguay</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15</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-0.041</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1.12</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0.01</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-3.51</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0.004</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0.486</a:t>
                      </a:r>
                      <a:endParaRPr lang="en-US" sz="1200" b="0" i="0" u="none" strike="noStrike" dirty="0">
                        <a:solidFill>
                          <a:srgbClr val="000000"/>
                        </a:solidFill>
                        <a:effectLst/>
                        <a:latin typeface="Times New Roman" panose="02020603050405020304" pitchFamily="18" charset="0"/>
                      </a:endParaRPr>
                    </a:p>
                  </a:txBody>
                  <a:tcPr marL="4763" marR="4763" marT="4763" marB="0" anchor="ctr"/>
                </a:tc>
                <a:extLst>
                  <a:ext uri="{0D108BD9-81ED-4DB2-BD59-A6C34878D82A}">
                    <a16:rowId xmlns:a16="http://schemas.microsoft.com/office/drawing/2014/main" val="1298233200"/>
                  </a:ext>
                </a:extLst>
              </a:tr>
            </a:tbl>
          </a:graphicData>
        </a:graphic>
      </p:graphicFrame>
      <p:sp>
        <p:nvSpPr>
          <p:cNvPr id="3" name="Rectangle 2">
            <a:extLst>
              <a:ext uri="{FF2B5EF4-FFF2-40B4-BE49-F238E27FC236}">
                <a16:creationId xmlns:a16="http://schemas.microsoft.com/office/drawing/2014/main" id="{CBA62EE3-A9EC-48FA-B806-5AAE995671D9}"/>
              </a:ext>
            </a:extLst>
          </p:cNvPr>
          <p:cNvSpPr/>
          <p:nvPr/>
        </p:nvSpPr>
        <p:spPr>
          <a:xfrm>
            <a:off x="4550369" y="1796534"/>
            <a:ext cx="3398944" cy="400110"/>
          </a:xfrm>
          <a:prstGeom prst="rect">
            <a:avLst/>
          </a:prstGeom>
        </p:spPr>
        <p:txBody>
          <a:bodyPr wrap="none">
            <a:spAutoFit/>
          </a:bodyPr>
          <a:lstStyle/>
          <a:p>
            <a:r>
              <a:rPr lang="en-US" sz="2000" dirty="0"/>
              <a:t>Y (GINI)=β</a:t>
            </a:r>
            <a:r>
              <a:rPr lang="en-US" sz="2000" baseline="-25000" dirty="0"/>
              <a:t>0 </a:t>
            </a:r>
            <a:r>
              <a:rPr lang="en-US" sz="2000" dirty="0"/>
              <a:t>+ β</a:t>
            </a:r>
            <a:r>
              <a:rPr lang="en-US" sz="2000" baseline="-25000" dirty="0"/>
              <a:t>1</a:t>
            </a:r>
            <a:r>
              <a:rPr lang="en-US" sz="2000" dirty="0"/>
              <a:t>lnTotal Trade+ ℇ</a:t>
            </a:r>
          </a:p>
        </p:txBody>
      </p:sp>
    </p:spTree>
    <p:extLst>
      <p:ext uri="{BB962C8B-B14F-4D97-AF65-F5344CB8AC3E}">
        <p14:creationId xmlns:p14="http://schemas.microsoft.com/office/powerpoint/2010/main" val="369577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5588" y="914400"/>
            <a:ext cx="125730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p:txBody>
          <a:bodyPr>
            <a:normAutofit/>
          </a:bodyPr>
          <a:lstStyle/>
          <a:p>
            <a:r>
              <a:rPr lang="en-US" sz="3600" dirty="0">
                <a:solidFill>
                  <a:schemeClr val="bg1"/>
                </a:solidFill>
              </a:rPr>
              <a:t>Impact of Total Imports on Inequality</a:t>
            </a:r>
          </a:p>
        </p:txBody>
      </p:sp>
      <p:graphicFrame>
        <p:nvGraphicFramePr>
          <p:cNvPr id="6" name="Table 5">
            <a:extLst>
              <a:ext uri="{FF2B5EF4-FFF2-40B4-BE49-F238E27FC236}">
                <a16:creationId xmlns:a16="http://schemas.microsoft.com/office/drawing/2014/main" id="{04DF9552-8AF7-4576-BCF4-1042E0DF4D0B}"/>
              </a:ext>
            </a:extLst>
          </p:cNvPr>
          <p:cNvGraphicFramePr>
            <a:graphicFrameLocks noGrp="1"/>
          </p:cNvGraphicFramePr>
          <p:nvPr>
            <p:extLst>
              <p:ext uri="{D42A27DB-BD31-4B8C-83A1-F6EECF244321}">
                <p14:modId xmlns:p14="http://schemas.microsoft.com/office/powerpoint/2010/main" val="1159451478"/>
              </p:ext>
            </p:extLst>
          </p:nvPr>
        </p:nvGraphicFramePr>
        <p:xfrm>
          <a:off x="973774" y="2286000"/>
          <a:ext cx="10241280" cy="4114800"/>
        </p:xfrm>
        <a:graphic>
          <a:graphicData uri="http://schemas.openxmlformats.org/drawingml/2006/table">
            <a:tbl>
              <a:tblPr>
                <a:tableStyleId>{3B4B98B0-60AC-42C2-AFA5-B58CD77FA1E5}</a:tableStyleId>
              </a:tblPr>
              <a:tblGrid>
                <a:gridCol w="1280160">
                  <a:extLst>
                    <a:ext uri="{9D8B030D-6E8A-4147-A177-3AD203B41FA5}">
                      <a16:colId xmlns:a16="http://schemas.microsoft.com/office/drawing/2014/main" val="2990251881"/>
                    </a:ext>
                  </a:extLst>
                </a:gridCol>
                <a:gridCol w="1280160">
                  <a:extLst>
                    <a:ext uri="{9D8B030D-6E8A-4147-A177-3AD203B41FA5}">
                      <a16:colId xmlns:a16="http://schemas.microsoft.com/office/drawing/2014/main" val="3795006952"/>
                    </a:ext>
                  </a:extLst>
                </a:gridCol>
                <a:gridCol w="1280160">
                  <a:extLst>
                    <a:ext uri="{9D8B030D-6E8A-4147-A177-3AD203B41FA5}">
                      <a16:colId xmlns:a16="http://schemas.microsoft.com/office/drawing/2014/main" val="1499484389"/>
                    </a:ext>
                  </a:extLst>
                </a:gridCol>
                <a:gridCol w="1280160">
                  <a:extLst>
                    <a:ext uri="{9D8B030D-6E8A-4147-A177-3AD203B41FA5}">
                      <a16:colId xmlns:a16="http://schemas.microsoft.com/office/drawing/2014/main" val="3226791878"/>
                    </a:ext>
                  </a:extLst>
                </a:gridCol>
                <a:gridCol w="1280160">
                  <a:extLst>
                    <a:ext uri="{9D8B030D-6E8A-4147-A177-3AD203B41FA5}">
                      <a16:colId xmlns:a16="http://schemas.microsoft.com/office/drawing/2014/main" val="722094568"/>
                    </a:ext>
                  </a:extLst>
                </a:gridCol>
                <a:gridCol w="1280160">
                  <a:extLst>
                    <a:ext uri="{9D8B030D-6E8A-4147-A177-3AD203B41FA5}">
                      <a16:colId xmlns:a16="http://schemas.microsoft.com/office/drawing/2014/main" val="3338227280"/>
                    </a:ext>
                  </a:extLst>
                </a:gridCol>
                <a:gridCol w="1280160">
                  <a:extLst>
                    <a:ext uri="{9D8B030D-6E8A-4147-A177-3AD203B41FA5}">
                      <a16:colId xmlns:a16="http://schemas.microsoft.com/office/drawing/2014/main" val="2969087015"/>
                    </a:ext>
                  </a:extLst>
                </a:gridCol>
                <a:gridCol w="1280160">
                  <a:extLst>
                    <a:ext uri="{9D8B030D-6E8A-4147-A177-3AD203B41FA5}">
                      <a16:colId xmlns:a16="http://schemas.microsoft.com/office/drawing/2014/main" val="2336891729"/>
                    </a:ext>
                  </a:extLst>
                </a:gridCol>
              </a:tblGrid>
              <a:tr h="228600">
                <a:tc gridSpan="4">
                  <a:txBody>
                    <a:bodyPr/>
                    <a:lstStyle/>
                    <a:p>
                      <a:pPr algn="ctr" fontAlgn="b"/>
                      <a:r>
                        <a:rPr lang="en-US" sz="1200" u="none" strike="noStrike" dirty="0">
                          <a:effectLst/>
                        </a:rPr>
                        <a:t>Dependent Variable: GINI</a:t>
                      </a:r>
                      <a:endParaRPr lang="en-US" sz="1200" b="0"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dirty="0">
                          <a:effectLst/>
                        </a:rPr>
                        <a:t>Independent Variable: </a:t>
                      </a:r>
                      <a:r>
                        <a:rPr lang="en-US" sz="1200" u="none" strike="noStrike" dirty="0" err="1">
                          <a:effectLst/>
                        </a:rPr>
                        <a:t>lnTotalImports</a:t>
                      </a:r>
                      <a:endParaRPr lang="en-US" sz="1200" b="0"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4493842"/>
                  </a:ext>
                </a:extLst>
              </a:tr>
              <a:tr h="228600">
                <a:tc>
                  <a:txBody>
                    <a:bodyPr/>
                    <a:lstStyle/>
                    <a:p>
                      <a:pPr algn="l" fontAlgn="b"/>
                      <a:r>
                        <a:rPr lang="en-US" sz="1200" u="none" strike="noStrike">
                          <a:effectLst/>
                        </a:rPr>
                        <a:t>Country</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Observations</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Coefficient</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_Cons</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Std. Error</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t</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P&gt;|t|</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R^2</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3884802275"/>
                  </a:ext>
                </a:extLst>
              </a:tr>
              <a:tr h="228600">
                <a:tc>
                  <a:txBody>
                    <a:bodyPr/>
                    <a:lstStyle/>
                    <a:p>
                      <a:pPr algn="l" rtl="0" fontAlgn="ctr"/>
                      <a:r>
                        <a:rPr lang="en-US" sz="1200" u="none" strike="noStrike">
                          <a:effectLst/>
                        </a:rPr>
                        <a:t>Argentina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-0.0354</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1.04</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0.005</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-7.03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0.7791</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612118205"/>
                  </a:ext>
                </a:extLst>
              </a:tr>
              <a:tr h="228600">
                <a:tc>
                  <a:txBody>
                    <a:bodyPr/>
                    <a:lstStyle/>
                    <a:p>
                      <a:pPr algn="l" rtl="0" fontAlgn="ctr"/>
                      <a:r>
                        <a:rPr lang="en-US" sz="1200" u="none" strike="noStrike">
                          <a:effectLst/>
                        </a:rPr>
                        <a:t>Bolivia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-0.079</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1.73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0.0111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-7.11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0.835</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3184069182"/>
                  </a:ext>
                </a:extLst>
              </a:tr>
              <a:tr h="228600">
                <a:tc>
                  <a:txBody>
                    <a:bodyPr/>
                    <a:lstStyle/>
                    <a:p>
                      <a:pPr algn="l" rtl="0" fontAlgn="ctr"/>
                      <a:r>
                        <a:rPr lang="en-US" sz="1200" u="none" strike="noStrike">
                          <a:effectLst/>
                        </a:rPr>
                        <a:t>Brazil</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14</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-0.0026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0.62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0.0094</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-0.28</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0.782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0.007</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128471471"/>
                  </a:ext>
                </a:extLst>
              </a:tr>
              <a:tr h="228600">
                <a:tc>
                  <a:txBody>
                    <a:bodyPr/>
                    <a:lstStyle/>
                    <a:p>
                      <a:pPr algn="l" rtl="0" fontAlgn="ctr"/>
                      <a:r>
                        <a:rPr lang="en-US" sz="1200" u="none" strike="noStrike">
                          <a:effectLst/>
                        </a:rPr>
                        <a:t>Chile</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-0.0413</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1.23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0.0107</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-3.87</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0.517</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942562173"/>
                  </a:ext>
                </a:extLst>
              </a:tr>
              <a:tr h="228600">
                <a:tc>
                  <a:txBody>
                    <a:bodyPr/>
                    <a:lstStyle/>
                    <a:p>
                      <a:pPr algn="l" rtl="0" fontAlgn="ctr"/>
                      <a:r>
                        <a:rPr lang="en-US" sz="1200" u="none" strike="noStrike">
                          <a:effectLst/>
                        </a:rPr>
                        <a:t>Columbia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-0.0262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0.96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0.0058</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-4.49</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0.691</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486917670"/>
                  </a:ext>
                </a:extLst>
              </a:tr>
              <a:tr h="228600">
                <a:tc>
                  <a:txBody>
                    <a:bodyPr/>
                    <a:lstStyle/>
                    <a:p>
                      <a:pPr algn="l" rtl="0" fontAlgn="ctr"/>
                      <a:r>
                        <a:rPr lang="en-US" sz="1200" u="none" strike="noStrike">
                          <a:effectLst/>
                        </a:rPr>
                        <a:t>Costa Rica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0.0498</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-0.36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0.013</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3.82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0.002</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0.51</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1414749"/>
                  </a:ext>
                </a:extLst>
              </a:tr>
              <a:tr h="228600">
                <a:tc>
                  <a:txBody>
                    <a:bodyPr/>
                    <a:lstStyle/>
                    <a:p>
                      <a:pPr algn="l" rtl="0" fontAlgn="ctr"/>
                      <a:r>
                        <a:rPr lang="en-US" sz="1200" u="none" strike="noStrike" dirty="0">
                          <a:effectLst/>
                        </a:rPr>
                        <a:t>Dominican Republic</a:t>
                      </a:r>
                      <a:endParaRPr lang="en-US" sz="1200" b="0" i="0" u="none" strike="noStrike" dirty="0">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-0.0253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0.86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0.009</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-2.82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0.017</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0.419</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981075555"/>
                  </a:ext>
                </a:extLst>
              </a:tr>
              <a:tr h="228600">
                <a:tc>
                  <a:txBody>
                    <a:bodyPr/>
                    <a:lstStyle/>
                    <a:p>
                      <a:pPr algn="l" rtl="0" fontAlgn="ctr"/>
                      <a:r>
                        <a:rPr lang="en-US" sz="1200" u="none" strike="noStrike">
                          <a:effectLst/>
                        </a:rPr>
                        <a:t>Ecuador</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14</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-0.0643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1.53</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0.0105</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-6.12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0.757</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449658178"/>
                  </a:ext>
                </a:extLst>
              </a:tr>
              <a:tr h="228600">
                <a:tc>
                  <a:txBody>
                    <a:bodyPr/>
                    <a:lstStyle/>
                    <a:p>
                      <a:pPr algn="l" rtl="0" fontAlgn="ctr"/>
                      <a:r>
                        <a:rPr lang="en-US" sz="1200" u="none" strike="noStrike">
                          <a:effectLst/>
                        </a:rPr>
                        <a:t>El Salvador</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-0.0348</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1.01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0.0181</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-1.92</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0.075</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0.209</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282595035"/>
                  </a:ext>
                </a:extLst>
              </a:tr>
              <a:tr h="228600">
                <a:tc>
                  <a:txBody>
                    <a:bodyPr/>
                    <a:lstStyle/>
                    <a:p>
                      <a:pPr algn="l" rtl="0" fontAlgn="ctr"/>
                      <a:r>
                        <a:rPr lang="en-US" sz="1200" u="none" strike="noStrike">
                          <a:effectLst/>
                        </a:rPr>
                        <a:t>Honduras</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0.08</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-0.63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0.0221</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3.62</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0.004</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0.543</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678802433"/>
                  </a:ext>
                </a:extLst>
              </a:tr>
              <a:tr h="228600">
                <a:tc>
                  <a:txBody>
                    <a:bodyPr/>
                    <a:lstStyle/>
                    <a:p>
                      <a:pPr algn="l" rtl="0" fontAlgn="ctr"/>
                      <a:r>
                        <a:rPr lang="en-US" sz="1200" u="none" strike="noStrike">
                          <a:effectLst/>
                        </a:rPr>
                        <a:t>Mexico</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-0.0236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0.89</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0.0079</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-2.99</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0.389</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330492324"/>
                  </a:ext>
                </a:extLst>
              </a:tr>
              <a:tr h="228600">
                <a:tc>
                  <a:txBody>
                    <a:bodyPr/>
                    <a:lstStyle/>
                    <a:p>
                      <a:pPr algn="l" rtl="0" fontAlgn="ctr"/>
                      <a:r>
                        <a:rPr lang="en-US" sz="1200" u="none" strike="noStrike">
                          <a:effectLst/>
                        </a:rPr>
                        <a:t>Nicaragua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7</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-0.0698</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1.56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0.0226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-3.09</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0.027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0.656</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165333206"/>
                  </a:ext>
                </a:extLst>
              </a:tr>
              <a:tr h="228600">
                <a:tc>
                  <a:txBody>
                    <a:bodyPr/>
                    <a:lstStyle/>
                    <a:p>
                      <a:pPr algn="l" rtl="0" fontAlgn="ctr"/>
                      <a:r>
                        <a:rPr lang="en-US" sz="1200" u="none" strike="noStrike">
                          <a:effectLst/>
                        </a:rPr>
                        <a:t>Panama</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-0.0236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0.88</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0.0066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-3.56</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0.003</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0.475</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393000509"/>
                  </a:ext>
                </a:extLst>
              </a:tr>
              <a:tr h="228600">
                <a:tc>
                  <a:txBody>
                    <a:bodyPr/>
                    <a:lstStyle/>
                    <a:p>
                      <a:pPr algn="l" rtl="0" fontAlgn="ctr"/>
                      <a:r>
                        <a:rPr lang="en-US" sz="1200" u="none" strike="noStrike">
                          <a:effectLst/>
                        </a:rPr>
                        <a:t>Paraguay</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-0.0413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1.21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0.0101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-4.08</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0.002</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0.625</a:t>
                      </a:r>
                      <a:endParaRPr lang="en-US" sz="12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532653397"/>
                  </a:ext>
                </a:extLst>
              </a:tr>
              <a:tr h="228600">
                <a:tc>
                  <a:txBody>
                    <a:bodyPr/>
                    <a:lstStyle/>
                    <a:p>
                      <a:pPr algn="l" rtl="0" fontAlgn="ctr"/>
                      <a:r>
                        <a:rPr lang="en-US" sz="1200" u="none" strike="noStrike">
                          <a:effectLst/>
                        </a:rPr>
                        <a:t>Peru</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-0.0137</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0.76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0.0045</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-3.06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0.009</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0.4</a:t>
                      </a:r>
                      <a:endParaRPr lang="en-US" sz="12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455929226"/>
                  </a:ext>
                </a:extLst>
              </a:tr>
              <a:tr h="228600">
                <a:tc>
                  <a:txBody>
                    <a:bodyPr/>
                    <a:lstStyle/>
                    <a:p>
                      <a:pPr algn="l" rtl="0" fontAlgn="ctr"/>
                      <a:r>
                        <a:rPr lang="en-US" sz="1200" u="none" strike="noStrike">
                          <a:effectLst/>
                        </a:rPr>
                        <a:t>Uruguay</a:t>
                      </a:r>
                      <a:endParaRPr lang="en-US" sz="1200" b="0" i="0" u="none" strike="noStrike">
                        <a:solidFill>
                          <a:srgbClr val="000000"/>
                        </a:solidFill>
                        <a:effectLst/>
                        <a:latin typeface="Times New Roman" panose="02020603050405020304" pitchFamily="18" charset="0"/>
                      </a:endParaRPr>
                    </a:p>
                  </a:txBody>
                  <a:tcPr marL="4763" marR="4763" marT="4763"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-0.04</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0.0113</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-3.56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0.004</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0.493</a:t>
                      </a:r>
                      <a:endParaRPr lang="en-US" sz="12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3314749404"/>
                  </a:ext>
                </a:extLst>
              </a:tr>
            </a:tbl>
          </a:graphicData>
        </a:graphic>
      </p:graphicFrame>
      <p:sp>
        <p:nvSpPr>
          <p:cNvPr id="3" name="Rectangle 2">
            <a:extLst>
              <a:ext uri="{FF2B5EF4-FFF2-40B4-BE49-F238E27FC236}">
                <a16:creationId xmlns:a16="http://schemas.microsoft.com/office/drawing/2014/main" id="{E4AAB5DC-2CF4-46BD-BBE1-4A343CB13BCC}"/>
              </a:ext>
            </a:extLst>
          </p:cNvPr>
          <p:cNvSpPr/>
          <p:nvPr/>
        </p:nvSpPr>
        <p:spPr>
          <a:xfrm>
            <a:off x="4445661" y="1793644"/>
            <a:ext cx="3634649" cy="400110"/>
          </a:xfrm>
          <a:prstGeom prst="rect">
            <a:avLst/>
          </a:prstGeom>
        </p:spPr>
        <p:txBody>
          <a:bodyPr wrap="none">
            <a:spAutoFit/>
          </a:bodyPr>
          <a:lstStyle/>
          <a:p>
            <a:r>
              <a:rPr lang="en-US" sz="2000" dirty="0"/>
              <a:t>Y (GINI) =β</a:t>
            </a:r>
            <a:r>
              <a:rPr lang="en-US" sz="2000" baseline="-25000" dirty="0"/>
              <a:t>0 </a:t>
            </a:r>
            <a:r>
              <a:rPr lang="en-US" sz="2000" dirty="0"/>
              <a:t>+ β</a:t>
            </a:r>
            <a:r>
              <a:rPr lang="en-US" sz="2000" baseline="-25000" dirty="0"/>
              <a:t>1</a:t>
            </a:r>
            <a:r>
              <a:rPr lang="en-US" sz="2000" dirty="0"/>
              <a:t>lnTotalImports+ ℇ</a:t>
            </a:r>
          </a:p>
        </p:txBody>
      </p:sp>
    </p:spTree>
    <p:extLst>
      <p:ext uri="{BB962C8B-B14F-4D97-AF65-F5344CB8AC3E}">
        <p14:creationId xmlns:p14="http://schemas.microsoft.com/office/powerpoint/2010/main" val="269878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5588" y="914400"/>
            <a:ext cx="12573000" cy="685800"/>
          </a:xfrm>
          <a:prstGeom prst="rect">
            <a:avLst/>
          </a:prstGeom>
          <a:solidFill>
            <a:schemeClr val="accent1">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1"/>
          <p:cNvSpPr>
            <a:spLocks noGrp="1"/>
          </p:cNvSpPr>
          <p:nvPr>
            <p:ph type="title"/>
          </p:nvPr>
        </p:nvSpPr>
        <p:spPr/>
        <p:txBody>
          <a:bodyPr>
            <a:normAutofit/>
          </a:bodyPr>
          <a:lstStyle/>
          <a:p>
            <a:r>
              <a:rPr lang="en-US" sz="3600" dirty="0">
                <a:solidFill>
                  <a:schemeClr val="bg1"/>
                </a:solidFill>
              </a:rPr>
              <a:t>Impact of Total exports on Inequality</a:t>
            </a:r>
          </a:p>
        </p:txBody>
      </p:sp>
      <p:graphicFrame>
        <p:nvGraphicFramePr>
          <p:cNvPr id="7" name="Table 6">
            <a:extLst>
              <a:ext uri="{FF2B5EF4-FFF2-40B4-BE49-F238E27FC236}">
                <a16:creationId xmlns:a16="http://schemas.microsoft.com/office/drawing/2014/main" id="{5F8DE9F9-C8A3-4D9C-89E0-4188BEA418F2}"/>
              </a:ext>
            </a:extLst>
          </p:cNvPr>
          <p:cNvGraphicFramePr>
            <a:graphicFrameLocks noGrp="1"/>
          </p:cNvGraphicFramePr>
          <p:nvPr>
            <p:extLst>
              <p:ext uri="{D42A27DB-BD31-4B8C-83A1-F6EECF244321}">
                <p14:modId xmlns:p14="http://schemas.microsoft.com/office/powerpoint/2010/main" val="221746626"/>
              </p:ext>
            </p:extLst>
          </p:nvPr>
        </p:nvGraphicFramePr>
        <p:xfrm>
          <a:off x="973772" y="2286000"/>
          <a:ext cx="10241280" cy="4114800"/>
        </p:xfrm>
        <a:graphic>
          <a:graphicData uri="http://schemas.openxmlformats.org/drawingml/2006/table">
            <a:tbl>
              <a:tblPr>
                <a:tableStyleId>{3B4B98B0-60AC-42C2-AFA5-B58CD77FA1E5}</a:tableStyleId>
              </a:tblPr>
              <a:tblGrid>
                <a:gridCol w="1280160">
                  <a:extLst>
                    <a:ext uri="{9D8B030D-6E8A-4147-A177-3AD203B41FA5}">
                      <a16:colId xmlns:a16="http://schemas.microsoft.com/office/drawing/2014/main" val="2482881671"/>
                    </a:ext>
                  </a:extLst>
                </a:gridCol>
                <a:gridCol w="1280160">
                  <a:extLst>
                    <a:ext uri="{9D8B030D-6E8A-4147-A177-3AD203B41FA5}">
                      <a16:colId xmlns:a16="http://schemas.microsoft.com/office/drawing/2014/main" val="3753112884"/>
                    </a:ext>
                  </a:extLst>
                </a:gridCol>
                <a:gridCol w="1280160">
                  <a:extLst>
                    <a:ext uri="{9D8B030D-6E8A-4147-A177-3AD203B41FA5}">
                      <a16:colId xmlns:a16="http://schemas.microsoft.com/office/drawing/2014/main" val="768696293"/>
                    </a:ext>
                  </a:extLst>
                </a:gridCol>
                <a:gridCol w="1280160">
                  <a:extLst>
                    <a:ext uri="{9D8B030D-6E8A-4147-A177-3AD203B41FA5}">
                      <a16:colId xmlns:a16="http://schemas.microsoft.com/office/drawing/2014/main" val="2699716400"/>
                    </a:ext>
                  </a:extLst>
                </a:gridCol>
                <a:gridCol w="1280160">
                  <a:extLst>
                    <a:ext uri="{9D8B030D-6E8A-4147-A177-3AD203B41FA5}">
                      <a16:colId xmlns:a16="http://schemas.microsoft.com/office/drawing/2014/main" val="4263639725"/>
                    </a:ext>
                  </a:extLst>
                </a:gridCol>
                <a:gridCol w="1280160">
                  <a:extLst>
                    <a:ext uri="{9D8B030D-6E8A-4147-A177-3AD203B41FA5}">
                      <a16:colId xmlns:a16="http://schemas.microsoft.com/office/drawing/2014/main" val="406831407"/>
                    </a:ext>
                  </a:extLst>
                </a:gridCol>
                <a:gridCol w="1280160">
                  <a:extLst>
                    <a:ext uri="{9D8B030D-6E8A-4147-A177-3AD203B41FA5}">
                      <a16:colId xmlns:a16="http://schemas.microsoft.com/office/drawing/2014/main" val="4092122745"/>
                    </a:ext>
                  </a:extLst>
                </a:gridCol>
                <a:gridCol w="1280160">
                  <a:extLst>
                    <a:ext uri="{9D8B030D-6E8A-4147-A177-3AD203B41FA5}">
                      <a16:colId xmlns:a16="http://schemas.microsoft.com/office/drawing/2014/main" val="1219578706"/>
                    </a:ext>
                  </a:extLst>
                </a:gridCol>
              </a:tblGrid>
              <a:tr h="228600">
                <a:tc gridSpan="4">
                  <a:txBody>
                    <a:bodyPr/>
                    <a:lstStyle/>
                    <a:p>
                      <a:pPr algn="ctr" fontAlgn="b"/>
                      <a:r>
                        <a:rPr lang="en-US" sz="1200" u="none" strike="noStrike" dirty="0">
                          <a:effectLst/>
                        </a:rPr>
                        <a:t>Dependent Variable: Income Inequality</a:t>
                      </a:r>
                      <a:endParaRPr lang="en-US" sz="1200" b="0"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u="none" strike="noStrike" dirty="0">
                          <a:effectLst/>
                        </a:rPr>
                        <a:t>Independent Variable: </a:t>
                      </a:r>
                      <a:r>
                        <a:rPr lang="en-US" sz="1200" u="none" strike="noStrike" dirty="0" err="1">
                          <a:effectLst/>
                        </a:rPr>
                        <a:t>lnTotalExports</a:t>
                      </a:r>
                      <a:endParaRPr lang="en-US" sz="1200" b="0" i="0" u="none" strike="noStrike" dirty="0">
                        <a:solidFill>
                          <a:srgbClr val="000000"/>
                        </a:solidFill>
                        <a:effectLst/>
                        <a:latin typeface="Times New Roman" panose="02020603050405020304" pitchFamily="18" charset="0"/>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0376843"/>
                  </a:ext>
                </a:extLst>
              </a:tr>
              <a:tr h="228600">
                <a:tc>
                  <a:txBody>
                    <a:bodyPr/>
                    <a:lstStyle/>
                    <a:p>
                      <a:pPr algn="l" fontAlgn="b"/>
                      <a:r>
                        <a:rPr lang="en-US" sz="1200" u="none" strike="noStrike" dirty="0">
                          <a:effectLst/>
                        </a:rPr>
                        <a:t>Country</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Observations</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Coefficient</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_Cons</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Std. Error</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t</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P&gt;|t|</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R^2</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374454189"/>
                  </a:ext>
                </a:extLst>
              </a:tr>
              <a:tr h="228600">
                <a:tc>
                  <a:txBody>
                    <a:bodyPr/>
                    <a:lstStyle/>
                    <a:p>
                      <a:pPr algn="l" fontAlgn="b"/>
                      <a:r>
                        <a:rPr lang="en-US" sz="1200" u="none" strike="noStrike" dirty="0">
                          <a:effectLst/>
                        </a:rPr>
                        <a:t>Argentina</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16</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-0.0401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1.06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0.008</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-4.88</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0.63</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969349504"/>
                  </a:ext>
                </a:extLst>
              </a:tr>
              <a:tr h="228600">
                <a:tc>
                  <a:txBody>
                    <a:bodyPr/>
                    <a:lstStyle/>
                    <a:p>
                      <a:pPr algn="l" fontAlgn="b"/>
                      <a:r>
                        <a:rPr lang="en-US" sz="1200" u="none" strike="noStrike" dirty="0">
                          <a:effectLst/>
                        </a:rPr>
                        <a:t>Bolivia</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12</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-0.0423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1.15</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0.0081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-5.2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0.73</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479302993"/>
                  </a:ext>
                </a:extLst>
              </a:tr>
              <a:tr h="228600">
                <a:tc>
                  <a:txBody>
                    <a:bodyPr/>
                    <a:lstStyle/>
                    <a:p>
                      <a:pPr algn="l" fontAlgn="b"/>
                      <a:r>
                        <a:rPr lang="en-US" sz="1200" u="none" strike="noStrike">
                          <a:effectLst/>
                        </a:rPr>
                        <a:t>Brazil</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14</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-0.0134</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0.8</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0.0133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-1.01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0.331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0.331</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345119454"/>
                  </a:ext>
                </a:extLst>
              </a:tr>
              <a:tr h="228600">
                <a:tc>
                  <a:txBody>
                    <a:bodyPr/>
                    <a:lstStyle/>
                    <a:p>
                      <a:pPr algn="l" fontAlgn="b"/>
                      <a:r>
                        <a:rPr lang="en-US" sz="1200" u="none" strike="noStrike">
                          <a:effectLst/>
                        </a:rPr>
                        <a:t>Chile</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16</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-0.0481</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1.25</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0.0145</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-3.31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0.005</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0.44</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3444270869"/>
                  </a:ext>
                </a:extLst>
              </a:tr>
              <a:tr h="228600">
                <a:tc>
                  <a:txBody>
                    <a:bodyPr/>
                    <a:lstStyle/>
                    <a:p>
                      <a:pPr algn="l" fontAlgn="b"/>
                      <a:r>
                        <a:rPr lang="en-US" sz="1200" u="none" strike="noStrike">
                          <a:effectLst/>
                        </a:rPr>
                        <a:t>Columbia</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-0.0373</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0.0087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-4.27</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0.669</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3044174853"/>
                  </a:ext>
                </a:extLst>
              </a:tr>
              <a:tr h="228600">
                <a:tc>
                  <a:txBody>
                    <a:bodyPr/>
                    <a:lstStyle/>
                    <a:p>
                      <a:pPr algn="l" fontAlgn="b"/>
                      <a:r>
                        <a:rPr lang="en-US" sz="1200" u="none" strike="noStrike">
                          <a:effectLst/>
                        </a:rPr>
                        <a:t>Costa Rica</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16</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0.0707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-0.58</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0.0199</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3.35</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0.473</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3843358168"/>
                  </a:ext>
                </a:extLst>
              </a:tr>
              <a:tr h="228600">
                <a:tc>
                  <a:txBody>
                    <a:bodyPr/>
                    <a:lstStyle/>
                    <a:p>
                      <a:pPr algn="l" fontAlgn="b"/>
                      <a:r>
                        <a:rPr lang="en-US" sz="1200" u="none" strike="noStrike">
                          <a:effectLst/>
                        </a:rPr>
                        <a:t>Dominican Republic</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-0.0135</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0.65</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0.007</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0.07</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0.267</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832492190"/>
                  </a:ext>
                </a:extLst>
              </a:tr>
              <a:tr h="228600">
                <a:tc>
                  <a:txBody>
                    <a:bodyPr/>
                    <a:lstStyle/>
                    <a:p>
                      <a:pPr algn="l" fontAlgn="b"/>
                      <a:r>
                        <a:rPr lang="en-US" sz="1200" u="none" strike="noStrike" dirty="0">
                          <a:effectLst/>
                        </a:rPr>
                        <a:t>Ecuador</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14</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-0.0704</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1.51</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0.0166</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-4.24</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0.001</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0.6</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3940873893"/>
                  </a:ext>
                </a:extLst>
              </a:tr>
              <a:tr h="228600">
                <a:tc>
                  <a:txBody>
                    <a:bodyPr/>
                    <a:lstStyle/>
                    <a:p>
                      <a:pPr algn="l" fontAlgn="b"/>
                      <a:r>
                        <a:rPr lang="en-US" sz="1200" u="none" strike="noStrike">
                          <a:effectLst/>
                        </a:rPr>
                        <a:t>El Salvador</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-0.0213</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0.77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0.008</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-266</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0.018</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0.337</a:t>
                      </a:r>
                      <a:endParaRPr lang="en-US" sz="1200" b="0" i="0" u="none" strike="noStrike">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172575273"/>
                  </a:ext>
                </a:extLst>
              </a:tr>
              <a:tr h="228600">
                <a:tc>
                  <a:txBody>
                    <a:bodyPr/>
                    <a:lstStyle/>
                    <a:p>
                      <a:pPr algn="l" fontAlgn="b"/>
                      <a:r>
                        <a:rPr lang="en-US" sz="1200" u="none" strike="noStrike">
                          <a:effectLst/>
                        </a:rPr>
                        <a:t>Honduras</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0.0426</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0.03</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0.0207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2.06</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0.064</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0.2778</a:t>
                      </a:r>
                      <a:endParaRPr lang="en-US" sz="12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3128426691"/>
                  </a:ext>
                </a:extLst>
              </a:tr>
              <a:tr h="228600">
                <a:tc>
                  <a:txBody>
                    <a:bodyPr/>
                    <a:lstStyle/>
                    <a:p>
                      <a:pPr algn="l" fontAlgn="b"/>
                      <a:r>
                        <a:rPr lang="en-US" sz="1200" u="none" strike="noStrike">
                          <a:effectLst/>
                        </a:rPr>
                        <a:t>Mexico</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-0.0293</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0.97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0.0106</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-2.76</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0.015</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0.353</a:t>
                      </a:r>
                      <a:endParaRPr lang="en-US" sz="12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551632000"/>
                  </a:ext>
                </a:extLst>
              </a:tr>
              <a:tr h="228600">
                <a:tc>
                  <a:txBody>
                    <a:bodyPr/>
                    <a:lstStyle/>
                    <a:p>
                      <a:pPr algn="l" fontAlgn="b"/>
                      <a:r>
                        <a:rPr lang="en-US" sz="1200" u="none" strike="noStrike">
                          <a:effectLst/>
                        </a:rPr>
                        <a:t>Nicaragua</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7</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-0.0241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0.81</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0.014</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-1.72</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0.147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0.371</a:t>
                      </a:r>
                      <a:endParaRPr lang="en-US" sz="12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290483140"/>
                  </a:ext>
                </a:extLst>
              </a:tr>
              <a:tr h="228600">
                <a:tc>
                  <a:txBody>
                    <a:bodyPr/>
                    <a:lstStyle/>
                    <a:p>
                      <a:pPr algn="l" fontAlgn="b"/>
                      <a:r>
                        <a:rPr lang="en-US" sz="1200" u="none" strike="noStrike">
                          <a:effectLst/>
                        </a:rPr>
                        <a:t>Panama</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-0.0081</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0.62</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0.0027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-3.01</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0.009</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0.393</a:t>
                      </a:r>
                      <a:endParaRPr lang="en-US" sz="12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3377637625"/>
                  </a:ext>
                </a:extLst>
              </a:tr>
              <a:tr h="228600">
                <a:tc>
                  <a:txBody>
                    <a:bodyPr/>
                    <a:lstStyle/>
                    <a:p>
                      <a:pPr algn="l" fontAlgn="b"/>
                      <a:r>
                        <a:rPr lang="en-US" sz="1200" u="none" strike="noStrike">
                          <a:effectLst/>
                        </a:rPr>
                        <a:t>Paraguay</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-0.0427</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1.09</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0.0118</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-3.62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0.005</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0.567</a:t>
                      </a:r>
                      <a:endParaRPr lang="en-US" sz="12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1021521237"/>
                  </a:ext>
                </a:extLst>
              </a:tr>
              <a:tr h="228600">
                <a:tc>
                  <a:txBody>
                    <a:bodyPr/>
                    <a:lstStyle/>
                    <a:p>
                      <a:pPr algn="l" fontAlgn="b"/>
                      <a:r>
                        <a:rPr lang="en-US" sz="1200" u="none" strike="noStrike">
                          <a:effectLst/>
                        </a:rPr>
                        <a:t>Peru</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16</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-0.0112</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0.0035</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-0.318</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0.42</a:t>
                      </a:r>
                      <a:endParaRPr lang="en-US" sz="12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229596509"/>
                  </a:ext>
                </a:extLst>
              </a:tr>
              <a:tr h="228600">
                <a:tc>
                  <a:txBody>
                    <a:bodyPr/>
                    <a:lstStyle/>
                    <a:p>
                      <a:pPr algn="l" fontAlgn="b"/>
                      <a:r>
                        <a:rPr lang="en-US" sz="1200" u="none" strike="noStrike" dirty="0">
                          <a:effectLst/>
                        </a:rPr>
                        <a:t>Uruguay</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15</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-0.0463</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1.12</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0.0145</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a:effectLst/>
                        </a:rPr>
                        <a:t>-3.19</a:t>
                      </a:r>
                      <a:endParaRPr lang="en-US" sz="1200" b="0" i="0" u="none" strike="noStrike">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0.007</a:t>
                      </a:r>
                      <a:endParaRPr lang="en-US" sz="1200" b="0" i="0" u="none" strike="noStrike" dirty="0">
                        <a:solidFill>
                          <a:srgbClr val="000000"/>
                        </a:solidFill>
                        <a:effectLst/>
                        <a:latin typeface="Times New Roman" panose="02020603050405020304" pitchFamily="18" charset="0"/>
                      </a:endParaRPr>
                    </a:p>
                  </a:txBody>
                  <a:tcPr marL="4763" marR="4763" marT="4763" marB="0" anchor="b"/>
                </a:tc>
                <a:tc>
                  <a:txBody>
                    <a:bodyPr/>
                    <a:lstStyle/>
                    <a:p>
                      <a:pPr algn="ctr" fontAlgn="b"/>
                      <a:r>
                        <a:rPr lang="en-US" sz="1200" u="none" strike="noStrike" dirty="0">
                          <a:effectLst/>
                        </a:rPr>
                        <a:t>0.439</a:t>
                      </a:r>
                      <a:endParaRPr lang="en-US" sz="1200" b="0" i="0" u="none" strike="noStrike" dirty="0">
                        <a:solidFill>
                          <a:srgbClr val="000000"/>
                        </a:solidFill>
                        <a:effectLst/>
                        <a:latin typeface="Times New Roman" panose="02020603050405020304" pitchFamily="18" charset="0"/>
                      </a:endParaRPr>
                    </a:p>
                  </a:txBody>
                  <a:tcPr marL="4763" marR="4763" marT="4763" marB="0" anchor="b"/>
                </a:tc>
                <a:extLst>
                  <a:ext uri="{0D108BD9-81ED-4DB2-BD59-A6C34878D82A}">
                    <a16:rowId xmlns:a16="http://schemas.microsoft.com/office/drawing/2014/main" val="283292958"/>
                  </a:ext>
                </a:extLst>
              </a:tr>
            </a:tbl>
          </a:graphicData>
        </a:graphic>
      </p:graphicFrame>
      <p:sp>
        <p:nvSpPr>
          <p:cNvPr id="3" name="Rectangle 2">
            <a:extLst>
              <a:ext uri="{FF2B5EF4-FFF2-40B4-BE49-F238E27FC236}">
                <a16:creationId xmlns:a16="http://schemas.microsoft.com/office/drawing/2014/main" id="{62079A0B-FA46-4741-A5CA-0144DF8C1758}"/>
              </a:ext>
            </a:extLst>
          </p:cNvPr>
          <p:cNvSpPr/>
          <p:nvPr/>
        </p:nvSpPr>
        <p:spPr>
          <a:xfrm>
            <a:off x="4460888" y="1758434"/>
            <a:ext cx="3600986" cy="400110"/>
          </a:xfrm>
          <a:prstGeom prst="rect">
            <a:avLst/>
          </a:prstGeom>
        </p:spPr>
        <p:txBody>
          <a:bodyPr wrap="none">
            <a:spAutoFit/>
          </a:bodyPr>
          <a:lstStyle/>
          <a:p>
            <a:r>
              <a:rPr lang="en-US" sz="2000" dirty="0"/>
              <a:t>Y (GINI) =β</a:t>
            </a:r>
            <a:r>
              <a:rPr lang="en-US" sz="2000" baseline="-25000" dirty="0"/>
              <a:t>0 </a:t>
            </a:r>
            <a:r>
              <a:rPr lang="en-US" sz="2000" dirty="0"/>
              <a:t>+ β</a:t>
            </a:r>
            <a:r>
              <a:rPr lang="en-US" sz="2000" baseline="-25000" dirty="0"/>
              <a:t>1</a:t>
            </a:r>
            <a:r>
              <a:rPr lang="en-US" sz="2000" dirty="0"/>
              <a:t>lnTotalExports+ ℇ</a:t>
            </a:r>
          </a:p>
        </p:txBody>
      </p:sp>
    </p:spTree>
    <p:extLst>
      <p:ext uri="{BB962C8B-B14F-4D97-AF65-F5344CB8AC3E}">
        <p14:creationId xmlns:p14="http://schemas.microsoft.com/office/powerpoint/2010/main" val="229383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Inequality and Trade Statistics</a:t>
            </a:r>
          </a:p>
        </p:txBody>
      </p:sp>
      <p:sp>
        <p:nvSpPr>
          <p:cNvPr id="4" name="Snip Single Corner Rectangle 3"/>
          <p:cNvSpPr/>
          <p:nvPr/>
        </p:nvSpPr>
        <p:spPr>
          <a:xfrm>
            <a:off x="-153988" y="1607127"/>
            <a:ext cx="101346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6" name="Rectangle 5">
            <a:extLst>
              <a:ext uri="{FF2B5EF4-FFF2-40B4-BE49-F238E27FC236}">
                <a16:creationId xmlns:a16="http://schemas.microsoft.com/office/drawing/2014/main" id="{42FEB49E-B9BC-44C1-82A2-FC2F0EC5B613}"/>
              </a:ext>
            </a:extLst>
          </p:cNvPr>
          <p:cNvSpPr/>
          <p:nvPr/>
        </p:nvSpPr>
        <p:spPr>
          <a:xfrm>
            <a:off x="1303354" y="1777340"/>
            <a:ext cx="6162658" cy="1338828"/>
          </a:xfrm>
          <a:prstGeom prst="rect">
            <a:avLst/>
          </a:prstGeom>
        </p:spPr>
        <p:txBody>
          <a:bodyPr wrap="square">
            <a:spAutoFit/>
          </a:bodyPr>
          <a:lstStyle/>
          <a:p>
            <a:r>
              <a:rPr lang="en-US" sz="1600" dirty="0"/>
              <a:t>Countries where inequality is not impacted by….</a:t>
            </a:r>
          </a:p>
          <a:p>
            <a:endParaRPr lang="en-US" sz="1600" dirty="0"/>
          </a:p>
          <a:p>
            <a:pPr marL="285750" indent="-285750">
              <a:buClr>
                <a:srgbClr val="0070C0"/>
              </a:buClr>
              <a:buFont typeface="Arial" panose="020B0604020202020204" pitchFamily="34" charset="0"/>
              <a:buChar char="•"/>
            </a:pPr>
            <a:r>
              <a:rPr lang="en-US" sz="1600" dirty="0"/>
              <a:t>Total Trade: Brazil</a:t>
            </a:r>
          </a:p>
          <a:p>
            <a:pPr marL="285750" indent="-285750">
              <a:buClr>
                <a:srgbClr val="0070C0"/>
              </a:buClr>
              <a:buFont typeface="Arial" panose="020B0604020202020204" pitchFamily="34" charset="0"/>
              <a:buChar char="•"/>
            </a:pPr>
            <a:r>
              <a:rPr lang="en-US" sz="1600" dirty="0"/>
              <a:t>Total Exports: Brazil, Honduras, Nicaragua</a:t>
            </a:r>
          </a:p>
          <a:p>
            <a:pPr marL="285750" indent="-285750">
              <a:buClr>
                <a:srgbClr val="0070C0"/>
              </a:buClr>
              <a:buFont typeface="Arial" panose="020B0604020202020204" pitchFamily="34" charset="0"/>
              <a:buChar char="•"/>
            </a:pPr>
            <a:r>
              <a:rPr lang="en-US" sz="1600" dirty="0"/>
              <a:t>Total Imports: Brazil, El Salvador, Nicaragua</a:t>
            </a:r>
          </a:p>
        </p:txBody>
      </p:sp>
      <p:sp>
        <p:nvSpPr>
          <p:cNvPr id="7" name="Rectangle 6">
            <a:extLst>
              <a:ext uri="{FF2B5EF4-FFF2-40B4-BE49-F238E27FC236}">
                <a16:creationId xmlns:a16="http://schemas.microsoft.com/office/drawing/2014/main" id="{66159176-0959-4B52-A73D-2E0C7CE2C921}"/>
              </a:ext>
            </a:extLst>
          </p:cNvPr>
          <p:cNvSpPr/>
          <p:nvPr/>
        </p:nvSpPr>
        <p:spPr>
          <a:xfrm>
            <a:off x="1303354" y="3318874"/>
            <a:ext cx="10353658" cy="1338828"/>
          </a:xfrm>
          <a:prstGeom prst="rect">
            <a:avLst/>
          </a:prstGeom>
        </p:spPr>
        <p:txBody>
          <a:bodyPr wrap="square">
            <a:spAutoFit/>
          </a:bodyPr>
          <a:lstStyle/>
          <a:p>
            <a:pPr lvl="0"/>
            <a:r>
              <a:rPr lang="en-US" sz="1600" dirty="0"/>
              <a:t>Countries where the result is significant and an increase in X increases inequality….</a:t>
            </a:r>
          </a:p>
          <a:p>
            <a:pPr lvl="0"/>
            <a:endParaRPr lang="en-US" sz="1600" dirty="0"/>
          </a:p>
          <a:p>
            <a:pPr marL="285750" lvl="0" indent="-285750">
              <a:buClr>
                <a:srgbClr val="0070C0"/>
              </a:buClr>
              <a:buFont typeface="Arial" panose="020B0604020202020204" pitchFamily="34" charset="0"/>
              <a:buChar char="•"/>
            </a:pPr>
            <a:r>
              <a:rPr lang="en-US" sz="1600" dirty="0"/>
              <a:t>Total Trade: Costa Rica, Honduras</a:t>
            </a:r>
          </a:p>
          <a:p>
            <a:pPr marL="285750" lvl="0" indent="-285750">
              <a:buClr>
                <a:srgbClr val="0070C0"/>
              </a:buClr>
              <a:buFont typeface="Arial" panose="020B0604020202020204" pitchFamily="34" charset="0"/>
              <a:buChar char="•"/>
            </a:pPr>
            <a:r>
              <a:rPr lang="en-US" sz="1600" dirty="0"/>
              <a:t>Total Exports/Total Imports: Costa Rica</a:t>
            </a:r>
          </a:p>
          <a:p>
            <a:pPr lvl="0"/>
            <a:endParaRPr lang="en-US" sz="1600" dirty="0">
              <a:solidFill>
                <a:srgbClr val="652825"/>
              </a:solidFill>
            </a:endParaRPr>
          </a:p>
        </p:txBody>
      </p:sp>
      <p:sp>
        <p:nvSpPr>
          <p:cNvPr id="8" name="Rectangle 7">
            <a:extLst>
              <a:ext uri="{FF2B5EF4-FFF2-40B4-BE49-F238E27FC236}">
                <a16:creationId xmlns:a16="http://schemas.microsoft.com/office/drawing/2014/main" id="{E0FC27E4-80E4-4148-B432-80F1F214B331}"/>
              </a:ext>
            </a:extLst>
          </p:cNvPr>
          <p:cNvSpPr/>
          <p:nvPr/>
        </p:nvSpPr>
        <p:spPr>
          <a:xfrm>
            <a:off x="1303354" y="4520540"/>
            <a:ext cx="10353658" cy="2308324"/>
          </a:xfrm>
          <a:prstGeom prst="rect">
            <a:avLst/>
          </a:prstGeom>
        </p:spPr>
        <p:txBody>
          <a:bodyPr wrap="square">
            <a:spAutoFit/>
          </a:bodyPr>
          <a:lstStyle/>
          <a:p>
            <a:pPr lvl="0"/>
            <a:r>
              <a:rPr lang="en-US" sz="1600" dirty="0"/>
              <a:t>Countries where the result is significant and an increase in X decreases inequality….</a:t>
            </a:r>
          </a:p>
          <a:p>
            <a:pPr lvl="0"/>
            <a:endParaRPr lang="en-US" sz="1600" dirty="0"/>
          </a:p>
          <a:p>
            <a:pPr marL="285750" indent="-285750">
              <a:buClr>
                <a:srgbClr val="0070C0"/>
              </a:buClr>
              <a:buFont typeface="Arial" panose="020B0604020202020204" pitchFamily="34" charset="0"/>
              <a:buChar char="•"/>
            </a:pPr>
            <a:r>
              <a:rPr lang="en-US" sz="1600" dirty="0"/>
              <a:t>Total Trade: Argentina, Bolivia, Chile, Colombia, Dominican Republic, Ecuador, El Salvador, Mexico, Nicaragua Panama, Paraguay, Peru, Uruguay</a:t>
            </a:r>
          </a:p>
          <a:p>
            <a:pPr marL="285750" indent="-285750">
              <a:buClr>
                <a:srgbClr val="0070C0"/>
              </a:buClr>
              <a:buFont typeface="Arial" panose="020B0604020202020204" pitchFamily="34" charset="0"/>
              <a:buChar char="•"/>
            </a:pPr>
            <a:r>
              <a:rPr lang="en-US" sz="1600" dirty="0"/>
              <a:t>Total Exports: Argentina, Bolivia, Chile, Colombia, Dominican Republic, Ecuador, El Salvador, Mexico,  Panama, Paraguay, Peru, Uruguay</a:t>
            </a:r>
          </a:p>
          <a:p>
            <a:pPr marL="285750" indent="-285750">
              <a:buClr>
                <a:srgbClr val="0070C0"/>
              </a:buClr>
              <a:buFont typeface="Arial" panose="020B0604020202020204" pitchFamily="34" charset="0"/>
              <a:buChar char="•"/>
            </a:pPr>
            <a:r>
              <a:rPr lang="en-US" sz="1600" dirty="0"/>
              <a:t>Total imports: Argentina, Bolivia, Chile, Colombia, Dominican Republic, Ecuador, Honduras,  Mexico, Panama, Paraguay, Peru, Uruguay</a:t>
            </a:r>
          </a:p>
          <a:p>
            <a:pPr marL="285750" lvl="0" indent="-285750">
              <a:buFont typeface="Wingdings" panose="05000000000000000000" pitchFamily="2" charset="2"/>
              <a:buChar char="§"/>
            </a:pPr>
            <a:endParaRPr lang="en-US" sz="1600" dirty="0">
              <a:solidFill>
                <a:srgbClr val="652825"/>
              </a:solidFill>
            </a:endParaRPr>
          </a:p>
        </p:txBody>
      </p:sp>
    </p:spTree>
    <p:extLst>
      <p:ext uri="{BB962C8B-B14F-4D97-AF65-F5344CB8AC3E}">
        <p14:creationId xmlns:p14="http://schemas.microsoft.com/office/powerpoint/2010/main" val="18800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4" name="Snip Single Corner Rectangle 3"/>
          <p:cNvSpPr/>
          <p:nvPr/>
        </p:nvSpPr>
        <p:spPr>
          <a:xfrm>
            <a:off x="-153988" y="1607127"/>
            <a:ext cx="50292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10" name="Content Placeholder 2"/>
          <p:cNvSpPr>
            <a:spLocks noGrp="1"/>
          </p:cNvSpPr>
          <p:nvPr>
            <p:ph idx="1"/>
          </p:nvPr>
        </p:nvSpPr>
        <p:spPr>
          <a:xfrm>
            <a:off x="1217614" y="1981200"/>
            <a:ext cx="9753598" cy="4191000"/>
          </a:xfrm>
        </p:spPr>
        <p:txBody>
          <a:bodyPr>
            <a:normAutofit/>
          </a:bodyPr>
          <a:lstStyle/>
          <a:p>
            <a:r>
              <a:rPr lang="en-US" sz="2000" dirty="0"/>
              <a:t>14/15 Latin American countries surveyed trade had a statistically significant impact on inequality.  </a:t>
            </a:r>
          </a:p>
          <a:p>
            <a:r>
              <a:rPr lang="en-US" sz="2000" dirty="0"/>
              <a:t>12/14 saw inequality decline as trade increased.</a:t>
            </a:r>
          </a:p>
          <a:p>
            <a:r>
              <a:rPr lang="en-US" sz="2000" dirty="0"/>
              <a:t>12/15 saw inequality decline as a result of increased total imports and total exports. </a:t>
            </a:r>
          </a:p>
          <a:p>
            <a:r>
              <a:rPr lang="en-US" sz="2000" dirty="0"/>
              <a:t>Based on the results, trade usually has a significant and positive impact on inequality. </a:t>
            </a:r>
          </a:p>
          <a:p>
            <a:r>
              <a:rPr lang="en-US" sz="2000" dirty="0"/>
              <a:t>For the most part, it does not matter whether you are importing more or exporting more. The key lies in higher total trade volume. </a:t>
            </a:r>
          </a:p>
          <a:p>
            <a:r>
              <a:rPr lang="en-US" sz="2000" dirty="0"/>
              <a:t>While authors such as Lustig and Perez focus on government transfers, education, gdp growth, and tax revenue, more research should be done pertaining to trade as an explanation for declining inequality given the results of this study.  </a:t>
            </a:r>
          </a:p>
          <a:p>
            <a:endParaRPr lang="en-US" sz="2000" dirty="0"/>
          </a:p>
        </p:txBody>
      </p:sp>
    </p:spTree>
    <p:extLst>
      <p:ext uri="{BB962C8B-B14F-4D97-AF65-F5344CB8AC3E}">
        <p14:creationId xmlns:p14="http://schemas.microsoft.com/office/powerpoint/2010/main" val="335980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4" name="Snip Single Corner Rectangle 3"/>
          <p:cNvSpPr/>
          <p:nvPr/>
        </p:nvSpPr>
        <p:spPr>
          <a:xfrm>
            <a:off x="-153988" y="1607127"/>
            <a:ext cx="50292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10" name="Content Placeholder 2"/>
          <p:cNvSpPr>
            <a:spLocks noGrp="1"/>
          </p:cNvSpPr>
          <p:nvPr>
            <p:ph idx="1"/>
          </p:nvPr>
        </p:nvSpPr>
        <p:spPr>
          <a:xfrm>
            <a:off x="1217614" y="1981200"/>
            <a:ext cx="9753598" cy="4191000"/>
          </a:xfrm>
        </p:spPr>
        <p:txBody>
          <a:bodyPr>
            <a:normAutofit/>
          </a:bodyPr>
          <a:lstStyle/>
          <a:p>
            <a:r>
              <a:rPr lang="en-US" sz="2000" dirty="0"/>
              <a:t>Code up and replicate more of Nora Lustig’s work. </a:t>
            </a:r>
          </a:p>
          <a:p>
            <a:r>
              <a:rPr lang="en-US" sz="2000" dirty="0"/>
              <a:t>Build out more complicated models with lags. </a:t>
            </a:r>
          </a:p>
          <a:p>
            <a:r>
              <a:rPr lang="en-US" sz="2000" dirty="0"/>
              <a:t>Add a larger time span and more Latin American countries into the dataset. </a:t>
            </a:r>
          </a:p>
          <a:p>
            <a:r>
              <a:rPr lang="en-US" sz="2000" dirty="0"/>
              <a:t>Potentially look at types or classifications of goods such as Capital Imports, Capital Exports, Raw Material Exports, Manufactured Goods Exports, Consumer Good Exports, Intermediate Good Exports, Textile Exports. </a:t>
            </a:r>
          </a:p>
          <a:p>
            <a:r>
              <a:rPr lang="en-US" sz="2000" dirty="0"/>
              <a:t>Optimize fit for each model. </a:t>
            </a:r>
          </a:p>
          <a:p>
            <a:r>
              <a:rPr lang="en-US" sz="2000" dirty="0"/>
              <a:t>Extension: Code up </a:t>
            </a:r>
            <a:r>
              <a:rPr lang="en-US" sz="2000" dirty="0" err="1"/>
              <a:t>Gini</a:t>
            </a:r>
            <a:r>
              <a:rPr lang="en-US" sz="2000" dirty="0"/>
              <a:t> Coefficient, Atkinson, and </a:t>
            </a:r>
            <a:r>
              <a:rPr lang="en-US" sz="2000" dirty="0" err="1"/>
              <a:t>Theil</a:t>
            </a:r>
            <a:r>
              <a:rPr lang="en-US" sz="2000" dirty="0"/>
              <a:t> Index using R. </a:t>
            </a:r>
          </a:p>
          <a:p>
            <a:pPr lvl="1"/>
            <a:r>
              <a:rPr lang="en-US" sz="1600" dirty="0"/>
              <a:t>Continuous probability distribution functions</a:t>
            </a:r>
          </a:p>
          <a:p>
            <a:endParaRPr lang="en-US" sz="2000" dirty="0"/>
          </a:p>
        </p:txBody>
      </p:sp>
    </p:spTree>
    <p:extLst>
      <p:ext uri="{BB962C8B-B14F-4D97-AF65-F5344CB8AC3E}">
        <p14:creationId xmlns:p14="http://schemas.microsoft.com/office/powerpoint/2010/main" val="333646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Measurements of Inequality</a:t>
            </a:r>
          </a:p>
        </p:txBody>
      </p:sp>
      <p:sp>
        <p:nvSpPr>
          <p:cNvPr id="4" name="Snip Single Corner Rectangle 3"/>
          <p:cNvSpPr/>
          <p:nvPr/>
        </p:nvSpPr>
        <p:spPr>
          <a:xfrm>
            <a:off x="-153988" y="1607127"/>
            <a:ext cx="92964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7" name="TextBox 6"/>
          <p:cNvSpPr txBox="1"/>
          <p:nvPr/>
        </p:nvSpPr>
        <p:spPr>
          <a:xfrm>
            <a:off x="989012" y="1828800"/>
            <a:ext cx="8382000" cy="4401205"/>
          </a:xfrm>
          <a:prstGeom prst="rect">
            <a:avLst/>
          </a:prstGeom>
          <a:noFill/>
          <a:ln>
            <a:noFill/>
          </a:ln>
        </p:spPr>
        <p:txBody>
          <a:bodyPr wrap="square" rtlCol="0">
            <a:spAutoFit/>
          </a:bodyPr>
          <a:lstStyle/>
          <a:p>
            <a:pPr marL="274320" lvl="1">
              <a:spcBef>
                <a:spcPts val="1800"/>
              </a:spcBef>
            </a:pPr>
            <a:r>
              <a:rPr lang="en-US" sz="2000" dirty="0"/>
              <a:t>Several methods exist, all attempting to compare the distribution of resources by intelligence agents in the market with a maximum entropy random probability distribution. </a:t>
            </a:r>
          </a:p>
          <a:p>
            <a:pPr marL="742950" lvl="1" indent="-285750">
              <a:buFont typeface="Arial" pitchFamily="34" charset="0"/>
              <a:buChar char="•"/>
            </a:pPr>
            <a:r>
              <a:rPr lang="en-US" sz="2000" dirty="0"/>
              <a:t>Atkinson</a:t>
            </a:r>
          </a:p>
          <a:p>
            <a:pPr marL="742950" lvl="1" indent="-285750">
              <a:buFont typeface="Arial" pitchFamily="34" charset="0"/>
              <a:buChar char="•"/>
            </a:pPr>
            <a:r>
              <a:rPr lang="en-US" sz="2000" dirty="0" err="1"/>
              <a:t>Gini</a:t>
            </a:r>
            <a:endParaRPr lang="en-US" sz="2000" dirty="0"/>
          </a:p>
          <a:p>
            <a:pPr marL="742950" lvl="1" indent="-285750">
              <a:buFont typeface="Arial" pitchFamily="34" charset="0"/>
              <a:buChar char="•"/>
            </a:pPr>
            <a:r>
              <a:rPr lang="en-US" sz="2000" dirty="0" err="1"/>
              <a:t>Theil</a:t>
            </a:r>
            <a:endParaRPr lang="en-US" sz="2000" dirty="0"/>
          </a:p>
          <a:p>
            <a:pPr marL="742950" lvl="1" indent="-285750">
              <a:buFont typeface="Arial" pitchFamily="34" charset="0"/>
              <a:buChar char="•"/>
            </a:pPr>
            <a:r>
              <a:rPr lang="en-US" sz="2000" dirty="0"/>
              <a:t>Generalized Entropy Index</a:t>
            </a:r>
          </a:p>
          <a:p>
            <a:pPr lvl="1"/>
            <a:endParaRPr lang="en-US" sz="2000" dirty="0"/>
          </a:p>
          <a:p>
            <a:pPr marL="290513" lvl="1"/>
            <a:r>
              <a:rPr lang="en-US" sz="2000" dirty="0"/>
              <a:t>Maximum Entropy Random Probability Distribution.</a:t>
            </a:r>
          </a:p>
          <a:p>
            <a:pPr marL="747713" lvl="3" indent="-284163">
              <a:buFont typeface="Arial" pitchFamily="34" charset="0"/>
              <a:buChar char="•"/>
            </a:pPr>
            <a:r>
              <a:rPr lang="en-US" sz="2000" dirty="0"/>
              <a:t>Distribution with largest entropy should be chosen as least informative. </a:t>
            </a:r>
          </a:p>
          <a:p>
            <a:pPr marL="747713" lvl="3" indent="-284163">
              <a:buFont typeface="Arial" pitchFamily="34" charset="0"/>
              <a:buChar char="•"/>
            </a:pPr>
            <a:r>
              <a:rPr lang="en-US" sz="2000" dirty="0"/>
              <a:t>Minimizes the amount of prior information built into the distribution.</a:t>
            </a:r>
          </a:p>
          <a:p>
            <a:pPr marL="747713" lvl="3" indent="-284163">
              <a:buFont typeface="Arial" pitchFamily="34" charset="0"/>
              <a:buChar char="•"/>
            </a:pPr>
            <a:r>
              <a:rPr lang="en-US" sz="2000" dirty="0"/>
              <a:t>Many physical systems tend to move towards maximal entropy configurations over time. </a:t>
            </a:r>
          </a:p>
          <a:p>
            <a:pPr lvl="1"/>
            <a:endParaRPr lang="en-US" sz="2000" dirty="0"/>
          </a:p>
        </p:txBody>
      </p:sp>
    </p:spTree>
    <p:extLst>
      <p:ext uri="{BB962C8B-B14F-4D97-AF65-F5344CB8AC3E}">
        <p14:creationId xmlns:p14="http://schemas.microsoft.com/office/powerpoint/2010/main" val="155287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Atkinson Method and Thiel Index</a:t>
            </a:r>
          </a:p>
        </p:txBody>
      </p:sp>
      <p:sp>
        <p:nvSpPr>
          <p:cNvPr id="4" name="Snip Single Corner Rectangle 3"/>
          <p:cNvSpPr/>
          <p:nvPr/>
        </p:nvSpPr>
        <p:spPr>
          <a:xfrm>
            <a:off x="-153988" y="1607127"/>
            <a:ext cx="106680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7" name="TextBox 6"/>
          <p:cNvSpPr txBox="1"/>
          <p:nvPr/>
        </p:nvSpPr>
        <p:spPr>
          <a:xfrm>
            <a:off x="989012" y="1828800"/>
            <a:ext cx="8991600" cy="4678204"/>
          </a:xfrm>
          <a:prstGeom prst="rect">
            <a:avLst/>
          </a:prstGeom>
          <a:noFill/>
          <a:ln>
            <a:noFill/>
          </a:ln>
        </p:spPr>
        <p:txBody>
          <a:bodyPr wrap="square" rtlCol="0">
            <a:spAutoFit/>
          </a:bodyPr>
          <a:lstStyle/>
          <a:p>
            <a:r>
              <a:rPr lang="en-US" dirty="0"/>
              <a:t>Atkinson: Useful in determining which end of the distribution contributed most to the observed inequality fluctuations (think weighted). Focus is more on social welfare</a:t>
            </a:r>
            <a:r>
              <a:rPr lang="en-US" sz="2000" dirty="0"/>
              <a:t> than income </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marL="4763" lvl="1"/>
            <a:endParaRPr lang="en-US" sz="2000" dirty="0"/>
          </a:p>
          <a:p>
            <a:pPr marL="4763" lvl="1"/>
            <a:r>
              <a:rPr lang="en-US" sz="2000" dirty="0" err="1"/>
              <a:t>Theil</a:t>
            </a:r>
            <a:r>
              <a:rPr lang="en-US" sz="2000" dirty="0"/>
              <a:t> Index: Measure of redundancy, lack of diversity, isolation, segregation, inequality, non-randomness, and compressibility. Calculated as the maximum possible entropy of the data minus the observed entropy. </a:t>
            </a:r>
          </a:p>
          <a:p>
            <a:pPr marL="4763" lvl="1"/>
            <a:endParaRPr lang="en-US" sz="2000" dirty="0"/>
          </a:p>
          <a:p>
            <a:pPr lvl="1"/>
            <a:endParaRPr lang="en-US" sz="2000" dirty="0"/>
          </a:p>
          <a:p>
            <a:pPr lvl="1"/>
            <a:endParaRPr lang="en-US" sz="2000" dirty="0"/>
          </a:p>
        </p:txBody>
      </p:sp>
      <p:pic>
        <p:nvPicPr>
          <p:cNvPr id="5" name="Graphic 4">
            <a:extLst>
              <a:ext uri="{FF2B5EF4-FFF2-40B4-BE49-F238E27FC236}">
                <a16:creationId xmlns:a16="http://schemas.microsoft.com/office/drawing/2014/main" id="{675D225F-8DDB-4221-9633-0953B07222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4464" y="2590799"/>
            <a:ext cx="5796747" cy="963575"/>
          </a:xfrm>
          <a:prstGeom prst="rect">
            <a:avLst/>
          </a:prstGeom>
        </p:spPr>
      </p:pic>
      <p:pic>
        <p:nvPicPr>
          <p:cNvPr id="6" name="Graphic 5">
            <a:extLst>
              <a:ext uri="{FF2B5EF4-FFF2-40B4-BE49-F238E27FC236}">
                <a16:creationId xmlns:a16="http://schemas.microsoft.com/office/drawing/2014/main" id="{59CE5DF5-4B96-4368-8950-30F098CFB9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4465" y="3483442"/>
            <a:ext cx="8387548" cy="802136"/>
          </a:xfrm>
          <a:prstGeom prst="rect">
            <a:avLst/>
          </a:prstGeom>
        </p:spPr>
      </p:pic>
      <p:pic>
        <p:nvPicPr>
          <p:cNvPr id="8" name="Graphic 6">
            <a:extLst>
              <a:ext uri="{FF2B5EF4-FFF2-40B4-BE49-F238E27FC236}">
                <a16:creationId xmlns:a16="http://schemas.microsoft.com/office/drawing/2014/main" id="{2B3774AA-C594-4A39-B623-7F844F5ACA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4464" y="5638800"/>
            <a:ext cx="3036130" cy="680829"/>
          </a:xfrm>
          <a:prstGeom prst="rect">
            <a:avLst/>
          </a:prstGeom>
        </p:spPr>
      </p:pic>
      <p:sp>
        <p:nvSpPr>
          <p:cNvPr id="3" name="Chevron 2"/>
          <p:cNvSpPr/>
          <p:nvPr/>
        </p:nvSpPr>
        <p:spPr>
          <a:xfrm>
            <a:off x="684212" y="1905000"/>
            <a:ext cx="304800" cy="228600"/>
          </a:xfrm>
          <a:prstGeom prst="chevron">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solidFill>
                <a:schemeClr val="tx1"/>
              </a:solidFill>
            </a:endParaRPr>
          </a:p>
        </p:txBody>
      </p:sp>
      <p:sp>
        <p:nvSpPr>
          <p:cNvPr id="9" name="Chevron 8"/>
          <p:cNvSpPr/>
          <p:nvPr/>
        </p:nvSpPr>
        <p:spPr>
          <a:xfrm>
            <a:off x="684212" y="4648200"/>
            <a:ext cx="304800" cy="228600"/>
          </a:xfrm>
          <a:prstGeom prst="chevron">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51797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Gini</a:t>
            </a:r>
            <a:r>
              <a:rPr lang="en-US" dirty="0"/>
              <a:t> coefficient</a:t>
            </a:r>
          </a:p>
        </p:txBody>
      </p:sp>
      <p:sp>
        <p:nvSpPr>
          <p:cNvPr id="4" name="Snip Single Corner Rectangle 3"/>
          <p:cNvSpPr/>
          <p:nvPr/>
        </p:nvSpPr>
        <p:spPr>
          <a:xfrm>
            <a:off x="-153988" y="1607127"/>
            <a:ext cx="60198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10" name="Content Placeholder 2"/>
          <p:cNvSpPr>
            <a:spLocks noGrp="1"/>
          </p:cNvSpPr>
          <p:nvPr>
            <p:ph idx="1"/>
          </p:nvPr>
        </p:nvSpPr>
        <p:spPr>
          <a:xfrm>
            <a:off x="1217614" y="1981200"/>
            <a:ext cx="9753598" cy="4191000"/>
          </a:xfrm>
        </p:spPr>
        <p:txBody>
          <a:bodyPr>
            <a:normAutofit/>
          </a:bodyPr>
          <a:lstStyle/>
          <a:p>
            <a:r>
              <a:rPr lang="en-US" sz="2200" dirty="0"/>
              <a:t>Measure of statistical dispersion used to represent the frequency distribution in terms of the wealth of a country’s residents. </a:t>
            </a:r>
          </a:p>
          <a:p>
            <a:r>
              <a:rPr lang="en-US" sz="2200" dirty="0"/>
              <a:t>The most commonly used metric for inequality. </a:t>
            </a:r>
          </a:p>
          <a:p>
            <a:r>
              <a:rPr lang="en-US" sz="2200" dirty="0"/>
              <a:t>U.S. </a:t>
            </a:r>
            <a:r>
              <a:rPr lang="en-US" sz="2200" dirty="0" err="1"/>
              <a:t>Gini</a:t>
            </a:r>
            <a:r>
              <a:rPr lang="en-US" sz="2200" dirty="0"/>
              <a:t>: .469 ( 115th in the world)</a:t>
            </a:r>
          </a:p>
          <a:p>
            <a:pPr lvl="1"/>
            <a:r>
              <a:rPr lang="en-US" sz="2200" dirty="0"/>
              <a:t>Top 3 (.23-.24) : Finland, Faroe Islands, Slovakia </a:t>
            </a:r>
          </a:p>
          <a:p>
            <a:pPr lvl="1"/>
            <a:r>
              <a:rPr lang="en-US" sz="2200" dirty="0"/>
              <a:t>Bottom 3 (.60-.61): South Africa, Micronesia, Haiti</a:t>
            </a:r>
          </a:p>
          <a:p>
            <a:pPr lvl="1"/>
            <a:endParaRPr lang="en-US" sz="2200" dirty="0"/>
          </a:p>
          <a:p>
            <a:r>
              <a:rPr lang="en-US" sz="2200" dirty="0"/>
              <a:t>The </a:t>
            </a:r>
            <a:r>
              <a:rPr lang="en-US" sz="2200" dirty="0" err="1"/>
              <a:t>Gini</a:t>
            </a:r>
            <a:r>
              <a:rPr lang="en-US" sz="2200" dirty="0"/>
              <a:t> Coefficient is considered to be one of the most standard methods of calculating inequality. Largely, this is due to it being simpler to understand compared to the Atkinson or Thiel methods. </a:t>
            </a:r>
          </a:p>
          <a:p>
            <a:endParaRPr lang="en-US" dirty="0"/>
          </a:p>
        </p:txBody>
      </p:sp>
      <p:sp>
        <p:nvSpPr>
          <p:cNvPr id="12" name="Chevron 11"/>
          <p:cNvSpPr/>
          <p:nvPr/>
        </p:nvSpPr>
        <p:spPr>
          <a:xfrm>
            <a:off x="1141412" y="2057400"/>
            <a:ext cx="304800" cy="228600"/>
          </a:xfrm>
          <a:prstGeom prst="chevron">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solidFill>
                <a:schemeClr val="tx1"/>
              </a:solidFill>
            </a:endParaRPr>
          </a:p>
        </p:txBody>
      </p:sp>
      <p:sp>
        <p:nvSpPr>
          <p:cNvPr id="16" name="Chevron 15"/>
          <p:cNvSpPr/>
          <p:nvPr/>
        </p:nvSpPr>
        <p:spPr>
          <a:xfrm>
            <a:off x="1141412" y="5105400"/>
            <a:ext cx="304800" cy="228600"/>
          </a:xfrm>
          <a:prstGeom prst="chevron">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2605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Gini</a:t>
            </a:r>
            <a:r>
              <a:rPr lang="en-US" dirty="0"/>
              <a:t> coefficient Cont’d</a:t>
            </a:r>
          </a:p>
        </p:txBody>
      </p:sp>
      <p:sp>
        <p:nvSpPr>
          <p:cNvPr id="4" name="Snip Single Corner Rectangle 3"/>
          <p:cNvSpPr/>
          <p:nvPr/>
        </p:nvSpPr>
        <p:spPr>
          <a:xfrm>
            <a:off x="-153988" y="1607127"/>
            <a:ext cx="81534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3" name="Content Placeholder 2"/>
          <p:cNvSpPr>
            <a:spLocks noGrp="1"/>
          </p:cNvSpPr>
          <p:nvPr>
            <p:ph idx="1"/>
          </p:nvPr>
        </p:nvSpPr>
        <p:spPr/>
        <p:txBody>
          <a:bodyPr>
            <a:normAutofit/>
          </a:bodyPr>
          <a:lstStyle/>
          <a:p>
            <a:r>
              <a:rPr lang="en-US" sz="2000" dirty="0"/>
              <a:t>Lorenz Curve: Graphical representation of the CDF of the empirical probability distribution of wealth or income. </a:t>
            </a:r>
            <a:endParaRPr lang="en-US" sz="105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465" y="1918360"/>
            <a:ext cx="5694360" cy="4742496"/>
          </a:xfrm>
          <a:prstGeom prst="rect">
            <a:avLst/>
          </a:prstGeom>
        </p:spPr>
      </p:pic>
      <p:pic>
        <p:nvPicPr>
          <p:cNvPr id="9" name="Graphic 6">
            <a:extLst>
              <a:ext uri="{FF2B5EF4-FFF2-40B4-BE49-F238E27FC236}">
                <a16:creationId xmlns:a16="http://schemas.microsoft.com/office/drawing/2014/main" id="{E4313F04-2BB4-487D-96E9-37AC425FFF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5393" y="2199706"/>
            <a:ext cx="3470656" cy="640080"/>
          </a:xfrm>
          <a:prstGeom prst="rect">
            <a:avLst/>
          </a:prstGeom>
        </p:spPr>
      </p:pic>
      <p:sp>
        <p:nvSpPr>
          <p:cNvPr id="11" name="Content Placeholder 2"/>
          <p:cNvSpPr txBox="1">
            <a:spLocks/>
          </p:cNvSpPr>
          <p:nvPr/>
        </p:nvSpPr>
        <p:spPr>
          <a:xfrm>
            <a:off x="1253031" y="3014959"/>
            <a:ext cx="8445933" cy="25146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r>
              <a:rPr lang="en-US" sz="2000" dirty="0"/>
              <a:t>For small populations, such as islands, it is calculated as half the relative mean absolute difference .</a:t>
            </a:r>
          </a:p>
          <a:p>
            <a:endParaRPr lang="en-US" sz="1050" dirty="0"/>
          </a:p>
          <a:p>
            <a:endParaRPr lang="en-US" sz="1050" dirty="0"/>
          </a:p>
          <a:p>
            <a:endParaRPr lang="en-US" sz="2800" dirty="0"/>
          </a:p>
        </p:txBody>
      </p:sp>
      <p:pic>
        <p:nvPicPr>
          <p:cNvPr id="13" name="Graphic 4">
            <a:extLst>
              <a:ext uri="{FF2B5EF4-FFF2-40B4-BE49-F238E27FC236}">
                <a16:creationId xmlns:a16="http://schemas.microsoft.com/office/drawing/2014/main" id="{549C1F5F-1C39-4626-93E1-FB9B3C8B79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03612" y="3429000"/>
            <a:ext cx="4023360" cy="1307931"/>
          </a:xfrm>
          <a:prstGeom prst="rect">
            <a:avLst/>
          </a:prstGeom>
        </p:spPr>
      </p:pic>
      <p:sp>
        <p:nvSpPr>
          <p:cNvPr id="14" name="Content Placeholder 2"/>
          <p:cNvSpPr txBox="1">
            <a:spLocks/>
          </p:cNvSpPr>
          <p:nvPr/>
        </p:nvSpPr>
        <p:spPr>
          <a:xfrm>
            <a:off x="1199592" y="4664583"/>
            <a:ext cx="7379134" cy="25146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r>
              <a:rPr lang="en-US" sz="2000" dirty="0"/>
              <a:t>Larger populations, however, use a continuous probability distribution function. </a:t>
            </a:r>
            <a:endParaRPr lang="en-US" sz="1050" dirty="0"/>
          </a:p>
          <a:p>
            <a:endParaRPr lang="en-US" sz="1050" dirty="0"/>
          </a:p>
          <a:p>
            <a:endParaRPr lang="en-US" sz="2800" dirty="0"/>
          </a:p>
        </p:txBody>
      </p:sp>
      <p:pic>
        <p:nvPicPr>
          <p:cNvPr id="15" name="Graphic 2">
            <a:extLst>
              <a:ext uri="{FF2B5EF4-FFF2-40B4-BE49-F238E27FC236}">
                <a16:creationId xmlns:a16="http://schemas.microsoft.com/office/drawing/2014/main" id="{E60662E7-E585-4A17-B874-700A5F4DF9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87223" y="5372871"/>
            <a:ext cx="3964389" cy="602186"/>
          </a:xfrm>
          <a:prstGeom prst="rect">
            <a:avLst/>
          </a:prstGeom>
        </p:spPr>
      </p:pic>
      <p:pic>
        <p:nvPicPr>
          <p:cNvPr id="17" name="Graphic 5">
            <a:extLst>
              <a:ext uri="{FF2B5EF4-FFF2-40B4-BE49-F238E27FC236}">
                <a16:creationId xmlns:a16="http://schemas.microsoft.com/office/drawing/2014/main" id="{F401E12E-CC16-4CCE-B79F-D7EE301DAC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87223" y="6096000"/>
            <a:ext cx="1982194" cy="648718"/>
          </a:xfrm>
          <a:prstGeom prst="rect">
            <a:avLst/>
          </a:prstGeom>
        </p:spPr>
      </p:pic>
      <p:sp>
        <p:nvSpPr>
          <p:cNvPr id="18" name="Chevron 17"/>
          <p:cNvSpPr/>
          <p:nvPr/>
        </p:nvSpPr>
        <p:spPr>
          <a:xfrm>
            <a:off x="1199592" y="1905000"/>
            <a:ext cx="304800" cy="228600"/>
          </a:xfrm>
          <a:prstGeom prst="chevron">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solidFill>
                <a:schemeClr val="tx1"/>
              </a:solidFill>
            </a:endParaRPr>
          </a:p>
        </p:txBody>
      </p:sp>
      <p:sp>
        <p:nvSpPr>
          <p:cNvPr id="19" name="Chevron 18"/>
          <p:cNvSpPr/>
          <p:nvPr/>
        </p:nvSpPr>
        <p:spPr>
          <a:xfrm>
            <a:off x="1217612" y="3048000"/>
            <a:ext cx="304800" cy="228600"/>
          </a:xfrm>
          <a:prstGeom prst="chevron">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solidFill>
                <a:schemeClr val="tx1"/>
              </a:solidFill>
            </a:endParaRPr>
          </a:p>
        </p:txBody>
      </p:sp>
      <p:sp>
        <p:nvSpPr>
          <p:cNvPr id="20" name="Chevron 19"/>
          <p:cNvSpPr/>
          <p:nvPr/>
        </p:nvSpPr>
        <p:spPr>
          <a:xfrm>
            <a:off x="1198994" y="4724400"/>
            <a:ext cx="304800" cy="228600"/>
          </a:xfrm>
          <a:prstGeom prst="chevron">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52789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Nora </a:t>
            </a:r>
            <a:r>
              <a:rPr lang="en-US" dirty="0" err="1"/>
              <a:t>Lustig</a:t>
            </a:r>
            <a:endParaRPr lang="en-US" dirty="0"/>
          </a:p>
        </p:txBody>
      </p:sp>
      <p:sp>
        <p:nvSpPr>
          <p:cNvPr id="4" name="Snip Single Corner Rectangle 3"/>
          <p:cNvSpPr/>
          <p:nvPr/>
        </p:nvSpPr>
        <p:spPr>
          <a:xfrm>
            <a:off x="-153988" y="1607127"/>
            <a:ext cx="50292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10" name="Content Placeholder 2"/>
          <p:cNvSpPr>
            <a:spLocks noGrp="1"/>
          </p:cNvSpPr>
          <p:nvPr>
            <p:ph idx="1"/>
          </p:nvPr>
        </p:nvSpPr>
        <p:spPr>
          <a:xfrm>
            <a:off x="1217614" y="1981200"/>
            <a:ext cx="9753598" cy="4191000"/>
          </a:xfrm>
        </p:spPr>
        <p:txBody>
          <a:bodyPr>
            <a:normAutofit/>
          </a:bodyPr>
          <a:lstStyle/>
          <a:p>
            <a:r>
              <a:rPr lang="en-US" sz="2200" dirty="0"/>
              <a:t>Professor of Latin American Economics at Tulane University.</a:t>
            </a:r>
          </a:p>
          <a:p>
            <a:r>
              <a:rPr lang="en-US" sz="2200" dirty="0"/>
              <a:t>Originally from Argentina.</a:t>
            </a:r>
          </a:p>
          <a:p>
            <a:r>
              <a:rPr lang="en-US" sz="2200" dirty="0"/>
              <a:t>Worked for Brooking Institution and was founder of the Latin American and Caribbean Economic Association. </a:t>
            </a:r>
          </a:p>
          <a:p>
            <a:r>
              <a:rPr lang="en-US" sz="2200" dirty="0"/>
              <a:t>Most notably she has collaborated with the World Bank conducting research relating to Latin American inequality.</a:t>
            </a:r>
          </a:p>
          <a:p>
            <a:r>
              <a:rPr lang="en-US" sz="2200" dirty="0"/>
              <a:t>Key Articles:  </a:t>
            </a:r>
          </a:p>
          <a:p>
            <a:pPr lvl="1"/>
            <a:r>
              <a:rPr lang="en-US" sz="1800" dirty="0"/>
              <a:t>”The decline in inequality in Latin America”  </a:t>
            </a:r>
          </a:p>
          <a:p>
            <a:pPr lvl="1"/>
            <a:r>
              <a:rPr lang="en-US" sz="1800" dirty="0"/>
              <a:t>“The rise and fall of income inequality in Latin America” </a:t>
            </a:r>
          </a:p>
          <a:p>
            <a:pPr lvl="1"/>
            <a:r>
              <a:rPr lang="en-US" sz="1800" dirty="0"/>
              <a:t>“Deconstructing the decline of inequality in Latin America”</a:t>
            </a:r>
          </a:p>
          <a:p>
            <a:endParaRPr lang="en-US" dirty="0"/>
          </a:p>
        </p:txBody>
      </p:sp>
    </p:spTree>
    <p:extLst>
      <p:ext uri="{BB962C8B-B14F-4D97-AF65-F5344CB8AC3E}">
        <p14:creationId xmlns:p14="http://schemas.microsoft.com/office/powerpoint/2010/main" val="23381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research </a:t>
            </a:r>
          </a:p>
        </p:txBody>
      </p:sp>
      <p:sp>
        <p:nvSpPr>
          <p:cNvPr id="4" name="Snip Single Corner Rectangle 3"/>
          <p:cNvSpPr/>
          <p:nvPr/>
        </p:nvSpPr>
        <p:spPr>
          <a:xfrm>
            <a:off x="-153988" y="1607127"/>
            <a:ext cx="7696200" cy="152400"/>
          </a:xfrm>
          <a:prstGeom prst="snip1Rect">
            <a:avLst/>
          </a:prstGeom>
          <a:solidFill>
            <a:schemeClr val="accent1">
              <a:lumMod val="50000"/>
            </a:schemeClr>
          </a:solidFill>
          <a:ln>
            <a:noFill/>
          </a:ln>
          <a:effectLst>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a:p>
        </p:txBody>
      </p:sp>
      <p:sp>
        <p:nvSpPr>
          <p:cNvPr id="10" name="Content Placeholder 2"/>
          <p:cNvSpPr>
            <a:spLocks noGrp="1"/>
          </p:cNvSpPr>
          <p:nvPr>
            <p:ph idx="1"/>
          </p:nvPr>
        </p:nvSpPr>
        <p:spPr>
          <a:xfrm>
            <a:off x="1217614" y="1981200"/>
            <a:ext cx="9753598" cy="4191000"/>
          </a:xfrm>
        </p:spPr>
        <p:txBody>
          <a:bodyPr>
            <a:normAutofit/>
          </a:bodyPr>
          <a:lstStyle/>
          <a:p>
            <a:r>
              <a:rPr lang="en-US" sz="2200" dirty="0"/>
              <a:t>Conducted beginning in 2009 and finished in 2013.</a:t>
            </a:r>
          </a:p>
          <a:p>
            <a:r>
              <a:rPr lang="en-US" sz="2200" dirty="0"/>
              <a:t>Time period(s) researched: 1980’s-2010. Although there is some deviation. </a:t>
            </a:r>
          </a:p>
          <a:p>
            <a:r>
              <a:rPr lang="en-US" sz="2200" dirty="0"/>
              <a:t>Looked at changes over time to in-country variables such as </a:t>
            </a:r>
            <a:r>
              <a:rPr lang="en-US" sz="2200" u="sng" dirty="0"/>
              <a:t>education</a:t>
            </a:r>
            <a:r>
              <a:rPr lang="en-US" sz="2200" dirty="0"/>
              <a:t>, government transfers, </a:t>
            </a:r>
            <a:r>
              <a:rPr lang="en-US" sz="2200" u="sng" dirty="0"/>
              <a:t>wage premiums</a:t>
            </a:r>
            <a:r>
              <a:rPr lang="en-US" sz="2200" dirty="0"/>
              <a:t>, and institutions. </a:t>
            </a:r>
          </a:p>
          <a:p>
            <a:r>
              <a:rPr lang="en-US" sz="2200" dirty="0"/>
              <a:t>Done at a macro level focusing on the region as a whole rather than individual countries</a:t>
            </a:r>
          </a:p>
          <a:p>
            <a:r>
              <a:rPr lang="en-US" sz="2200" dirty="0"/>
              <a:t>Semi-focus on Mexico, Peru, Argentina, and Brazil; four of the largest economies in the region. </a:t>
            </a:r>
          </a:p>
          <a:p>
            <a:pPr lvl="1"/>
            <a:r>
              <a:rPr lang="en-US" sz="1800" dirty="0"/>
              <a:t>Due in part to lack of data on others and that Mexico, Argentina, Brazil, and Peru have seen relatively large declines in terms of inequality in recent years. </a:t>
            </a:r>
          </a:p>
          <a:p>
            <a:endParaRPr lang="en-US" dirty="0"/>
          </a:p>
        </p:txBody>
      </p:sp>
    </p:spTree>
    <p:extLst>
      <p:ext uri="{BB962C8B-B14F-4D97-AF65-F5344CB8AC3E}">
        <p14:creationId xmlns:p14="http://schemas.microsoft.com/office/powerpoint/2010/main" val="303287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country report presentation</Template>
  <TotalTime>1925</TotalTime>
  <Words>5472</Words>
  <Application>Microsoft Office PowerPoint</Application>
  <PresentationFormat>Custom</PresentationFormat>
  <Paragraphs>977</Paragraphs>
  <Slides>37</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Century Gothic</vt:lpstr>
      <vt:lpstr>Courier New</vt:lpstr>
      <vt:lpstr>Lucida Console</vt:lpstr>
      <vt:lpstr>Times New Roman</vt:lpstr>
      <vt:lpstr>Wingdings</vt:lpstr>
      <vt:lpstr>World country report presentation</vt:lpstr>
      <vt:lpstr>Inequality in Latin America</vt:lpstr>
      <vt:lpstr>Background</vt:lpstr>
      <vt:lpstr>perspectives on the decline</vt:lpstr>
      <vt:lpstr>Measurements of Inequality</vt:lpstr>
      <vt:lpstr>Atkinson Method and Thiel Index</vt:lpstr>
      <vt:lpstr>Gini coefficient</vt:lpstr>
      <vt:lpstr>Gini coefficient Cont’d</vt:lpstr>
      <vt:lpstr>Nora Lustig</vt:lpstr>
      <vt:lpstr>Overview of research </vt:lpstr>
      <vt:lpstr>Lustig’s analysis</vt:lpstr>
      <vt:lpstr>Poverty in latin america</vt:lpstr>
      <vt:lpstr>Average Level of Inequality 1980-2010</vt:lpstr>
      <vt:lpstr>Change in inequality 2000-2010</vt:lpstr>
      <vt:lpstr>Average change in inequality vs education</vt:lpstr>
      <vt:lpstr>Inequality and education overview</vt:lpstr>
      <vt:lpstr>Inequality and education Continued</vt:lpstr>
      <vt:lpstr>Inequality and education by tier</vt:lpstr>
      <vt:lpstr>Inequality and Education by tier continued</vt:lpstr>
      <vt:lpstr>Inequality, Wage Premiums, Supply and Demand of Unskilled workers</vt:lpstr>
      <vt:lpstr>% Change Inequality vs % change wage premiums of unskilled workers</vt:lpstr>
      <vt:lpstr>% Change Inequality vs % change supply of unskilled workers</vt:lpstr>
      <vt:lpstr>% Change Inequality vs % change Demand of unskilled workers</vt:lpstr>
      <vt:lpstr>% Change Inequality vs % Total change supply and Demand of unskilled workers</vt:lpstr>
      <vt:lpstr>Inequality vs % change WP, Supply and Demand, total change supply and demand</vt:lpstr>
      <vt:lpstr>Issues with Lustig’s analysis</vt:lpstr>
      <vt:lpstr>Analysis Extension: Research question</vt:lpstr>
      <vt:lpstr>Overview of data</vt:lpstr>
      <vt:lpstr>Variables             </vt:lpstr>
      <vt:lpstr>Gini by country</vt:lpstr>
      <vt:lpstr>equations</vt:lpstr>
      <vt:lpstr>Overview of Data: Summary Statistics</vt:lpstr>
      <vt:lpstr>Impact of Total Trade on Inequality</vt:lpstr>
      <vt:lpstr>Impact of Total Imports on Inequality</vt:lpstr>
      <vt:lpstr>Impact of Total exports on Inequality</vt:lpstr>
      <vt:lpstr>Inequality and Trade Statistics</vt:lpstr>
      <vt:lpstr>conclusion</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Inequalty in Latin America</dc:title>
  <dc:creator>Joshua Winter</dc:creator>
  <cp:lastModifiedBy>Joshua Winter</cp:lastModifiedBy>
  <cp:revision>96</cp:revision>
  <dcterms:created xsi:type="dcterms:W3CDTF">2018-03-27T21:29:14Z</dcterms:created>
  <dcterms:modified xsi:type="dcterms:W3CDTF">2018-04-13T16:04:15Z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