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69" r:id="rId5"/>
    <p:sldId id="258" r:id="rId6"/>
    <p:sldId id="270" r:id="rId7"/>
    <p:sldId id="271" r:id="rId8"/>
    <p:sldId id="272" r:id="rId9"/>
    <p:sldId id="273" r:id="rId10"/>
    <p:sldId id="260" r:id="rId11"/>
    <p:sldId id="274" r:id="rId12"/>
    <p:sldId id="275" r:id="rId13"/>
    <p:sldId id="276" r:id="rId14"/>
    <p:sldId id="277" r:id="rId15"/>
    <p:sldId id="278" r:id="rId16"/>
    <p:sldId id="280" r:id="rId17"/>
    <p:sldId id="268" r:id="rId18"/>
    <p:sldId id="264" r:id="rId19"/>
    <p:sldId id="267" r:id="rId20"/>
    <p:sldId id="282" r:id="rId21"/>
    <p:sldId id="283" r:id="rId22"/>
    <p:sldId id="261" r:id="rId23"/>
    <p:sldId id="286" r:id="rId24"/>
    <p:sldId id="262" r:id="rId25"/>
    <p:sldId id="284" r:id="rId26"/>
    <p:sldId id="265" r:id="rId27"/>
    <p:sldId id="266" r:id="rId28"/>
    <p:sldId id="263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9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1890-D06F-3D45-B278-CF808289F7D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40C65-7381-8A47-8954-C68DEF85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2808-AE63-F047-AAB6-301AA0F14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C4.5 over ID3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 both continuous and discrete attributes - In order to handle continuous attributes, C4.5 creates a threshold and then splits the list into those whose attribute value is above the threshold and those that are less than or equal to it.</a:t>
            </a:r>
            <a:endParaRPr lang="en-US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 training data with missing attribute values - C4.5 allows attribute values to be marked as ? for missing. Missing attribute values are simply not used in gain and entropy calculations.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 attributes with differing costs.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Pruning trees after creation - C4.5 goes back through the tree once it's been created and attempts to remove branches that do not help by replacing them with leaf node</a:t>
            </a:r>
          </a:p>
          <a:p>
            <a:pPr marL="0" indent="0">
              <a:buFontTx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CHAID uses the Bonferroni testing method to compare multiple hypotheses.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2808-AE63-F047-AAB6-301AA0F14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2808-AE63-F047-AAB6-301AA0F14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the-random-forest-algorithm-d457d499ffc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decision-trees-and-random-forests-for-classification-and-regression-pt-2-2b1fcd03e34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ifelines.readthedocs.io/en/latest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doc.ic.ac.uk/~sgc/teaching/pre2012/v231/lecture11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ml.info/dl/v0_9/ciml-v0_9-ch0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rize.info/data/spark/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3312-9BF4-FB4E-A189-3451885DB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Random Survival Forests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188E2-1E6D-4D4F-A3F8-9FCC57334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python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6EED7E-3262-C743-B67E-0DB8D72CEC38}"/>
              </a:ext>
            </a:extLst>
          </p:cNvPr>
          <p:cNvSpPr txBox="1">
            <a:spLocks/>
          </p:cNvSpPr>
          <p:nvPr/>
        </p:nvSpPr>
        <p:spPr>
          <a:xfrm>
            <a:off x="10138436" y="6219187"/>
            <a:ext cx="4107127" cy="638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/>
              <a:t>Nayan Chaudhary</a:t>
            </a:r>
          </a:p>
          <a:p>
            <a:r>
              <a:rPr lang="en-US" sz="1200" dirty="0"/>
              <a:t>Siddharth VERMA</a:t>
            </a:r>
          </a:p>
        </p:txBody>
      </p:sp>
    </p:spTree>
    <p:extLst>
      <p:ext uri="{BB962C8B-B14F-4D97-AF65-F5344CB8AC3E}">
        <p14:creationId xmlns:p14="http://schemas.microsoft.com/office/powerpoint/2010/main" val="212612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ADA8-D02C-CD47-BC1F-031BFBFF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are great…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831A-9630-3746-92CC-AC90F40F4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</a:t>
            </a:r>
            <a:r>
              <a:rPr lang="en-US" b="1" dirty="0"/>
              <a:t>simple to understand and interpret</a:t>
            </a:r>
            <a:r>
              <a:rPr lang="en-US" dirty="0"/>
              <a:t>. People are able to understand decision tree models after a brief explanation.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r>
              <a:rPr lang="en-US" dirty="0"/>
              <a:t>Have value even with little hard data. </a:t>
            </a:r>
          </a:p>
          <a:p>
            <a:r>
              <a:rPr lang="en-US" dirty="0"/>
              <a:t>Allow the addition of new possible scenarios.</a:t>
            </a:r>
          </a:p>
          <a:p>
            <a:r>
              <a:rPr lang="en-US" dirty="0"/>
              <a:t>Help determine </a:t>
            </a:r>
            <a:r>
              <a:rPr lang="en-US" b="1" dirty="0"/>
              <a:t>worst, best and expected values </a:t>
            </a:r>
            <a:r>
              <a:rPr lang="en-US" dirty="0"/>
              <a:t>for different scenarios.</a:t>
            </a:r>
          </a:p>
          <a:p>
            <a:r>
              <a:rPr lang="en-US" dirty="0"/>
              <a:t>Can be combined with other decision techniques.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ECA7-6752-6D42-8EFC-FDB2F82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except when they aren’t!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A915F-C4B0-FA4F-97AA-0F5061E2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splitting criterion follow a </a:t>
            </a:r>
            <a:r>
              <a:rPr lang="en-US" b="1" dirty="0"/>
              <a:t>greedy approach </a:t>
            </a:r>
            <a:r>
              <a:rPr lang="en-US" dirty="0"/>
              <a:t>as they make the optimum decision at each node without taking into account the global optimum.</a:t>
            </a:r>
          </a:p>
          <a:p>
            <a:r>
              <a:rPr lang="en-US" dirty="0"/>
              <a:t>Decision trees are </a:t>
            </a:r>
            <a:r>
              <a:rPr lang="en-US" b="1" dirty="0"/>
              <a:t>prone to overfitting</a:t>
            </a:r>
            <a:r>
              <a:rPr lang="en-US" dirty="0"/>
              <a:t>, especially when a tree is particularly deep.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we minimize the effects of </a:t>
            </a:r>
            <a:r>
              <a:rPr lang="en-US" b="1" dirty="0"/>
              <a:t>bias</a:t>
            </a:r>
            <a:r>
              <a:rPr lang="en-US" dirty="0"/>
              <a:t> and </a:t>
            </a:r>
            <a:r>
              <a:rPr lang="en-US" b="1" dirty="0"/>
              <a:t>variance</a:t>
            </a:r>
            <a:r>
              <a:rPr lang="en-US" dirty="0"/>
              <a:t> from Decision Trees?</a:t>
            </a:r>
          </a:p>
        </p:txBody>
      </p:sp>
    </p:spTree>
    <p:extLst>
      <p:ext uri="{BB962C8B-B14F-4D97-AF65-F5344CB8AC3E}">
        <p14:creationId xmlns:p14="http://schemas.microsoft.com/office/powerpoint/2010/main" val="63078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0FA9-0670-6A4D-92B6-2FA99952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Enter Random Forest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B07522-C9DE-4A43-8254-B570F34C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forest </a:t>
            </a:r>
            <a:r>
              <a:rPr lang="en-US" b="1" dirty="0"/>
              <a:t>builds multiple decision trees </a:t>
            </a:r>
            <a:r>
              <a:rPr lang="en-US" dirty="0"/>
              <a:t>and </a:t>
            </a:r>
            <a:r>
              <a:rPr lang="en-US" b="1" dirty="0"/>
              <a:t>merges them together </a:t>
            </a:r>
            <a:r>
              <a:rPr lang="en-US" dirty="0"/>
              <a:t>to get a more accurate and stable prediction.</a:t>
            </a:r>
          </a:p>
          <a:p>
            <a:r>
              <a:rPr lang="en-US" dirty="0"/>
              <a:t>Instead of searching for the best feature while splitting a node, it searches for the </a:t>
            </a:r>
            <a:r>
              <a:rPr lang="en-US" b="1" dirty="0"/>
              <a:t>best feature among a random subset of features</a:t>
            </a:r>
            <a:r>
              <a:rPr lang="en-US" dirty="0"/>
              <a:t>.</a:t>
            </a:r>
          </a:p>
          <a:p>
            <a:r>
              <a:rPr lang="en-US" dirty="0"/>
              <a:t>This is known as an </a:t>
            </a:r>
            <a:r>
              <a:rPr lang="en-US" b="1" dirty="0"/>
              <a:t>“ensemble approach”</a:t>
            </a:r>
            <a:r>
              <a:rPr lang="en-US" dirty="0"/>
              <a:t> and creates a wide diversity, which generally results in a better model.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34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59246-0307-D74F-842A-8D182F9CB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05" t="9359" r="10674" b="11808"/>
          <a:stretch/>
        </p:blipFill>
        <p:spPr>
          <a:xfrm>
            <a:off x="4487814" y="1347996"/>
            <a:ext cx="6964522" cy="4562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DDA8D-4140-B048-AAF1-6B6A44CD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Quick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41052-A18A-124D-B612-660EFBF81A9D}"/>
              </a:ext>
            </a:extLst>
          </p:cNvPr>
          <p:cNvSpPr/>
          <p:nvPr/>
        </p:nvSpPr>
        <p:spPr>
          <a:xfrm>
            <a:off x="7373023" y="6214002"/>
            <a:ext cx="20365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Source: 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Towards Data Science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98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DA8D-4140-B048-AAF1-6B6A44CD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Random Forest Algorithm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41052-A18A-124D-B612-660EFBF81A9D}"/>
              </a:ext>
            </a:extLst>
          </p:cNvPr>
          <p:cNvSpPr/>
          <p:nvPr/>
        </p:nvSpPr>
        <p:spPr>
          <a:xfrm>
            <a:off x="7373023" y="6214002"/>
            <a:ext cx="20365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Source: 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Towards Data Science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03B5B-3892-9749-8E0F-C4160B6B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139" y="1293295"/>
            <a:ext cx="6595353" cy="4648486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1900" dirty="0"/>
              <a:t>At the current node</a:t>
            </a:r>
            <a:r>
              <a:rPr lang="en-US" sz="1900" i="1" dirty="0"/>
              <a:t>, </a:t>
            </a:r>
            <a:r>
              <a:rPr lang="en-US" sz="1900" dirty="0"/>
              <a:t>randomly select </a:t>
            </a:r>
            <a:r>
              <a:rPr lang="en-US" sz="1900" i="1" dirty="0"/>
              <a:t>p</a:t>
            </a:r>
            <a:r>
              <a:rPr lang="en-US" sz="1900" dirty="0"/>
              <a:t> features from available features </a:t>
            </a:r>
            <a:r>
              <a:rPr lang="en-US" sz="1900" i="1" dirty="0"/>
              <a:t>D</a:t>
            </a:r>
            <a:r>
              <a:rPr lang="en-US" sz="1900" dirty="0"/>
              <a:t>. The number of features</a:t>
            </a:r>
            <a:r>
              <a:rPr lang="en-US" sz="1900" i="1" dirty="0"/>
              <a:t> p </a:t>
            </a:r>
            <a:r>
              <a:rPr lang="en-US" sz="1900" dirty="0"/>
              <a:t>is usually much smaller than the total number of features </a:t>
            </a:r>
            <a:r>
              <a:rPr lang="en-US" sz="1900" i="1" dirty="0"/>
              <a:t>D</a:t>
            </a:r>
            <a:r>
              <a:rPr lang="en-US" sz="19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9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/>
              <a:t>Compute the best split point for tree </a:t>
            </a:r>
            <a:r>
              <a:rPr lang="en-US" sz="1900" i="1" dirty="0"/>
              <a:t>k </a:t>
            </a:r>
            <a:r>
              <a:rPr lang="en-US" sz="1900" dirty="0"/>
              <a:t>using the specified splitting metric (Gini Impurity, Information Gain, etc.) and split the current node into daughter nodes and reduce the number of features </a:t>
            </a:r>
            <a:r>
              <a:rPr lang="en-US" sz="1900" i="1" dirty="0"/>
              <a:t>D </a:t>
            </a:r>
            <a:r>
              <a:rPr lang="en-US" sz="1900" dirty="0"/>
              <a:t>from this node 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/>
              <a:t>Repeat steps 1 to 2 until either a maximum tree depth </a:t>
            </a:r>
            <a:r>
              <a:rPr lang="en-US" sz="1900" i="1" dirty="0"/>
              <a:t>l </a:t>
            </a:r>
            <a:r>
              <a:rPr lang="en-US" sz="1900" dirty="0"/>
              <a:t>has been reached or the splitting metric reaches some extrema.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/>
              <a:t>Repeat steps 1 to 3 for each tree </a:t>
            </a:r>
            <a:r>
              <a:rPr lang="en-US" sz="1900" i="1" dirty="0"/>
              <a:t>k</a:t>
            </a:r>
            <a:r>
              <a:rPr lang="en-US" sz="1900" dirty="0"/>
              <a:t> in the forest.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/>
              <a:t>Vote (class mode) or aggregate (averaging </a:t>
            </a:r>
            <a:r>
              <a:rPr lang="en-US" sz="1900" dirty="0" err="1"/>
              <a:t>etc</a:t>
            </a:r>
            <a:r>
              <a:rPr lang="en-US" sz="1900" dirty="0"/>
              <a:t>) on the output of each tree in the forest.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8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C481-A917-224E-BD53-84244D1C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9F7F9-CC7E-FC48-955E-A482AAB5D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03697" cy="4351338"/>
          </a:xfrm>
        </p:spPr>
        <p:txBody>
          <a:bodyPr>
            <a:normAutofit/>
          </a:bodyPr>
          <a:lstStyle/>
          <a:p>
            <a:r>
              <a:rPr lang="en-US" dirty="0"/>
              <a:t>Building Decision Trees (unpruned)</a:t>
            </a:r>
          </a:p>
          <a:p>
            <a:r>
              <a:rPr lang="en-US" dirty="0"/>
              <a:t>Parameters needed</a:t>
            </a:r>
          </a:p>
          <a:p>
            <a:pPr lvl="1"/>
            <a:r>
              <a:rPr lang="en-US" dirty="0"/>
              <a:t>Number of observations, n</a:t>
            </a:r>
          </a:p>
          <a:p>
            <a:pPr lvl="1"/>
            <a:r>
              <a:rPr lang="en-US" dirty="0"/>
              <a:t>Number of attributes, v</a:t>
            </a:r>
          </a:p>
          <a:p>
            <a:r>
              <a:rPr lang="en-US" dirty="0"/>
              <a:t>TC = </a:t>
            </a:r>
            <a:r>
              <a:rPr lang="en-US" b="1" dirty="0"/>
              <a:t>O(v * n log 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C88172-84B9-6445-B9CF-50EA1628C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645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Building Random Forests</a:t>
            </a:r>
          </a:p>
          <a:p>
            <a:r>
              <a:rPr lang="en-US" dirty="0"/>
              <a:t>Parameters needed</a:t>
            </a:r>
          </a:p>
          <a:p>
            <a:pPr lvl="1"/>
            <a:r>
              <a:rPr lang="en-US" dirty="0"/>
              <a:t>Number of observations, n</a:t>
            </a:r>
          </a:p>
          <a:p>
            <a:pPr lvl="1"/>
            <a:r>
              <a:rPr lang="en-US" dirty="0"/>
              <a:t>Number of trees, </a:t>
            </a:r>
            <a:r>
              <a:rPr lang="en-US" dirty="0" err="1"/>
              <a:t>nt</a:t>
            </a:r>
            <a:endParaRPr lang="en-US" dirty="0"/>
          </a:p>
          <a:p>
            <a:pPr lvl="1"/>
            <a:r>
              <a:rPr lang="en-US" dirty="0"/>
              <a:t>Number of attributes (per tree) </a:t>
            </a:r>
            <a:r>
              <a:rPr lang="en-US" dirty="0" err="1"/>
              <a:t>vt</a:t>
            </a:r>
            <a:endParaRPr lang="en-US" dirty="0"/>
          </a:p>
          <a:p>
            <a:r>
              <a:rPr lang="en-US" dirty="0"/>
              <a:t>TC =</a:t>
            </a:r>
            <a:r>
              <a:rPr lang="en-US" b="1" dirty="0"/>
              <a:t> O(</a:t>
            </a:r>
            <a:r>
              <a:rPr lang="en-US" b="1" dirty="0" err="1"/>
              <a:t>nt</a:t>
            </a:r>
            <a:r>
              <a:rPr lang="en-US" b="1" dirty="0"/>
              <a:t> * </a:t>
            </a:r>
            <a:r>
              <a:rPr lang="en-US" b="1" dirty="0" err="1"/>
              <a:t>vt</a:t>
            </a:r>
            <a:r>
              <a:rPr lang="en-US" b="1" dirty="0"/>
              <a:t> * n log n)</a:t>
            </a:r>
          </a:p>
        </p:txBody>
      </p:sp>
    </p:spTree>
    <p:extLst>
      <p:ext uri="{BB962C8B-B14F-4D97-AF65-F5344CB8AC3E}">
        <p14:creationId xmlns:p14="http://schemas.microsoft.com/office/powerpoint/2010/main" val="412390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E426-766C-0F47-8229-D752E9B6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AE04C-B4BE-9F4F-B422-D5A522CC0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1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5742-75E5-4744-82F2-D4654B5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687713"/>
          </a:xfrm>
        </p:spPr>
        <p:txBody>
          <a:bodyPr/>
          <a:lstStyle/>
          <a:p>
            <a:r>
              <a:rPr lang="en-US" dirty="0"/>
              <a:t>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24A0-E5FF-924F-8B58-69058240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following scenarios:</a:t>
            </a:r>
          </a:p>
          <a:p>
            <a:endParaRPr lang="en-US" dirty="0"/>
          </a:p>
          <a:p>
            <a:pPr lvl="1"/>
            <a:r>
              <a:rPr lang="en-US" dirty="0"/>
              <a:t>How long will a </a:t>
            </a:r>
            <a:r>
              <a:rPr lang="en-US" u="sng" dirty="0"/>
              <a:t>patient ‘survive’</a:t>
            </a:r>
            <a:r>
              <a:rPr lang="en-US" dirty="0"/>
              <a:t> given pre-existing medical conditions and certain treatment ?</a:t>
            </a:r>
          </a:p>
          <a:p>
            <a:pPr lvl="1"/>
            <a:r>
              <a:rPr lang="en-US" dirty="0"/>
              <a:t>How long before a </a:t>
            </a:r>
            <a:r>
              <a:rPr lang="en-US" u="sng" dirty="0"/>
              <a:t>customer ‘makes’ a purchase</a:t>
            </a:r>
            <a:r>
              <a:rPr lang="en-US" dirty="0"/>
              <a:t> given their demographics and surfing history ?</a:t>
            </a:r>
          </a:p>
          <a:p>
            <a:pPr lvl="1"/>
            <a:r>
              <a:rPr lang="en-US" dirty="0"/>
              <a:t>How long before a </a:t>
            </a:r>
            <a:r>
              <a:rPr lang="en-US" u="sng" dirty="0"/>
              <a:t>device ‘fails</a:t>
            </a:r>
            <a:r>
              <a:rPr lang="en-US" dirty="0"/>
              <a:t>’ given the device characteristics ?</a:t>
            </a:r>
          </a:p>
          <a:p>
            <a:pPr lvl="1"/>
            <a:r>
              <a:rPr lang="en-US" dirty="0"/>
              <a:t>How long before a </a:t>
            </a:r>
            <a:r>
              <a:rPr lang="en-US" u="sng" dirty="0"/>
              <a:t>student ’drops out</a:t>
            </a:r>
            <a:r>
              <a:rPr lang="en-US" dirty="0"/>
              <a:t>’ given their family history, grades, locality etc. ?</a:t>
            </a:r>
          </a:p>
        </p:txBody>
      </p:sp>
    </p:spTree>
    <p:extLst>
      <p:ext uri="{BB962C8B-B14F-4D97-AF65-F5344CB8AC3E}">
        <p14:creationId xmlns:p14="http://schemas.microsoft.com/office/powerpoint/2010/main" val="183820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26CE-271B-EE41-841C-43D2D271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94482" cy="699599"/>
          </a:xfrm>
        </p:spPr>
        <p:txBody>
          <a:bodyPr/>
          <a:lstStyle/>
          <a:p>
            <a:r>
              <a:rPr lang="en-US" dirty="0"/>
              <a:t>Survival Data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0B8054-1457-9744-AF82-788A4F89BDAA}"/>
              </a:ext>
            </a:extLst>
          </p:cNvPr>
          <p:cNvCxnSpPr>
            <a:cxnSpLocks/>
          </p:cNvCxnSpPr>
          <p:nvPr/>
        </p:nvCxnSpPr>
        <p:spPr>
          <a:xfrm flipV="1">
            <a:off x="1649000" y="1695134"/>
            <a:ext cx="0" cy="415599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07D5FE-C184-214F-95E4-3858556E6EF3}"/>
              </a:ext>
            </a:extLst>
          </p:cNvPr>
          <p:cNvCxnSpPr>
            <a:cxnSpLocks/>
          </p:cNvCxnSpPr>
          <p:nvPr/>
        </p:nvCxnSpPr>
        <p:spPr>
          <a:xfrm>
            <a:off x="1649000" y="5866543"/>
            <a:ext cx="825528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C7089B-A503-3142-8346-FB95422230E6}"/>
              </a:ext>
            </a:extLst>
          </p:cNvPr>
          <p:cNvCxnSpPr/>
          <p:nvPr/>
        </p:nvCxnSpPr>
        <p:spPr>
          <a:xfrm>
            <a:off x="1649000" y="2661007"/>
            <a:ext cx="6436762" cy="0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9D18B8-75AA-FF42-8E29-83D7356A6E2D}"/>
              </a:ext>
            </a:extLst>
          </p:cNvPr>
          <p:cNvCxnSpPr>
            <a:cxnSpLocks/>
          </p:cNvCxnSpPr>
          <p:nvPr/>
        </p:nvCxnSpPr>
        <p:spPr>
          <a:xfrm>
            <a:off x="1649000" y="5291190"/>
            <a:ext cx="7197049" cy="0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1F3158-B80B-6E4E-AF10-C7EEC601575F}"/>
              </a:ext>
            </a:extLst>
          </p:cNvPr>
          <p:cNvCxnSpPr>
            <a:cxnSpLocks/>
          </p:cNvCxnSpPr>
          <p:nvPr/>
        </p:nvCxnSpPr>
        <p:spPr>
          <a:xfrm flipV="1">
            <a:off x="1649000" y="3732037"/>
            <a:ext cx="5553184" cy="8562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C0EFB2-641E-8A4D-9C37-E7CD0BD6AB3C}"/>
              </a:ext>
            </a:extLst>
          </p:cNvPr>
          <p:cNvCxnSpPr>
            <a:cxnSpLocks/>
          </p:cNvCxnSpPr>
          <p:nvPr/>
        </p:nvCxnSpPr>
        <p:spPr>
          <a:xfrm>
            <a:off x="1649000" y="3203825"/>
            <a:ext cx="2666146" cy="0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9AF3DD-9C4C-244D-B291-1412D919BF0F}"/>
              </a:ext>
            </a:extLst>
          </p:cNvPr>
          <p:cNvCxnSpPr>
            <a:cxnSpLocks/>
          </p:cNvCxnSpPr>
          <p:nvPr/>
        </p:nvCxnSpPr>
        <p:spPr>
          <a:xfrm>
            <a:off x="1649000" y="4784331"/>
            <a:ext cx="3991512" cy="0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555580-0D5E-BC47-8A00-85D1E646571B}"/>
              </a:ext>
            </a:extLst>
          </p:cNvPr>
          <p:cNvCxnSpPr>
            <a:cxnSpLocks/>
          </p:cNvCxnSpPr>
          <p:nvPr/>
        </p:nvCxnSpPr>
        <p:spPr>
          <a:xfrm>
            <a:off x="1649000" y="4250076"/>
            <a:ext cx="3518901" cy="0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934AD33-5F57-8746-B3A9-D4B1A28AA3C4}"/>
              </a:ext>
            </a:extLst>
          </p:cNvPr>
          <p:cNvSpPr/>
          <p:nvPr/>
        </p:nvSpPr>
        <p:spPr>
          <a:xfrm>
            <a:off x="4326853" y="3109542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79185-3D51-264A-AA6B-27582B65DA0A}"/>
              </a:ext>
            </a:extLst>
          </p:cNvPr>
          <p:cNvSpPr/>
          <p:nvPr/>
        </p:nvSpPr>
        <p:spPr>
          <a:xfrm>
            <a:off x="5640512" y="4692891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D4F198-0B88-1447-9FB8-361AB91138A9}"/>
              </a:ext>
            </a:extLst>
          </p:cNvPr>
          <p:cNvSpPr/>
          <p:nvPr/>
        </p:nvSpPr>
        <p:spPr>
          <a:xfrm>
            <a:off x="7202184" y="3626938"/>
            <a:ext cx="182880" cy="1828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65B3C2-BD24-EA46-A979-A06D5320549F}"/>
              </a:ext>
            </a:extLst>
          </p:cNvPr>
          <p:cNvSpPr/>
          <p:nvPr/>
        </p:nvSpPr>
        <p:spPr>
          <a:xfrm>
            <a:off x="8774663" y="5173157"/>
            <a:ext cx="182880" cy="1828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58248F-C3E6-A84E-97E5-68BAEF76C5D2}"/>
              </a:ext>
            </a:extLst>
          </p:cNvPr>
          <p:cNvCxnSpPr/>
          <p:nvPr/>
        </p:nvCxnSpPr>
        <p:spPr>
          <a:xfrm>
            <a:off x="7623958" y="1270660"/>
            <a:ext cx="83128" cy="5106389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EB16A635-078F-B444-83FE-956977D1FB6F}"/>
              </a:ext>
            </a:extLst>
          </p:cNvPr>
          <p:cNvSpPr/>
          <p:nvPr/>
        </p:nvSpPr>
        <p:spPr>
          <a:xfrm>
            <a:off x="5126805" y="4137062"/>
            <a:ext cx="180571" cy="1828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708571-D9D2-F149-B7D3-ADD7A3924215}"/>
              </a:ext>
            </a:extLst>
          </p:cNvPr>
          <p:cNvSpPr/>
          <p:nvPr/>
        </p:nvSpPr>
        <p:spPr>
          <a:xfrm>
            <a:off x="9525337" y="1720610"/>
            <a:ext cx="1993186" cy="22089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Censored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Event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Other event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447B230-B747-B948-92B1-8AAFD48D5B3A}"/>
              </a:ext>
            </a:extLst>
          </p:cNvPr>
          <p:cNvSpPr/>
          <p:nvPr/>
        </p:nvSpPr>
        <p:spPr>
          <a:xfrm>
            <a:off x="11081795" y="2243658"/>
            <a:ext cx="182880" cy="1828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B8C0F-9D13-1F45-9D7B-6F44A2802971}"/>
              </a:ext>
            </a:extLst>
          </p:cNvPr>
          <p:cNvSpPr/>
          <p:nvPr/>
        </p:nvSpPr>
        <p:spPr>
          <a:xfrm>
            <a:off x="11085700" y="2733642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40779C50-B9EB-B946-9735-21C775027119}"/>
              </a:ext>
            </a:extLst>
          </p:cNvPr>
          <p:cNvSpPr/>
          <p:nvPr/>
        </p:nvSpPr>
        <p:spPr>
          <a:xfrm>
            <a:off x="11084104" y="3223626"/>
            <a:ext cx="180571" cy="1828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7C24AC-A905-D345-A0E0-B1B50947F079}"/>
              </a:ext>
            </a:extLst>
          </p:cNvPr>
          <p:cNvSpPr txBox="1"/>
          <p:nvPr/>
        </p:nvSpPr>
        <p:spPr>
          <a:xfrm>
            <a:off x="3408450" y="6082301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3479DB-FC5F-414E-B3C0-2FBBB751B05B}"/>
              </a:ext>
            </a:extLst>
          </p:cNvPr>
          <p:cNvSpPr txBox="1"/>
          <p:nvPr/>
        </p:nvSpPr>
        <p:spPr>
          <a:xfrm rot="16200000">
            <a:off x="83559" y="3038960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1E649B-92B3-5C47-882C-B49190A58C15}"/>
              </a:ext>
            </a:extLst>
          </p:cNvPr>
          <p:cNvCxnSpPr>
            <a:cxnSpLocks/>
          </p:cNvCxnSpPr>
          <p:nvPr/>
        </p:nvCxnSpPr>
        <p:spPr>
          <a:xfrm>
            <a:off x="1703455" y="2028835"/>
            <a:ext cx="58275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1BB20FA-3582-D24F-9EF3-931F2DCBB659}"/>
              </a:ext>
            </a:extLst>
          </p:cNvPr>
          <p:cNvSpPr txBox="1"/>
          <p:nvPr/>
        </p:nvSpPr>
        <p:spPr>
          <a:xfrm>
            <a:off x="4039749" y="1642615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Window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D08709-644B-3440-A6D5-DC3521065813}"/>
              </a:ext>
            </a:extLst>
          </p:cNvPr>
          <p:cNvSpPr/>
          <p:nvPr/>
        </p:nvSpPr>
        <p:spPr>
          <a:xfrm>
            <a:off x="8085762" y="2569567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5742-75E5-4744-82F2-D4654B5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687713"/>
          </a:xfrm>
        </p:spPr>
        <p:txBody>
          <a:bodyPr/>
          <a:lstStyle/>
          <a:p>
            <a:r>
              <a:rPr lang="en-US" dirty="0"/>
              <a:t>Survival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B24A0-E5FF-924F-8B58-69058240D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Predicting ‘Time-to-event’ for an entity, given predictors of the entity.</a:t>
                </a:r>
              </a:p>
              <a:p>
                <a:endParaRPr lang="en-US" dirty="0"/>
              </a:p>
              <a:p>
                <a:r>
                  <a:rPr lang="en-US" dirty="0"/>
                  <a:t>For a given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represented by a triplet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feature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binary event indicator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= 1  For an uncensored/evented instance while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= 0 for a censored instance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 is the </a:t>
                </a: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observed time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			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</a:rPr>
                              <m:t> = 1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baseline="-250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</a:rPr>
                              <m:t> = 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a new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given feature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B24A0-E5FF-924F-8B58-69058240D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2115" b="-2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8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5FA4-1C91-2041-835D-CD604EA1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89E73-7BA7-AC45-AB2F-7C7FF0D77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 and Random Forests</a:t>
            </a:r>
          </a:p>
          <a:p>
            <a:r>
              <a:rPr lang="en-US" dirty="0"/>
              <a:t>Survival Analysis –Problem Statement</a:t>
            </a:r>
          </a:p>
          <a:p>
            <a:r>
              <a:rPr lang="en-US" dirty="0"/>
              <a:t>Survival Random Forests</a:t>
            </a:r>
          </a:p>
          <a:p>
            <a:r>
              <a:rPr lang="en-US" dirty="0"/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199859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5742-75E5-4744-82F2-D4654B5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687713"/>
          </a:xfrm>
        </p:spPr>
        <p:txBody>
          <a:bodyPr/>
          <a:lstStyle/>
          <a:p>
            <a:r>
              <a:rPr lang="en-US" dirty="0"/>
              <a:t>Survival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B24A0-E5FF-924F-8B58-69058240D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Focus on ‘Time-to-event’ data</a:t>
                </a:r>
              </a:p>
              <a:p>
                <a:r>
                  <a:rPr lang="en-US" dirty="0"/>
                  <a:t>Important definitions: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Survival Function: </a:t>
                </a:r>
                <a:r>
                  <a:rPr lang="en-US" dirty="0"/>
                  <a:t>Probability that instance would ‘survive’ for a time more than certain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Hazard Function: </a:t>
                </a:r>
                <a:r>
                  <a:rPr lang="en-US" dirty="0"/>
                  <a:t> is defined as the event rate at time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 conditional on survival until time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 or later i.e.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200400" lvl="7" indent="0">
                  <a:buNone/>
                </a:pP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Symbol" pitchFamily="2" charset="2"/>
                  </a:rPr>
                  <a:t>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Cumulative Hazard Function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Symbol" pitchFamily="2" charset="2"/>
                            </a:rPr>
                            <m:t>l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B24A0-E5FF-924F-8B58-69058240D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06" b="-2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74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26CE-271B-EE41-841C-43D2D271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70" y="198722"/>
            <a:ext cx="9380305" cy="804240"/>
          </a:xfrm>
        </p:spPr>
        <p:txBody>
          <a:bodyPr/>
          <a:lstStyle/>
          <a:p>
            <a:r>
              <a:rPr lang="en-US" dirty="0"/>
              <a:t>Survival Analysis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B0622-B7DF-6440-A85A-3641BCCCD3FB}"/>
              </a:ext>
            </a:extLst>
          </p:cNvPr>
          <p:cNvSpPr/>
          <p:nvPr/>
        </p:nvSpPr>
        <p:spPr>
          <a:xfrm>
            <a:off x="369870" y="2138974"/>
            <a:ext cx="2835668" cy="7500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Statistical 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6A71A-0FEB-B44A-91F2-EE474B4E6BE6}"/>
              </a:ext>
            </a:extLst>
          </p:cNvPr>
          <p:cNvSpPr/>
          <p:nvPr/>
        </p:nvSpPr>
        <p:spPr>
          <a:xfrm>
            <a:off x="369870" y="5162764"/>
            <a:ext cx="2835668" cy="7500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 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913DD-3EA8-264C-B0EE-0428D02F2E02}"/>
              </a:ext>
            </a:extLst>
          </p:cNvPr>
          <p:cNvSpPr/>
          <p:nvPr/>
        </p:nvSpPr>
        <p:spPr>
          <a:xfrm>
            <a:off x="4006924" y="4173263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Survival Trees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FFEF4-C099-A04D-A17F-6847245C5D34}"/>
              </a:ext>
            </a:extLst>
          </p:cNvPr>
          <p:cNvSpPr/>
          <p:nvPr/>
        </p:nvSpPr>
        <p:spPr>
          <a:xfrm>
            <a:off x="4006923" y="4873855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Survival SVM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0981E-7C5A-BE48-AF7D-BD5290CD72D9}"/>
              </a:ext>
            </a:extLst>
          </p:cNvPr>
          <p:cNvSpPr/>
          <p:nvPr/>
        </p:nvSpPr>
        <p:spPr>
          <a:xfrm>
            <a:off x="4006922" y="5591094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Survival Ensembles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62485-0D96-2148-AE93-F154B89EA79F}"/>
              </a:ext>
            </a:extLst>
          </p:cNvPr>
          <p:cNvSpPr/>
          <p:nvPr/>
        </p:nvSpPr>
        <p:spPr>
          <a:xfrm>
            <a:off x="4006925" y="1298444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Non-Parametric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0C252-8C34-AC49-B7B2-75386A977998}"/>
              </a:ext>
            </a:extLst>
          </p:cNvPr>
          <p:cNvSpPr/>
          <p:nvPr/>
        </p:nvSpPr>
        <p:spPr>
          <a:xfrm>
            <a:off x="4006925" y="2167846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Semi-parametric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D800B-D234-0D43-8B55-D845C01CD938}"/>
              </a:ext>
            </a:extLst>
          </p:cNvPr>
          <p:cNvSpPr/>
          <p:nvPr/>
        </p:nvSpPr>
        <p:spPr>
          <a:xfrm>
            <a:off x="4006925" y="3037248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parametric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8A61C2-3FCF-3F40-B11A-FF87D8812F51}"/>
              </a:ext>
            </a:extLst>
          </p:cNvPr>
          <p:cNvCxnSpPr>
            <a:cxnSpLocks/>
          </p:cNvCxnSpPr>
          <p:nvPr/>
        </p:nvCxnSpPr>
        <p:spPr>
          <a:xfrm>
            <a:off x="113018" y="3976104"/>
            <a:ext cx="118974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B01C2-C377-C840-92AA-D874A4FFCCF5}"/>
              </a:ext>
            </a:extLst>
          </p:cNvPr>
          <p:cNvSpPr/>
          <p:nvPr/>
        </p:nvSpPr>
        <p:spPr>
          <a:xfrm>
            <a:off x="4017192" y="6287792"/>
            <a:ext cx="2856215" cy="5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9463E-25EB-6442-BBD7-68BD2EC560C5}"/>
              </a:ext>
            </a:extLst>
          </p:cNvPr>
          <p:cNvSpPr/>
          <p:nvPr/>
        </p:nvSpPr>
        <p:spPr>
          <a:xfrm>
            <a:off x="7436778" y="1293566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Kaplan Meier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D1DA1-1B74-D34A-A9B9-4465924556DB}"/>
              </a:ext>
            </a:extLst>
          </p:cNvPr>
          <p:cNvSpPr/>
          <p:nvPr/>
        </p:nvSpPr>
        <p:spPr>
          <a:xfrm>
            <a:off x="7436778" y="2168379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Cox Regression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739CA-DAED-E74C-85F2-8DE501144F6F}"/>
              </a:ext>
            </a:extLst>
          </p:cNvPr>
          <p:cNvSpPr/>
          <p:nvPr/>
        </p:nvSpPr>
        <p:spPr>
          <a:xfrm>
            <a:off x="7436777" y="3037248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Accelerated Failure Time</a:t>
            </a:r>
          </a:p>
        </p:txBody>
      </p:sp>
    </p:spTree>
    <p:extLst>
      <p:ext uri="{BB962C8B-B14F-4D97-AF65-F5344CB8AC3E}">
        <p14:creationId xmlns:p14="http://schemas.microsoft.com/office/powerpoint/2010/main" val="84090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26CE-271B-EE41-841C-43D2D271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70" y="198722"/>
            <a:ext cx="9380305" cy="804240"/>
          </a:xfrm>
        </p:spPr>
        <p:txBody>
          <a:bodyPr/>
          <a:lstStyle/>
          <a:p>
            <a:r>
              <a:rPr lang="en-US" dirty="0"/>
              <a:t>Survival Analysis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B0622-B7DF-6440-A85A-3641BCCCD3FB}"/>
              </a:ext>
            </a:extLst>
          </p:cNvPr>
          <p:cNvSpPr/>
          <p:nvPr/>
        </p:nvSpPr>
        <p:spPr>
          <a:xfrm>
            <a:off x="369870" y="2138974"/>
            <a:ext cx="2835668" cy="7500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Statistical 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6A71A-0FEB-B44A-91F2-EE474B4E6BE6}"/>
              </a:ext>
            </a:extLst>
          </p:cNvPr>
          <p:cNvSpPr/>
          <p:nvPr/>
        </p:nvSpPr>
        <p:spPr>
          <a:xfrm>
            <a:off x="369870" y="5162764"/>
            <a:ext cx="2835668" cy="7500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 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913DD-3EA8-264C-B0EE-0428D02F2E02}"/>
              </a:ext>
            </a:extLst>
          </p:cNvPr>
          <p:cNvSpPr/>
          <p:nvPr/>
        </p:nvSpPr>
        <p:spPr>
          <a:xfrm>
            <a:off x="4006924" y="4173263"/>
            <a:ext cx="2856215" cy="554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Survival Trees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FFEF4-C099-A04D-A17F-6847245C5D34}"/>
              </a:ext>
            </a:extLst>
          </p:cNvPr>
          <p:cNvSpPr/>
          <p:nvPr/>
        </p:nvSpPr>
        <p:spPr>
          <a:xfrm>
            <a:off x="4006923" y="4873855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Survival SVM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0981E-7C5A-BE48-AF7D-BD5290CD72D9}"/>
              </a:ext>
            </a:extLst>
          </p:cNvPr>
          <p:cNvSpPr/>
          <p:nvPr/>
        </p:nvSpPr>
        <p:spPr>
          <a:xfrm>
            <a:off x="4006922" y="5591094"/>
            <a:ext cx="2856215" cy="554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Survival Ensembles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62485-0D96-2148-AE93-F154B89EA79F}"/>
              </a:ext>
            </a:extLst>
          </p:cNvPr>
          <p:cNvSpPr/>
          <p:nvPr/>
        </p:nvSpPr>
        <p:spPr>
          <a:xfrm>
            <a:off x="4006925" y="1298444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Non-Parametric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0C252-8C34-AC49-B7B2-75386A977998}"/>
              </a:ext>
            </a:extLst>
          </p:cNvPr>
          <p:cNvSpPr/>
          <p:nvPr/>
        </p:nvSpPr>
        <p:spPr>
          <a:xfrm>
            <a:off x="4006925" y="2167846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Semi-parametric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D800B-D234-0D43-8B55-D845C01CD938}"/>
              </a:ext>
            </a:extLst>
          </p:cNvPr>
          <p:cNvSpPr/>
          <p:nvPr/>
        </p:nvSpPr>
        <p:spPr>
          <a:xfrm>
            <a:off x="4006925" y="3037248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parametric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8A61C2-3FCF-3F40-B11A-FF87D8812F51}"/>
              </a:ext>
            </a:extLst>
          </p:cNvPr>
          <p:cNvCxnSpPr>
            <a:cxnSpLocks/>
          </p:cNvCxnSpPr>
          <p:nvPr/>
        </p:nvCxnSpPr>
        <p:spPr>
          <a:xfrm>
            <a:off x="113018" y="3976104"/>
            <a:ext cx="118974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B01C2-C377-C840-92AA-D874A4FFCCF5}"/>
              </a:ext>
            </a:extLst>
          </p:cNvPr>
          <p:cNvSpPr/>
          <p:nvPr/>
        </p:nvSpPr>
        <p:spPr>
          <a:xfrm>
            <a:off x="4017192" y="6287792"/>
            <a:ext cx="2856215" cy="5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9463E-25EB-6442-BBD7-68BD2EC560C5}"/>
              </a:ext>
            </a:extLst>
          </p:cNvPr>
          <p:cNvSpPr/>
          <p:nvPr/>
        </p:nvSpPr>
        <p:spPr>
          <a:xfrm>
            <a:off x="7436778" y="1293566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Kaplan Meier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D1DA1-1B74-D34A-A9B9-4465924556DB}"/>
              </a:ext>
            </a:extLst>
          </p:cNvPr>
          <p:cNvSpPr/>
          <p:nvPr/>
        </p:nvSpPr>
        <p:spPr>
          <a:xfrm>
            <a:off x="7436778" y="2168379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Cox Regression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739CA-DAED-E74C-85F2-8DE501144F6F}"/>
              </a:ext>
            </a:extLst>
          </p:cNvPr>
          <p:cNvSpPr/>
          <p:nvPr/>
        </p:nvSpPr>
        <p:spPr>
          <a:xfrm>
            <a:off x="7436777" y="3037248"/>
            <a:ext cx="2856215" cy="55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Accelerated Failure Time</a:t>
            </a:r>
          </a:p>
        </p:txBody>
      </p:sp>
    </p:spTree>
    <p:extLst>
      <p:ext uri="{BB962C8B-B14F-4D97-AF65-F5344CB8AC3E}">
        <p14:creationId xmlns:p14="http://schemas.microsoft.com/office/powerpoint/2010/main" val="294839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F43-D21F-3245-897E-AC435F6A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Kaplan Meier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AF9D3-3554-1E49-BA11-12FB0F89E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			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𝑝𝑟𝑒𝑣𝑖𝑜𝑢𝑠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𝑒𝑣𝑒𝑛𝑡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AF9D3-3554-1E49-BA11-12FB0F89E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1E25D5-2982-C240-A460-2B420FD2F9DF}"/>
                  </a:ext>
                </a:extLst>
              </p:cNvPr>
              <p:cNvSpPr/>
              <p:nvPr/>
            </p:nvSpPr>
            <p:spPr>
              <a:xfrm>
                <a:off x="1198546" y="2695132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- </a:t>
                </a:r>
                <a:r>
                  <a:rPr lang="en-US" dirty="0"/>
                  <a:t># at risk at time t</a:t>
                </a:r>
              </a:p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- # event at time 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1E25D5-2982-C240-A460-2B420FD2F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46" y="2695132"/>
                <a:ext cx="6096000" cy="923330"/>
              </a:xfrm>
              <a:prstGeom prst="rect">
                <a:avLst/>
              </a:prstGeom>
              <a:blipFill>
                <a:blip r:embed="rId3"/>
                <a:stretch>
                  <a:fillRect l="-624" t="-135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175263F-FEA3-7D47-8B03-EBCB27CBD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431" y="3156797"/>
            <a:ext cx="3348841" cy="2875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8E0134-90AE-C34D-932A-F1076C3F5DB2}"/>
              </a:ext>
            </a:extLst>
          </p:cNvPr>
          <p:cNvSpPr/>
          <p:nvPr/>
        </p:nvSpPr>
        <p:spPr>
          <a:xfrm>
            <a:off x="646111" y="47071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   3+   6   6   7+  10   15+ 15   16   27   30   32</a:t>
            </a:r>
          </a:p>
        </p:txBody>
      </p:sp>
    </p:spTree>
    <p:extLst>
      <p:ext uri="{BB962C8B-B14F-4D97-AF65-F5344CB8AC3E}">
        <p14:creationId xmlns:p14="http://schemas.microsoft.com/office/powerpoint/2010/main" val="2568790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F43-D21F-3245-897E-AC435F6A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Forest -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F9D3-3554-1E49-BA11-12FB0F89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Draw B bootstrap samples from the original data. Note that each bootstrap sample excludes on average 37% of the data, called out-of-bag data (OOB data). </a:t>
            </a:r>
          </a:p>
          <a:p>
            <a:endParaRPr lang="en-US" dirty="0"/>
          </a:p>
          <a:p>
            <a:r>
              <a:rPr lang="en-US" dirty="0"/>
              <a:t>Grow a survival tree for each bootstrap sample. At each node of the tree, randomly select p candidate variables. The node is split using the candidate variable that maximizes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survival difference </a:t>
            </a:r>
            <a:r>
              <a:rPr lang="en-US" dirty="0"/>
              <a:t>between daughter nodes. </a:t>
            </a:r>
          </a:p>
          <a:p>
            <a:endParaRPr lang="en-US" dirty="0"/>
          </a:p>
          <a:p>
            <a:r>
              <a:rPr lang="en-US" dirty="0"/>
              <a:t>Grow the tree to full size under the constraint that a terminal node should have no less than d</a:t>
            </a:r>
            <a:r>
              <a:rPr lang="en-US" baseline="-25000" dirty="0"/>
              <a:t>0</a:t>
            </a:r>
            <a:r>
              <a:rPr lang="en-US" dirty="0"/>
              <a:t> &gt; 0 unique deaths. </a:t>
            </a:r>
          </a:p>
          <a:p>
            <a:endParaRPr lang="en-US" dirty="0"/>
          </a:p>
          <a:p>
            <a:r>
              <a:rPr lang="en-US" dirty="0"/>
              <a:t>Calculate a CHF for each tree. Average to obtain the ensemble CHF.</a:t>
            </a:r>
          </a:p>
          <a:p>
            <a:endParaRPr lang="en-US" dirty="0"/>
          </a:p>
          <a:p>
            <a:r>
              <a:rPr lang="en-US" dirty="0"/>
              <a:t>Using OOB data, calculate prediction error for the ensemble CHF.</a:t>
            </a:r>
          </a:p>
        </p:txBody>
      </p:sp>
    </p:spTree>
    <p:extLst>
      <p:ext uri="{BB962C8B-B14F-4D97-AF65-F5344CB8AC3E}">
        <p14:creationId xmlns:p14="http://schemas.microsoft.com/office/powerpoint/2010/main" val="366710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F43-D21F-3245-897E-AC435F6A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Difference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F9D3-3554-1E49-BA11-12FB0F89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Rank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94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F43-D21F-3245-897E-AC435F6A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F9D3-3554-1E49-BA11-12FB0F89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use R</a:t>
            </a:r>
            <a:r>
              <a:rPr lang="en-US" baseline="30000" dirty="0"/>
              <a:t>2 </a:t>
            </a:r>
            <a:r>
              <a:rPr lang="en-US" dirty="0"/>
              <a:t>as the problem not of standard regression.</a:t>
            </a:r>
            <a:endParaRPr lang="en-US" baseline="30000" dirty="0"/>
          </a:p>
          <a:p>
            <a:r>
              <a:rPr lang="en-US" dirty="0"/>
              <a:t>Can’t use standard classification measures as well.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specialized evaluation metrics for survival analysis:</a:t>
            </a:r>
          </a:p>
          <a:p>
            <a:pPr lvl="1"/>
            <a:r>
              <a:rPr lang="en-US" dirty="0"/>
              <a:t>C-index</a:t>
            </a:r>
          </a:p>
          <a:p>
            <a:pPr lvl="1"/>
            <a:r>
              <a:rPr lang="en-US" dirty="0"/>
              <a:t>Brier Score</a:t>
            </a:r>
          </a:p>
          <a:p>
            <a:pPr lvl="1"/>
            <a:r>
              <a:rPr lang="en-US" dirty="0"/>
              <a:t>Mean absolute error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7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F43-D21F-3245-897E-AC435F6A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63" y="185590"/>
            <a:ext cx="9404723" cy="1400530"/>
          </a:xfrm>
        </p:spPr>
        <p:txBody>
          <a:bodyPr/>
          <a:lstStyle/>
          <a:p>
            <a:r>
              <a:rPr lang="en-US" dirty="0"/>
              <a:t>Evaluation metric: C-index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010502-8BBA-D944-94AE-0A9CBD6A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284" y="4407095"/>
            <a:ext cx="6629400" cy="142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EBADB5-52DC-7C41-AB49-9BD87F36F33E}"/>
              </a:ext>
            </a:extLst>
          </p:cNvPr>
          <p:cNvSpPr/>
          <p:nvPr/>
        </p:nvSpPr>
        <p:spPr>
          <a:xfrm>
            <a:off x="8932684" y="5325462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With Censoring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solidFill>
                  <a:srgbClr val="0085CD"/>
                </a:solidFill>
                <a:latin typeface="Helvetica" pitchFamily="2" charset="0"/>
              </a:rPr>
              <a:t>Comparable only with events a with those censored after the events</a:t>
            </a:r>
            <a:endParaRPr lang="en-US" dirty="0">
              <a:solidFill>
                <a:srgbClr val="0085CD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80629-86FE-0449-B123-7E27B16F5E9D}"/>
              </a:ext>
            </a:extLst>
          </p:cNvPr>
          <p:cNvSpPr/>
          <p:nvPr/>
        </p:nvSpPr>
        <p:spPr>
          <a:xfrm>
            <a:off x="132013" y="5398234"/>
            <a:ext cx="2171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Without Censoring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solidFill>
                  <a:srgbClr val="0085CD"/>
                </a:solidFill>
                <a:latin typeface="Helvetica" pitchFamily="2" charset="0"/>
              </a:rPr>
              <a:t>A total of </a:t>
            </a:r>
            <a:r>
              <a:rPr lang="en-US" baseline="30000" dirty="0">
                <a:solidFill>
                  <a:srgbClr val="0085CD"/>
                </a:solidFill>
                <a:latin typeface="Helvetica" pitchFamily="2" charset="0"/>
              </a:rPr>
              <a:t>5</a:t>
            </a:r>
            <a:r>
              <a:rPr lang="en-US" dirty="0">
                <a:solidFill>
                  <a:srgbClr val="0085CD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rgbClr val="0085CD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rgbClr val="0085CD"/>
                </a:solidFill>
                <a:latin typeface="Helvetica" pitchFamily="2" charset="0"/>
              </a:rPr>
              <a:t> comparable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17F0534-4A62-EA41-ABEE-6E63CDAF7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293" y="1491615"/>
                <a:ext cx="8946541" cy="4195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/>
                  <a:t>It is a rank order statistic for predictions against true outcomes and is defined as the ratio of the concordant pairs to the total comparable pairs.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Given the comparable instance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1800" dirty="0"/>
                  <a:t>,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are the actual observed times and S(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) and S(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) are the predicted survival times, </a:t>
                </a:r>
              </a:p>
              <a:p>
                <a:pPr lvl="1"/>
                <a:r>
                  <a:rPr lang="en-US" sz="1600" dirty="0"/>
                  <a:t>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is concordant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𝑡𝑖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baseline="-2500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and S(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baseline="-250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) &gt; S(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baseline="-2500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) </a:t>
                </a:r>
                <a:endParaRPr lang="en-US" sz="1600" dirty="0"/>
              </a:p>
              <a:p>
                <a:pPr lvl="1"/>
                <a:r>
                  <a:rPr lang="en-US" sz="1600" dirty="0"/>
                  <a:t>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is discordant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𝑡𝑖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baseline="-250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and S(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baseline="-250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) &lt; S(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baseline="-250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) </a:t>
                </a:r>
                <a:endParaRPr lang="en-US" sz="1800" dirty="0"/>
              </a:p>
              <a:p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17F0534-4A62-EA41-ABEE-6E63CDAF7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3" y="1491615"/>
                <a:ext cx="8946541" cy="4195481"/>
              </a:xfrm>
              <a:prstGeom prst="rect">
                <a:avLst/>
              </a:prstGeom>
              <a:blipFill>
                <a:blip r:embed="rId3"/>
                <a:stretch>
                  <a:fillRect l="-142" t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54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5476-AEE5-2E49-870E-741FE071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5BCE-83A2-4E4F-867A-F34DBB6E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Replicate R package for Survival Random Forests in Python</a:t>
            </a:r>
          </a:p>
          <a:p>
            <a:r>
              <a:rPr lang="en-US" dirty="0"/>
              <a:t>Write good documentation which increases ease-of-use</a:t>
            </a:r>
          </a:p>
          <a:p>
            <a:r>
              <a:rPr lang="en-US" dirty="0"/>
              <a:t>Something like -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http://lifelines.readthedocs.io/en/latest/index.html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with Survival Forests implementation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58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D61F-E759-FC49-B329-4E2B13A2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B23-B54E-E54E-820D-642125086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Wikipedia Pages on Decision Tree and Random Forests</a:t>
            </a:r>
          </a:p>
          <a:p>
            <a:r>
              <a:rPr lang="en-US" sz="2000" dirty="0"/>
              <a:t>The Random Forest Algorithm – Towards Data Science by </a:t>
            </a:r>
            <a:r>
              <a:rPr lang="en-US" sz="2000" dirty="0" err="1"/>
              <a:t>Niklas</a:t>
            </a:r>
            <a:r>
              <a:rPr lang="en-US" sz="2000" dirty="0"/>
              <a:t> </a:t>
            </a:r>
            <a:r>
              <a:rPr lang="en-US" sz="2000" dirty="0" err="1"/>
              <a:t>Douges</a:t>
            </a:r>
            <a:r>
              <a:rPr lang="en-US" sz="2000" dirty="0"/>
              <a:t> </a:t>
            </a:r>
          </a:p>
          <a:p>
            <a:r>
              <a:rPr lang="en-US" sz="2000" dirty="0"/>
              <a:t>A Course in Machine Learning by </a:t>
            </a:r>
            <a:r>
              <a:rPr lang="en-US" sz="2000" dirty="0" err="1"/>
              <a:t>HalDaume</a:t>
            </a:r>
            <a:endParaRPr lang="en-US" sz="2000" dirty="0"/>
          </a:p>
          <a:p>
            <a:r>
              <a:rPr lang="en-US" sz="2000" dirty="0"/>
              <a:t>Machine Learning with Spark</a:t>
            </a:r>
          </a:p>
          <a:p>
            <a:r>
              <a:rPr lang="en-US" dirty="0"/>
              <a:t>Random Survival Forests – </a:t>
            </a:r>
            <a:r>
              <a:rPr lang="en-US" dirty="0" err="1"/>
              <a:t>Ishwaran</a:t>
            </a:r>
            <a:r>
              <a:rPr lang="en-US" dirty="0"/>
              <a:t> </a:t>
            </a:r>
            <a:r>
              <a:rPr lang="en-US" dirty="0" err="1"/>
              <a:t>et.al</a:t>
            </a:r>
            <a:r>
              <a:rPr lang="en-US" dirty="0"/>
              <a:t> , 2008</a:t>
            </a:r>
          </a:p>
          <a:p>
            <a:r>
              <a:rPr lang="en-US" sz="2000" dirty="0"/>
              <a:t>Machine Learning for survival analysis, Reddy et. al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30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E426-766C-0F47-8229-D752E9B6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AE04C-B4BE-9F4F-B422-D5A522CC0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3154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9D82-9780-294F-B0C9-0AC59A61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Decision Trees?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93BF-3A99-674D-8A4A-198E9F2B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</a:t>
            </a:r>
            <a:r>
              <a:rPr lang="en-US" sz="2400" dirty="0"/>
              <a:t>is a flowchart-like structure </a:t>
            </a:r>
            <a:r>
              <a:rPr lang="en-US" dirty="0"/>
              <a:t>in which</a:t>
            </a:r>
          </a:p>
          <a:p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b="1" dirty="0"/>
              <a:t>internal node</a:t>
            </a:r>
            <a:r>
              <a:rPr lang="en-US" dirty="0"/>
              <a:t> represents a "test" on an attribute (e.g. whether a coin flip comes up heads or tails)</a:t>
            </a:r>
          </a:p>
          <a:p>
            <a:pPr lvl="1"/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represents the outcome of the test</a:t>
            </a:r>
          </a:p>
          <a:p>
            <a:pPr lvl="1"/>
            <a:r>
              <a:rPr lang="en-US" dirty="0"/>
              <a:t>Each </a:t>
            </a:r>
            <a:r>
              <a:rPr lang="en-US" b="1" dirty="0"/>
              <a:t>leaf node </a:t>
            </a:r>
            <a:r>
              <a:rPr lang="en-US" dirty="0"/>
              <a:t>represents a class label (decision taken after computing all attributes). </a:t>
            </a:r>
          </a:p>
          <a:p>
            <a:pPr lvl="1"/>
            <a:r>
              <a:rPr lang="en-US" dirty="0"/>
              <a:t>The paths from root to leaf represent </a:t>
            </a:r>
            <a:r>
              <a:rPr lang="en-US" b="1" dirty="0"/>
              <a:t>classification rules.</a:t>
            </a:r>
          </a:p>
        </p:txBody>
      </p:sp>
    </p:spTree>
    <p:extLst>
      <p:ext uri="{BB962C8B-B14F-4D97-AF65-F5344CB8AC3E}">
        <p14:creationId xmlns:p14="http://schemas.microsoft.com/office/powerpoint/2010/main" val="14784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FC37-E9BE-1645-97E5-CF3C7B37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Quick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F3D4C-57B0-D840-9735-82A79CCCB146}"/>
              </a:ext>
            </a:extLst>
          </p:cNvPr>
          <p:cNvSpPr/>
          <p:nvPr/>
        </p:nvSpPr>
        <p:spPr>
          <a:xfrm>
            <a:off x="7590409" y="6214002"/>
            <a:ext cx="220271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Source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: http://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www.doc.ic.ac.uk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8166232-E9E0-B745-B39D-0AE31B75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37" y="616448"/>
            <a:ext cx="5442490" cy="547901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E3C31F-7A35-5B43-8AAF-F72C9132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8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FC37-E9BE-1645-97E5-CF3C7B37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5" y="94287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Decision Tree Algorithm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59341F-5871-0444-A453-524A7EAB5CFA}"/>
              </a:ext>
            </a:extLst>
          </p:cNvPr>
          <p:cNvSpPr/>
          <p:nvPr/>
        </p:nvSpPr>
        <p:spPr>
          <a:xfrm>
            <a:off x="6704417" y="6223730"/>
            <a:ext cx="345235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Source: 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A Course in Machine Learning by Hal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Daume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7A0A804D-E215-FB48-A95C-A84BD6D0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220" y="842480"/>
            <a:ext cx="6258553" cy="51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2693-E759-CE49-BDDA-711E8880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1010-2A0B-214D-88BF-AE122F950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ID3 (Iterative </a:t>
            </a:r>
            <a:r>
              <a:rPr lang="en-US" dirty="0" err="1"/>
              <a:t>Dichotomiser</a:t>
            </a:r>
            <a:r>
              <a:rPr lang="en-US" dirty="0"/>
              <a:t> 3)</a:t>
            </a:r>
          </a:p>
          <a:p>
            <a:r>
              <a:rPr lang="en-US" dirty="0"/>
              <a:t>C4.5 (successor of ID3)</a:t>
            </a:r>
          </a:p>
          <a:p>
            <a:r>
              <a:rPr lang="en-US" dirty="0"/>
              <a:t>CART (Classification And Regression Tree)</a:t>
            </a:r>
          </a:p>
          <a:p>
            <a:r>
              <a:rPr lang="en-US" dirty="0"/>
              <a:t>CHAID (</a:t>
            </a:r>
            <a:r>
              <a:rPr lang="en-US" dirty="0" err="1"/>
              <a:t>CHi</a:t>
            </a:r>
            <a:r>
              <a:rPr lang="en-US" dirty="0"/>
              <a:t>-squared Automatic Interaction Detector). Performs multi-level splits when computing classification trees.</a:t>
            </a:r>
          </a:p>
          <a:p>
            <a:r>
              <a:rPr lang="en-US" dirty="0"/>
              <a:t>MARS extends decision trees to handle numerical data better.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8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9DDC-5593-054D-B9A1-5C6C01CE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Criterion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78F2-A173-8D4E-BDFA-EF64303D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score function can differ based on the various criterions such as,</a:t>
            </a:r>
          </a:p>
          <a:p>
            <a:pPr lvl="1"/>
            <a:r>
              <a:rPr lang="en-US" b="1" dirty="0"/>
              <a:t>Entropy and Information Gain</a:t>
            </a:r>
          </a:p>
          <a:p>
            <a:pPr lvl="2"/>
            <a:r>
              <a:rPr lang="en-US" dirty="0"/>
              <a:t>Inspired from Information Theory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GINI Impurity Index</a:t>
            </a:r>
          </a:p>
          <a:p>
            <a:pPr lvl="2"/>
            <a:r>
              <a:rPr lang="en-US" dirty="0"/>
              <a:t>Measure of how often a randomly chosen element from the set would be incorrectly labeled if it was randomly labeled according to the distribution of labels in the subset.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B7A6AB-3E6C-CE4D-973B-B434C5C19B69}"/>
                  </a:ext>
                </a:extLst>
              </p:cNvPr>
              <p:cNvSpPr txBox="1"/>
              <p:nvPr/>
            </p:nvSpPr>
            <p:spPr>
              <a:xfrm>
                <a:off x="1944209" y="2973641"/>
                <a:ext cx="4873834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B7A6AB-3E6C-CE4D-973B-B434C5C19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09" y="2973641"/>
                <a:ext cx="4873834" cy="756233"/>
              </a:xfrm>
              <a:prstGeom prst="rect">
                <a:avLst/>
              </a:prstGeom>
              <a:blipFill>
                <a:blip r:embed="rId2"/>
                <a:stretch>
                  <a:fillRect l="-1039"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6B887-1F7F-1B47-B7E1-E57E5DA5E517}"/>
                  </a:ext>
                </a:extLst>
              </p:cNvPr>
              <p:cNvSpPr txBox="1"/>
              <p:nvPr/>
            </p:nvSpPr>
            <p:spPr>
              <a:xfrm>
                <a:off x="1944209" y="3921536"/>
                <a:ext cx="36576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𝐼𝑛𝑓𝑜𝑔𝑎𝑖𝑛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6B887-1F7F-1B47-B7E1-E57E5DA5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09" y="3921536"/>
                <a:ext cx="3657601" cy="276999"/>
              </a:xfrm>
              <a:prstGeom prst="rect">
                <a:avLst/>
              </a:prstGeom>
              <a:blipFill>
                <a:blip r:embed="rId3"/>
                <a:stretch>
                  <a:fillRect l="-1730" t="-4348" r="-173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6BD010E2-84C3-ED41-905B-C29DCFCB879F}"/>
                  </a:ext>
                </a:extLst>
              </p:cNvPr>
              <p:cNvSpPr/>
              <p:nvPr/>
            </p:nvSpPr>
            <p:spPr>
              <a:xfrm>
                <a:off x="6146670" y="2379216"/>
                <a:ext cx="4983339" cy="795873"/>
              </a:xfrm>
              <a:prstGeom prst="wedgeRoundRectCallout">
                <a:avLst>
                  <a:gd name="adj1" fmla="val -53599"/>
                  <a:gd name="adj2" fmla="val 39267"/>
                  <a:gd name="adj3" fmla="val 16667"/>
                </a:avLst>
              </a:prstGeom>
              <a:ln w="571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represent the class probabilities in the child node that results from a split in the Tree.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= 1</a:t>
                </a:r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6BD010E2-84C3-ED41-905B-C29DCFCB8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70" y="2379216"/>
                <a:ext cx="4983339" cy="795873"/>
              </a:xfrm>
              <a:prstGeom prst="wedgeRoundRectCallout">
                <a:avLst>
                  <a:gd name="adj1" fmla="val -53599"/>
                  <a:gd name="adj2" fmla="val 3926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8D338CD-4B7D-B241-8E19-A4E31F1AB04E}"/>
              </a:ext>
            </a:extLst>
          </p:cNvPr>
          <p:cNvSpPr/>
          <p:nvPr/>
        </p:nvSpPr>
        <p:spPr>
          <a:xfrm>
            <a:off x="6096000" y="3821265"/>
            <a:ext cx="4983332" cy="688592"/>
          </a:xfrm>
          <a:prstGeom prst="wedgeRoundRectCallout">
            <a:avLst>
              <a:gd name="adj1" fmla="val -55657"/>
              <a:gd name="adj2" fmla="val 8768"/>
              <a:gd name="adj3" fmla="val 1666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H(T) represents the Entropy of the parent node. H(</a:t>
            </a:r>
            <a:r>
              <a:rPr lang="en-US" sz="1600" dirty="0" err="1"/>
              <a:t>T|a</a:t>
            </a:r>
            <a:r>
              <a:rPr lang="en-US" sz="1600" dirty="0"/>
              <a:t>) is the weighted sum of the entropies of the child node.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04E78-858C-1241-A79A-B9DFE61C5323}"/>
                  </a:ext>
                </a:extLst>
              </p:cNvPr>
              <p:cNvSpPr txBox="1"/>
              <p:nvPr/>
            </p:nvSpPr>
            <p:spPr>
              <a:xfrm>
                <a:off x="1944209" y="5524377"/>
                <a:ext cx="3408112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04E78-858C-1241-A79A-B9DFE61C5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09" y="5524377"/>
                <a:ext cx="3408112" cy="787523"/>
              </a:xfrm>
              <a:prstGeom prst="rect">
                <a:avLst/>
              </a:prstGeom>
              <a:blipFill>
                <a:blip r:embed="rId5"/>
                <a:stretch>
                  <a:fillRect l="-743" t="-112698" r="-5948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3B6F30CB-5280-DB44-8252-FBC32BDA3971}"/>
                  </a:ext>
                </a:extLst>
              </p:cNvPr>
              <p:cNvSpPr/>
              <p:nvPr/>
            </p:nvSpPr>
            <p:spPr>
              <a:xfrm>
                <a:off x="6096000" y="5534067"/>
                <a:ext cx="4983332" cy="991020"/>
              </a:xfrm>
              <a:prstGeom prst="wedgeRoundRectCallout">
                <a:avLst>
                  <a:gd name="adj1" fmla="val -55657"/>
                  <a:gd name="adj2" fmla="val 8768"/>
                  <a:gd name="adj3" fmla="val 16667"/>
                </a:avLst>
              </a:prstGeom>
              <a:ln w="571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represents the probability of item with class label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being chosen randomly.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represents the probability of incorrectly categorizing that item. </a:t>
                </a:r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3B6F30CB-5280-DB44-8252-FBC32BDA3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34067"/>
                <a:ext cx="4983332" cy="991020"/>
              </a:xfrm>
              <a:prstGeom prst="wedgeRoundRectCallout">
                <a:avLst>
                  <a:gd name="adj1" fmla="val -55657"/>
                  <a:gd name="adj2" fmla="val 876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54FF0DB-897D-BE41-B6EF-0234454C351B}"/>
              </a:ext>
            </a:extLst>
          </p:cNvPr>
          <p:cNvSpPr/>
          <p:nvPr/>
        </p:nvSpPr>
        <p:spPr>
          <a:xfrm>
            <a:off x="214168" y="2893279"/>
            <a:ext cx="1248064" cy="795873"/>
          </a:xfrm>
          <a:prstGeom prst="wedgeRoundRectCallout">
            <a:avLst>
              <a:gd name="adj1" fmla="val 45236"/>
              <a:gd name="adj2" fmla="val -67880"/>
              <a:gd name="adj3" fmla="val 1666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Used in ID3, C4.5, C5.0 Trees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E6FE8E0-61A8-3844-9C44-F9E0B4673B5B}"/>
              </a:ext>
            </a:extLst>
          </p:cNvPr>
          <p:cNvSpPr/>
          <p:nvPr/>
        </p:nvSpPr>
        <p:spPr>
          <a:xfrm>
            <a:off x="214168" y="5050622"/>
            <a:ext cx="1248064" cy="795873"/>
          </a:xfrm>
          <a:prstGeom prst="wedgeRoundRectCallout">
            <a:avLst>
              <a:gd name="adj1" fmla="val 45236"/>
              <a:gd name="adj2" fmla="val -67880"/>
              <a:gd name="adj3" fmla="val 1666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Used in CART</a:t>
            </a:r>
          </a:p>
        </p:txBody>
      </p:sp>
    </p:spTree>
    <p:extLst>
      <p:ext uri="{BB962C8B-B14F-4D97-AF65-F5344CB8AC3E}">
        <p14:creationId xmlns:p14="http://schemas.microsoft.com/office/powerpoint/2010/main" val="12905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A2E4A-2530-1D4B-9B10-9456BD4C6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312" t="5880" r="5604" b="9424"/>
          <a:stretch/>
        </p:blipFill>
        <p:spPr>
          <a:xfrm>
            <a:off x="5230632" y="1347930"/>
            <a:ext cx="5967402" cy="4508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C85EA-FF9E-3147-B645-C1EF8EC9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0" y="742952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Decision Tree Boundary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6237DC-FBFB-3B43-8DF6-C8D30A552295}"/>
              </a:ext>
            </a:extLst>
          </p:cNvPr>
          <p:cNvCxnSpPr>
            <a:cxnSpLocks/>
          </p:cNvCxnSpPr>
          <p:nvPr/>
        </p:nvCxnSpPr>
        <p:spPr>
          <a:xfrm flipH="1" flipV="1">
            <a:off x="5230633" y="742952"/>
            <a:ext cx="25097" cy="511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7C3125-C786-6B4C-8028-FBFC76A86ABC}"/>
              </a:ext>
            </a:extLst>
          </p:cNvPr>
          <p:cNvCxnSpPr>
            <a:cxnSpLocks/>
          </p:cNvCxnSpPr>
          <p:nvPr/>
        </p:nvCxnSpPr>
        <p:spPr>
          <a:xfrm>
            <a:off x="5255730" y="5856054"/>
            <a:ext cx="6463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FC2EB12-01CC-0B45-A6D3-14F5157CBC9B}"/>
              </a:ext>
            </a:extLst>
          </p:cNvPr>
          <p:cNvSpPr/>
          <p:nvPr/>
        </p:nvSpPr>
        <p:spPr>
          <a:xfrm>
            <a:off x="7874927" y="5856054"/>
            <a:ext cx="1072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Feature 1</a:t>
            </a: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E3B3DA-DD38-0449-BD3A-E086CE2E11C8}"/>
              </a:ext>
            </a:extLst>
          </p:cNvPr>
          <p:cNvSpPr/>
          <p:nvPr/>
        </p:nvSpPr>
        <p:spPr>
          <a:xfrm rot="16200000">
            <a:off x="4694524" y="2976338"/>
            <a:ext cx="1072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Feature 2</a:t>
            </a: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636E2D-7145-B344-A655-679D1CE251EE}"/>
              </a:ext>
            </a:extLst>
          </p:cNvPr>
          <p:cNvCxnSpPr>
            <a:cxnSpLocks/>
          </p:cNvCxnSpPr>
          <p:nvPr/>
        </p:nvCxnSpPr>
        <p:spPr>
          <a:xfrm flipV="1">
            <a:off x="7040414" y="3657600"/>
            <a:ext cx="0" cy="2127612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97A07E-DA94-A445-9E76-CDC907CF6483}"/>
              </a:ext>
            </a:extLst>
          </p:cNvPr>
          <p:cNvCxnSpPr>
            <a:cxnSpLocks/>
          </p:cNvCxnSpPr>
          <p:nvPr/>
        </p:nvCxnSpPr>
        <p:spPr>
          <a:xfrm flipV="1">
            <a:off x="9534418" y="1347930"/>
            <a:ext cx="0" cy="2349661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42D8C9-BAA9-674B-83E9-05A7A72A9999}"/>
              </a:ext>
            </a:extLst>
          </p:cNvPr>
          <p:cNvCxnSpPr>
            <a:cxnSpLocks/>
          </p:cNvCxnSpPr>
          <p:nvPr/>
        </p:nvCxnSpPr>
        <p:spPr>
          <a:xfrm>
            <a:off x="6989759" y="3671386"/>
            <a:ext cx="2544659" cy="0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EDDDFD6-2622-854A-939B-6F4ACAD33B2D}"/>
              </a:ext>
            </a:extLst>
          </p:cNvPr>
          <p:cNvSpPr/>
          <p:nvPr/>
        </p:nvSpPr>
        <p:spPr>
          <a:xfrm>
            <a:off x="7874927" y="798337"/>
            <a:ext cx="194944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Piece-wise Linear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1A593-E60B-C44B-9E5E-280D188683E1}"/>
              </a:ext>
            </a:extLst>
          </p:cNvPr>
          <p:cNvSpPr/>
          <p:nvPr/>
        </p:nvSpPr>
        <p:spPr>
          <a:xfrm>
            <a:off x="7336466" y="6352501"/>
            <a:ext cx="238975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Source: Machine Learning w/ Spark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1068</TotalTime>
  <Words>1336</Words>
  <Application>Microsoft Macintosh PowerPoint</Application>
  <PresentationFormat>Widescreen</PresentationFormat>
  <Paragraphs>213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Helvetica</vt:lpstr>
      <vt:lpstr>Symbol</vt:lpstr>
      <vt:lpstr>Wingdings</vt:lpstr>
      <vt:lpstr>Wingdings 3</vt:lpstr>
      <vt:lpstr>Ion</vt:lpstr>
      <vt:lpstr>Random Survival Forests</vt:lpstr>
      <vt:lpstr>Contents</vt:lpstr>
      <vt:lpstr>Tree-based algorithms</vt:lpstr>
      <vt:lpstr>What are Decision Trees?</vt:lpstr>
      <vt:lpstr>A Quick Example</vt:lpstr>
      <vt:lpstr>The Decision Tree Algorithm</vt:lpstr>
      <vt:lpstr>Types of Decision Trees</vt:lpstr>
      <vt:lpstr>Splitting Criterion</vt:lpstr>
      <vt:lpstr>Decision Tree Boundary</vt:lpstr>
      <vt:lpstr>Decision Trees are great…</vt:lpstr>
      <vt:lpstr>… except when they aren’t!</vt:lpstr>
      <vt:lpstr>Enter Random Forest</vt:lpstr>
      <vt:lpstr>A Quick Example</vt:lpstr>
      <vt:lpstr>The Random Forest Algorithm</vt:lpstr>
      <vt:lpstr>Time Complexities</vt:lpstr>
      <vt:lpstr>Survival Analysis</vt:lpstr>
      <vt:lpstr>Survival Analysis</vt:lpstr>
      <vt:lpstr>Survival Data</vt:lpstr>
      <vt:lpstr>Survival Analysis</vt:lpstr>
      <vt:lpstr>Survival Analysis</vt:lpstr>
      <vt:lpstr>Survival Analysis Methods</vt:lpstr>
      <vt:lpstr>Survival Analysis Methods</vt:lpstr>
      <vt:lpstr>Kaplan Meier</vt:lpstr>
      <vt:lpstr>Survival Forest - Algorithm</vt:lpstr>
      <vt:lpstr>Survival Difference ?</vt:lpstr>
      <vt:lpstr>Evaluation Metric(s)</vt:lpstr>
      <vt:lpstr>Evaluation metric: C-index</vt:lpstr>
      <vt:lpstr>Project Goals</vt:lpstr>
      <vt:lpstr>References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Survival Forests</dc:title>
  <dc:creator>Nayan Chaudhary</dc:creator>
  <cp:lastModifiedBy>Nayan Chaudhary</cp:lastModifiedBy>
  <cp:revision>41</cp:revision>
  <dcterms:created xsi:type="dcterms:W3CDTF">2018-04-13T00:36:35Z</dcterms:created>
  <dcterms:modified xsi:type="dcterms:W3CDTF">2018-04-16T17:35:00Z</dcterms:modified>
</cp:coreProperties>
</file>