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7" r:id="rId3"/>
    <p:sldId id="258" r:id="rId4"/>
    <p:sldId id="259" r:id="rId5"/>
    <p:sldId id="275" r:id="rId6"/>
    <p:sldId id="293" r:id="rId7"/>
    <p:sldId id="281" r:id="rId8"/>
    <p:sldId id="283" r:id="rId9"/>
    <p:sldId id="262" r:id="rId10"/>
    <p:sldId id="278" r:id="rId11"/>
    <p:sldId id="266" r:id="rId12"/>
    <p:sldId id="280" r:id="rId13"/>
    <p:sldId id="269" r:id="rId14"/>
    <p:sldId id="270" r:id="rId15"/>
    <p:sldId id="260" r:id="rId16"/>
    <p:sldId id="294" r:id="rId17"/>
    <p:sldId id="271" r:id="rId18"/>
    <p:sldId id="284" r:id="rId19"/>
    <p:sldId id="285" r:id="rId20"/>
    <p:sldId id="286" r:id="rId21"/>
    <p:sldId id="287" r:id="rId22"/>
    <p:sldId id="288" r:id="rId23"/>
    <p:sldId id="289" r:id="rId24"/>
    <p:sldId id="292" r:id="rId25"/>
    <p:sldId id="290" r:id="rId26"/>
    <p:sldId id="29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11"/>
    <p:restoredTop sz="88153"/>
  </p:normalViewPr>
  <p:slideViewPr>
    <p:cSldViewPr snapToGrid="0" snapToObjects="1">
      <p:cViewPr>
        <p:scale>
          <a:sx n="90" d="100"/>
          <a:sy n="90" d="100"/>
        </p:scale>
        <p:origin x="41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2FB10-D19E-4242-9141-14375BE1846B}" type="datetimeFigureOut">
              <a:rPr lang="en-US" smtClean="0"/>
              <a:t>4/25/18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592294-9937-F247-8D62-2BBAAEC8EB00}" type="slidenum">
              <a:rPr lang="en-US" smtClean="0"/>
              <a:t>‹#›</a:t>
            </a:fld>
            <a:endParaRPr lang="en-US"/>
          </a:p>
        </p:txBody>
      </p:sp>
    </p:spTree>
    <p:extLst>
      <p:ext uri="{BB962C8B-B14F-4D97-AF65-F5344CB8AC3E}">
        <p14:creationId xmlns:p14="http://schemas.microsoft.com/office/powerpoint/2010/main" val="1694864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592294-9937-F247-8D62-2BBAAEC8EB00}" type="slidenum">
              <a:rPr lang="en-US" smtClean="0"/>
              <a:t>2</a:t>
            </a:fld>
            <a:endParaRPr lang="en-US"/>
          </a:p>
        </p:txBody>
      </p:sp>
    </p:spTree>
    <p:extLst>
      <p:ext uri="{BB962C8B-B14F-4D97-AF65-F5344CB8AC3E}">
        <p14:creationId xmlns:p14="http://schemas.microsoft.com/office/powerpoint/2010/main" val="282005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plot shows that except the passengers who embarked in C port, female had higher survival rate than male. </a:t>
            </a:r>
            <a:r>
              <a:rPr lang="en-US" altLang="zh-CN" sz="1200" kern="1200" dirty="0" smtClean="0">
                <a:solidFill>
                  <a:schemeClr val="tx1"/>
                </a:solidFill>
                <a:effectLst/>
                <a:latin typeface="+mn-lt"/>
                <a:ea typeface="+mn-ea"/>
                <a:cs typeface="+mn-cs"/>
              </a:rPr>
              <a:t>Maybe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reason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for</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this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situation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that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most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male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passengers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embarked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C</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port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had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high</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class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tickets.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And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a:t>
            </a:r>
            <a:r>
              <a:rPr lang="en-US" sz="1200" kern="1200" dirty="0" smtClean="0">
                <a:solidFill>
                  <a:schemeClr val="tx1"/>
                </a:solidFill>
                <a:effectLst/>
                <a:latin typeface="+mn-lt"/>
                <a:ea typeface="+mn-ea"/>
                <a:cs typeface="+mn-cs"/>
              </a:rPr>
              <a:t>e guess that the variable Embarked may be a lurking variable that does not affect survival rate directly but have a correlation with </a:t>
            </a:r>
            <a:r>
              <a:rPr lang="en-US" altLang="zh-CN" sz="1200" kern="1200" dirty="0" smtClean="0">
                <a:solidFill>
                  <a:schemeClr val="tx1"/>
                </a:solidFill>
                <a:effectLst/>
                <a:latin typeface="+mn-lt"/>
                <a:ea typeface="+mn-ea"/>
                <a:cs typeface="+mn-cs"/>
              </a:rPr>
              <a:t>other</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features,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like</a:t>
            </a:r>
            <a:r>
              <a:rPr lang="zh-CN" altLang="en-US" sz="1200" kern="1200" baseline="0" dirty="0" smtClean="0">
                <a:solidFill>
                  <a:schemeClr val="tx1"/>
                </a:solidFill>
                <a:effectLst/>
                <a:latin typeface="+mn-lt"/>
                <a:ea typeface="+mn-ea"/>
                <a:cs typeface="+mn-cs"/>
              </a:rPr>
              <a:t> </a:t>
            </a:r>
            <a:r>
              <a:rPr lang="en-US" altLang="zh-CN" sz="1200" kern="1200" baseline="0" dirty="0" err="1" smtClean="0">
                <a:solidFill>
                  <a:schemeClr val="tx1"/>
                </a:solidFill>
                <a:effectLst/>
                <a:latin typeface="+mn-lt"/>
                <a:ea typeface="+mn-ea"/>
                <a:cs typeface="+mn-cs"/>
              </a:rPr>
              <a:t>Pclass</a:t>
            </a:r>
            <a:r>
              <a:rPr lang="en-US"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5592294-9937-F247-8D62-2BBAAEC8EB00}" type="slidenum">
              <a:rPr lang="en-US" smtClean="0"/>
              <a:t>11</a:t>
            </a:fld>
            <a:endParaRPr lang="en-US"/>
          </a:p>
        </p:txBody>
      </p:sp>
    </p:spTree>
    <p:extLst>
      <p:ext uri="{BB962C8B-B14F-4D97-AF65-F5344CB8AC3E}">
        <p14:creationId xmlns:p14="http://schemas.microsoft.com/office/powerpoint/2010/main" val="1491040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is the conclusion after analyzing the data. </a:t>
            </a:r>
            <a:r>
              <a:rPr lang="en-US" altLang="zh-CN" sz="1200" kern="1200" dirty="0" smtClean="0">
                <a:solidFill>
                  <a:schemeClr val="tx1"/>
                </a:solidFill>
                <a:effectLst/>
                <a:latin typeface="+mn-lt"/>
                <a:ea typeface="+mn-ea"/>
                <a:cs typeface="+mn-cs"/>
              </a:rPr>
              <a:t>We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decide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to</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drop</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err="1" smtClean="0">
                <a:solidFill>
                  <a:schemeClr val="tx1"/>
                </a:solidFill>
                <a:effectLst/>
                <a:latin typeface="+mn-lt"/>
                <a:ea typeface="+mn-ea"/>
                <a:cs typeface="+mn-cs"/>
              </a:rPr>
              <a:t>PassengerID</a:t>
            </a:r>
            <a:r>
              <a:rPr lang="en-US" altLang="zh-CN" sz="1200" kern="1200" baseline="0" dirty="0" smtClean="0">
                <a:solidFill>
                  <a:schemeClr val="tx1"/>
                </a:solidFill>
                <a:effectLst/>
                <a:latin typeface="+mn-lt"/>
                <a:ea typeface="+mn-ea"/>
                <a:cs typeface="+mn-cs"/>
              </a:rPr>
              <a: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Ticket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and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Cabin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features.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Because</a:t>
            </a:r>
            <a:r>
              <a:rPr lang="zh-CN" altLang="en-US" sz="1200" kern="1200" baseline="0" dirty="0" smtClean="0">
                <a:solidFill>
                  <a:schemeClr val="tx1"/>
                </a:solidFill>
                <a:effectLst/>
                <a:latin typeface="+mn-lt"/>
                <a:ea typeface="+mn-ea"/>
                <a:cs typeface="+mn-cs"/>
              </a:rPr>
              <a:t> </a:t>
            </a:r>
            <a:r>
              <a:rPr lang="en-US" altLang="zh-CN" sz="1200" kern="1200" baseline="0" dirty="0" err="1" smtClean="0">
                <a:solidFill>
                  <a:schemeClr val="tx1"/>
                </a:solidFill>
                <a:effectLst/>
                <a:latin typeface="+mn-lt"/>
                <a:ea typeface="+mn-ea"/>
                <a:cs typeface="+mn-cs"/>
              </a:rPr>
              <a:t>PassengerID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and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Ticket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have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none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correlation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with</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survival</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rate.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And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Cabin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has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too</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many</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missing</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values.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And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want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to</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extract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new</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feature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Title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from</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Name,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because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Name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feature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doesn’t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provide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much</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information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for</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us.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Also,</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can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create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new</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features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from</a:t>
            </a:r>
            <a:r>
              <a:rPr lang="zh-CN" altLang="en-US" sz="1200" kern="1200" baseline="0" dirty="0" smtClean="0">
                <a:solidFill>
                  <a:schemeClr val="tx1"/>
                </a:solidFill>
                <a:effectLst/>
                <a:latin typeface="+mn-lt"/>
                <a:ea typeface="+mn-ea"/>
                <a:cs typeface="+mn-cs"/>
              </a:rPr>
              <a:t> </a:t>
            </a:r>
            <a:r>
              <a:rPr lang="en-US" altLang="zh-CN" sz="1200" kern="1200" baseline="0" dirty="0" err="1" smtClean="0">
                <a:solidFill>
                  <a:schemeClr val="tx1"/>
                </a:solidFill>
                <a:effectLst/>
                <a:latin typeface="+mn-lt"/>
                <a:ea typeface="+mn-ea"/>
                <a:cs typeface="+mn-cs"/>
              </a:rPr>
              <a:t>sibSp</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and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Parch</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variable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since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these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two</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features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don’t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have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obvious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correlation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with</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survival</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rate.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And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for</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other</a:t>
            </a:r>
            <a:r>
              <a:rPr lang="zh-CN" altLang="en-US" sz="1200" kern="1200" baseline="0" dirty="0" smtClean="0">
                <a:solidFill>
                  <a:schemeClr val="tx1"/>
                </a:solidFill>
                <a:effectLst/>
                <a:latin typeface="+mn-lt"/>
                <a:ea typeface="+mn-ea"/>
                <a:cs typeface="+mn-cs"/>
              </a:rPr>
              <a:t> </a:t>
            </a:r>
            <a:r>
              <a:rPr lang="en-US" altLang="zh-CN" sz="1200" kern="1200" baseline="0" dirty="0" err="1" smtClean="0">
                <a:solidFill>
                  <a:schemeClr val="tx1"/>
                </a:solidFill>
                <a:effectLst/>
                <a:latin typeface="+mn-lt"/>
                <a:ea typeface="+mn-ea"/>
                <a:cs typeface="+mn-cs"/>
              </a:rPr>
              <a:t>imcomplete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feature,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Age,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Fare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and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Embarked,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will</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use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some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methods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to</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complete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592294-9937-F247-8D62-2BBAAEC8EB00}" type="slidenum">
              <a:rPr lang="en-US" smtClean="0"/>
              <a:t>12</a:t>
            </a:fld>
            <a:endParaRPr lang="en-US"/>
          </a:p>
        </p:txBody>
      </p:sp>
    </p:spTree>
    <p:extLst>
      <p:ext uri="{BB962C8B-B14F-4D97-AF65-F5344CB8AC3E}">
        <p14:creationId xmlns:p14="http://schemas.microsoft.com/office/powerpoint/2010/main" val="245168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Next step is to prepare the data</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to</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be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modeled</a:t>
            </a:r>
            <a:r>
              <a:rPr lang="en-US" sz="1200" kern="1200" dirty="0" smtClean="0">
                <a:solidFill>
                  <a:schemeClr val="tx1"/>
                </a:solidFill>
                <a:effectLst/>
                <a:latin typeface="+mn-lt"/>
                <a:ea typeface="+mn-ea"/>
                <a:cs typeface="+mn-cs"/>
              </a:rPr>
              <a:t>. First, we decide to drop the Cabin, Ticket </a:t>
            </a:r>
            <a:r>
              <a:rPr lang="en-US" altLang="zh-CN" sz="1200" kern="1200" dirty="0" smtClean="0">
                <a:solidFill>
                  <a:schemeClr val="tx1"/>
                </a:solidFill>
                <a:effectLst/>
                <a:latin typeface="+mn-lt"/>
                <a:ea typeface="+mn-ea"/>
                <a:cs typeface="+mn-cs"/>
              </a:rPr>
              <a:t>number</a:t>
            </a:r>
            <a:r>
              <a:rPr lang="zh-CN" alt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t>
            </a:r>
            <a:r>
              <a:rPr lang="en-US" sz="1200" kern="1200" dirty="0" err="1" smtClean="0">
                <a:solidFill>
                  <a:schemeClr val="tx1"/>
                </a:solidFill>
                <a:effectLst/>
                <a:latin typeface="+mn-lt"/>
                <a:ea typeface="+mn-ea"/>
                <a:cs typeface="+mn-cs"/>
              </a:rPr>
              <a:t>PassengerID</a:t>
            </a:r>
            <a:r>
              <a:rPr lang="en-US" sz="1200" kern="1200" dirty="0" smtClean="0">
                <a:solidFill>
                  <a:schemeClr val="tx1"/>
                </a:solidFill>
                <a:effectLst/>
                <a:latin typeface="+mn-lt"/>
                <a:ea typeface="+mn-ea"/>
                <a:cs typeface="+mn-cs"/>
              </a:rPr>
              <a:t> features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since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previous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analysis.</a:t>
            </a:r>
            <a:r>
              <a:rPr lang="en-US" sz="1200" kern="1200" dirty="0" smtClean="0">
                <a:solidFill>
                  <a:schemeClr val="tx1"/>
                </a:solidFill>
                <a:effectLst/>
                <a:latin typeface="+mn-lt"/>
                <a:ea typeface="+mn-ea"/>
                <a:cs typeface="+mn-cs"/>
              </a:rPr>
              <a:t> Then we create a new feature Title extracting from name. </a:t>
            </a:r>
            <a:r>
              <a:rPr lang="en-US" altLang="zh-CN" sz="1200" kern="1200" dirty="0" smtClean="0">
                <a:solidFill>
                  <a:schemeClr val="tx1"/>
                </a:solidFill>
                <a:effectLst/>
                <a:latin typeface="+mn-lt"/>
                <a:ea typeface="+mn-ea"/>
                <a:cs typeface="+mn-cs"/>
              </a:rPr>
              <a:t>Compares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with</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name,</a:t>
            </a:r>
            <a:r>
              <a:rPr lang="zh-CN" altLang="en-US"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title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feature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gives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us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information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of</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society</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status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of</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different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passengers,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which</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more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helpful</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to</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build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model.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592294-9937-F247-8D62-2BBAAEC8EB00}" type="slidenum">
              <a:rPr lang="en-US" smtClean="0"/>
              <a:t>13</a:t>
            </a:fld>
            <a:endParaRPr lang="en-US"/>
          </a:p>
        </p:txBody>
      </p:sp>
    </p:spTree>
    <p:extLst>
      <p:ext uri="{BB962C8B-B14F-4D97-AF65-F5344CB8AC3E}">
        <p14:creationId xmlns:p14="http://schemas.microsoft.com/office/powerpoint/2010/main" val="1232927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Next we convert some categorical features with alphanumeric data into numerical values to satisfy the model algorithm</a:t>
            </a:r>
            <a:r>
              <a:rPr lang="en-US" altLang="zh-CN" sz="1200" kern="1200" dirty="0" smtClean="0">
                <a:solidFill>
                  <a:schemeClr val="tx1"/>
                </a:solidFill>
                <a:effectLst/>
                <a:latin typeface="+mn-lt"/>
                <a:ea typeface="+mn-ea"/>
                <a:cs typeface="+mn-cs"/>
              </a:rPr>
              <a: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like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Sex,</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Title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and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Embarked.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592294-9937-F247-8D62-2BBAAEC8EB00}" type="slidenum">
              <a:rPr lang="en-US" smtClean="0"/>
              <a:t>14</a:t>
            </a:fld>
            <a:endParaRPr lang="en-US"/>
          </a:p>
        </p:txBody>
      </p:sp>
    </p:spTree>
    <p:extLst>
      <p:ext uri="{BB962C8B-B14F-4D97-AF65-F5344CB8AC3E}">
        <p14:creationId xmlns:p14="http://schemas.microsoft.com/office/powerpoint/2010/main" val="994184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a:t>
            </a:r>
            <a:r>
              <a:rPr lang="en-US" altLang="zh-CN" sz="1200" kern="1200" dirty="0" smtClean="0">
                <a:solidFill>
                  <a:schemeClr val="tx1"/>
                </a:solidFill>
                <a:effectLst/>
                <a:latin typeface="+mn-lt"/>
                <a:ea typeface="+mn-ea"/>
                <a:cs typeface="+mn-cs"/>
              </a:rPr>
              <a:t>choose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to</a:t>
            </a:r>
            <a:r>
              <a:rPr lang="zh-CN" alt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 different methods to complete missing values. Us</a:t>
            </a:r>
            <a:r>
              <a:rPr lang="en-US" altLang="zh-CN" sz="1200" kern="1200" dirty="0" smtClean="0">
                <a:solidFill>
                  <a:schemeClr val="tx1"/>
                </a:solidFill>
                <a:effectLst/>
                <a:latin typeface="+mn-lt"/>
                <a:ea typeface="+mn-ea"/>
                <a:cs typeface="+mn-cs"/>
              </a:rPr>
              <a:t>ing</a:t>
            </a:r>
            <a:r>
              <a:rPr lang="en-US" sz="1200" kern="1200" dirty="0" smtClean="0">
                <a:solidFill>
                  <a:schemeClr val="tx1"/>
                </a:solidFill>
                <a:effectLst/>
                <a:latin typeface="+mn-lt"/>
                <a:ea typeface="+mn-ea"/>
                <a:cs typeface="+mn-cs"/>
              </a:rPr>
              <a:t> the most common values for missing values in Embarked, Fare and Title feature, since there is only one or two missing values in these features. </a:t>
            </a:r>
            <a:r>
              <a:rPr lang="en-US" altLang="zh-CN" sz="1200" kern="120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he amount of missing values in Age feature is larger, so we choose to use a more accurate way to guessing the missing value. From </a:t>
            </a:r>
            <a:r>
              <a:rPr lang="en-US" altLang="zh-CN" sz="1200" kern="1200" dirty="0" smtClean="0">
                <a:solidFill>
                  <a:schemeClr val="tx1"/>
                </a:solidFill>
                <a:effectLst/>
                <a:latin typeface="+mn-lt"/>
                <a:ea typeface="+mn-ea"/>
                <a:cs typeface="+mn-cs"/>
              </a:rPr>
              <a:t>this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plot</a:t>
            </a:r>
            <a:r>
              <a:rPr lang="en-US" sz="1200" kern="1200" dirty="0" smtClean="0">
                <a:solidFill>
                  <a:schemeClr val="tx1"/>
                </a:solidFill>
                <a:effectLst/>
                <a:latin typeface="+mn-lt"/>
                <a:ea typeface="+mn-ea"/>
                <a:cs typeface="+mn-cs"/>
              </a:rPr>
              <a:t>, we find that there is a correlation between Age, </a:t>
            </a:r>
            <a:r>
              <a:rPr lang="en-US" sz="1200" kern="1200" dirty="0" err="1" smtClean="0">
                <a:solidFill>
                  <a:schemeClr val="tx1"/>
                </a:solidFill>
                <a:effectLst/>
                <a:latin typeface="+mn-lt"/>
                <a:ea typeface="+mn-ea"/>
                <a:cs typeface="+mn-cs"/>
              </a:rPr>
              <a:t>Pclass</a:t>
            </a:r>
            <a:r>
              <a:rPr lang="en-US" sz="1200" kern="1200" dirty="0" smtClean="0">
                <a:solidFill>
                  <a:schemeClr val="tx1"/>
                </a:solidFill>
                <a:effectLst/>
                <a:latin typeface="+mn-lt"/>
                <a:ea typeface="+mn-ea"/>
                <a:cs typeface="+mn-cs"/>
              </a:rPr>
              <a:t> and Sex features.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combination</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of</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these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features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affect</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survival</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rate.</a:t>
            </a:r>
            <a:r>
              <a:rPr lang="en-US" sz="1200" kern="1200" dirty="0" smtClean="0">
                <a:solidFill>
                  <a:schemeClr val="tx1"/>
                </a:solidFill>
                <a:effectLst/>
                <a:latin typeface="+mn-lt"/>
                <a:ea typeface="+mn-ea"/>
                <a:cs typeface="+mn-cs"/>
              </a:rPr>
              <a:t> So we use median values for Age across set of </a:t>
            </a:r>
            <a:r>
              <a:rPr lang="en-US" sz="1200" kern="1200" dirty="0" err="1" smtClean="0">
                <a:solidFill>
                  <a:schemeClr val="tx1"/>
                </a:solidFill>
                <a:effectLst/>
                <a:latin typeface="+mn-lt"/>
                <a:ea typeface="+mn-ea"/>
                <a:cs typeface="+mn-cs"/>
              </a:rPr>
              <a:t>Pclass</a:t>
            </a:r>
            <a:r>
              <a:rPr lang="en-US" sz="1200" kern="1200" dirty="0" smtClean="0">
                <a:solidFill>
                  <a:schemeClr val="tx1"/>
                </a:solidFill>
                <a:effectLst/>
                <a:latin typeface="+mn-lt"/>
                <a:ea typeface="+mn-ea"/>
                <a:cs typeface="+mn-cs"/>
              </a:rPr>
              <a:t> and Sex feature combinations.</a:t>
            </a:r>
          </a:p>
        </p:txBody>
      </p:sp>
      <p:sp>
        <p:nvSpPr>
          <p:cNvPr id="4" name="Slide Number Placeholder 3"/>
          <p:cNvSpPr>
            <a:spLocks noGrp="1"/>
          </p:cNvSpPr>
          <p:nvPr>
            <p:ph type="sldNum" sz="quarter" idx="10"/>
          </p:nvPr>
        </p:nvSpPr>
        <p:spPr/>
        <p:txBody>
          <a:bodyPr/>
          <a:lstStyle/>
          <a:p>
            <a:fld id="{65592294-9937-F247-8D62-2BBAAEC8EB00}" type="slidenum">
              <a:rPr lang="en-US" smtClean="0"/>
              <a:t>15</a:t>
            </a:fld>
            <a:endParaRPr lang="en-US"/>
          </a:p>
        </p:txBody>
      </p:sp>
    </p:spTree>
    <p:extLst>
      <p:ext uri="{BB962C8B-B14F-4D97-AF65-F5344CB8AC3E}">
        <p14:creationId xmlns:p14="http://schemas.microsoft.com/office/powerpoint/2010/main" val="1668992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Then we create some new features by converting </a:t>
            </a:r>
            <a:r>
              <a:rPr lang="en-US" sz="1200" kern="1200" dirty="0" err="1" smtClean="0">
                <a:solidFill>
                  <a:schemeClr val="tx1"/>
                </a:solidFill>
                <a:effectLst/>
                <a:latin typeface="+mn-lt"/>
                <a:ea typeface="+mn-ea"/>
                <a:cs typeface="+mn-cs"/>
              </a:rPr>
              <a:t>continous</a:t>
            </a:r>
            <a:r>
              <a:rPr lang="en-US" sz="1200" kern="1200" dirty="0" smtClean="0">
                <a:solidFill>
                  <a:schemeClr val="tx1"/>
                </a:solidFill>
                <a:effectLst/>
                <a:latin typeface="+mn-lt"/>
                <a:ea typeface="+mn-ea"/>
                <a:cs typeface="+mn-cs"/>
              </a:rPr>
              <a:t> features into categorical features, like Age and Fare. And we extract Family size and </a:t>
            </a:r>
            <a:r>
              <a:rPr lang="en-US" sz="1200" kern="1200" dirty="0" err="1" smtClean="0">
                <a:solidFill>
                  <a:schemeClr val="tx1"/>
                </a:solidFill>
                <a:effectLst/>
                <a:latin typeface="+mn-lt"/>
                <a:ea typeface="+mn-ea"/>
                <a:cs typeface="+mn-cs"/>
              </a:rPr>
              <a:t>IsAlone</a:t>
            </a:r>
            <a:r>
              <a:rPr lang="en-US" sz="1200" kern="1200" dirty="0" smtClean="0">
                <a:solidFill>
                  <a:schemeClr val="tx1"/>
                </a:solidFill>
                <a:effectLst/>
                <a:latin typeface="+mn-lt"/>
                <a:ea typeface="+mn-ea"/>
                <a:cs typeface="+mn-cs"/>
              </a:rPr>
              <a:t> features from the Parch and </a:t>
            </a:r>
            <a:r>
              <a:rPr lang="en-US" sz="1200" kern="1200" dirty="0" err="1" smtClean="0">
                <a:solidFill>
                  <a:schemeClr val="tx1"/>
                </a:solidFill>
                <a:effectLst/>
                <a:latin typeface="+mn-lt"/>
                <a:ea typeface="+mn-ea"/>
                <a:cs typeface="+mn-cs"/>
              </a:rPr>
              <a:t>SibSp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featues</a:t>
            </a:r>
            <a:r>
              <a:rPr lang="en-US" sz="1200" kern="1200" dirty="0" smtClean="0">
                <a:solidFill>
                  <a:schemeClr val="tx1"/>
                </a:solidFill>
                <a:effectLst/>
                <a:latin typeface="+mn-lt"/>
                <a:ea typeface="+mn-ea"/>
                <a:cs typeface="+mn-cs"/>
              </a:rPr>
              <a:t> to make our data more simple and clear.</a:t>
            </a:r>
          </a:p>
          <a:p>
            <a:endParaRPr lang="en-US" dirty="0"/>
          </a:p>
        </p:txBody>
      </p:sp>
      <p:sp>
        <p:nvSpPr>
          <p:cNvPr id="4" name="Slide Number Placeholder 3"/>
          <p:cNvSpPr>
            <a:spLocks noGrp="1"/>
          </p:cNvSpPr>
          <p:nvPr>
            <p:ph type="sldNum" sz="quarter" idx="10"/>
          </p:nvPr>
        </p:nvSpPr>
        <p:spPr/>
        <p:txBody>
          <a:bodyPr/>
          <a:lstStyle/>
          <a:p>
            <a:fld id="{65592294-9937-F247-8D62-2BBAAEC8EB00}" type="slidenum">
              <a:rPr lang="en-US" smtClean="0"/>
              <a:t>16</a:t>
            </a:fld>
            <a:endParaRPr lang="en-US"/>
          </a:p>
        </p:txBody>
      </p:sp>
    </p:spTree>
    <p:extLst>
      <p:ext uri="{BB962C8B-B14F-4D97-AF65-F5344CB8AC3E}">
        <p14:creationId xmlns:p14="http://schemas.microsoft.com/office/powerpoint/2010/main" val="1726059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After the preparing stage, here is the final training data we used to build our model.</a:t>
            </a:r>
          </a:p>
          <a:p>
            <a:r>
              <a:rPr lang="en-US" sz="1200" kern="1200" dirty="0" smtClean="0">
                <a:solidFill>
                  <a:schemeClr val="tx1"/>
                </a:solidFill>
                <a:effectLst/>
                <a:latin typeface="+mn-lt"/>
                <a:ea typeface="+mn-ea"/>
                <a:cs typeface="+mn-cs"/>
              </a:rPr>
              <a:t>Then my friend </a:t>
            </a:r>
            <a:r>
              <a:rPr lang="en-US" sz="1200" kern="1200" dirty="0" err="1" smtClean="0">
                <a:solidFill>
                  <a:schemeClr val="tx1"/>
                </a:solidFill>
                <a:effectLst/>
                <a:latin typeface="+mn-lt"/>
                <a:ea typeface="+mn-ea"/>
                <a:cs typeface="+mn-cs"/>
              </a:rPr>
              <a:t>Jiawen</a:t>
            </a:r>
            <a:r>
              <a:rPr lang="en-US" sz="1200" kern="1200" dirty="0" smtClean="0">
                <a:solidFill>
                  <a:schemeClr val="tx1"/>
                </a:solidFill>
                <a:effectLst/>
                <a:latin typeface="+mn-lt"/>
                <a:ea typeface="+mn-ea"/>
                <a:cs typeface="+mn-cs"/>
              </a:rPr>
              <a:t> will introduce the logistic model and the result of prediction.</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5592294-9937-F247-8D62-2BBAAEC8EB00}" type="slidenum">
              <a:rPr lang="en-US" smtClean="0"/>
              <a:t>17</a:t>
            </a:fld>
            <a:endParaRPr lang="en-US"/>
          </a:p>
        </p:txBody>
      </p:sp>
    </p:spTree>
    <p:extLst>
      <p:ext uri="{BB962C8B-B14F-4D97-AF65-F5344CB8AC3E}">
        <p14:creationId xmlns:p14="http://schemas.microsoft.com/office/powerpoint/2010/main" val="887075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Char char="•"/>
            </a:pPr>
            <a:r>
              <a:rPr lang="en-US" sz="1200" dirty="0" smtClean="0"/>
              <a:t>Sex is highest </a:t>
            </a:r>
            <a:r>
              <a:rPr lang="en-US" sz="1200" dirty="0" err="1" smtClean="0"/>
              <a:t>positivie</a:t>
            </a:r>
            <a:r>
              <a:rPr lang="en-US" sz="1200" dirty="0" smtClean="0"/>
              <a:t> coefficient, implying as the Sex value increases (male: 0 to female: 1), the probability of Survived=1 increases the most.</a:t>
            </a:r>
          </a:p>
          <a:p>
            <a:pPr>
              <a:buFont typeface="Arial" charset="0"/>
              <a:buChar char="•"/>
            </a:pPr>
            <a:r>
              <a:rPr lang="en-US" sz="1200" dirty="0" smtClean="0"/>
              <a:t>Inversely as </a:t>
            </a:r>
            <a:r>
              <a:rPr lang="en-US" sz="1200" dirty="0" err="1" smtClean="0"/>
              <a:t>Pclass</a:t>
            </a:r>
            <a:r>
              <a:rPr lang="en-US" sz="1200" dirty="0" smtClean="0"/>
              <a:t> increases, probability of Survived=1 decreases the most.</a:t>
            </a:r>
            <a:endParaRPr lang="en-US" sz="1200" b="0" i="0" dirty="0" smtClean="0">
              <a:effectLst/>
            </a:endParaRPr>
          </a:p>
          <a:p>
            <a:endParaRPr lang="en-US" dirty="0"/>
          </a:p>
        </p:txBody>
      </p:sp>
      <p:sp>
        <p:nvSpPr>
          <p:cNvPr id="4" name="Slide Number Placeholder 3"/>
          <p:cNvSpPr>
            <a:spLocks noGrp="1"/>
          </p:cNvSpPr>
          <p:nvPr>
            <p:ph type="sldNum" sz="quarter" idx="10"/>
          </p:nvPr>
        </p:nvSpPr>
        <p:spPr/>
        <p:txBody>
          <a:bodyPr/>
          <a:lstStyle/>
          <a:p>
            <a:fld id="{65592294-9937-F247-8D62-2BBAAEC8EB00}" type="slidenum">
              <a:rPr lang="en-US" smtClean="0"/>
              <a:t>25</a:t>
            </a:fld>
            <a:endParaRPr lang="en-US"/>
          </a:p>
        </p:txBody>
      </p:sp>
    </p:spTree>
    <p:extLst>
      <p:ext uri="{BB962C8B-B14F-4D97-AF65-F5344CB8AC3E}">
        <p14:creationId xmlns:p14="http://schemas.microsoft.com/office/powerpoint/2010/main" val="1781067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sinking of Titanic is one of the most famous shipwrecks in history, killing about 2000 passengers on the ship. Since different passengers have different features. We try to find the correlation between different features and the survival rate and predict what sorts of people were more likely to survive the disaster.</a:t>
            </a:r>
            <a:r>
              <a:rPr lang="en-US" dirty="0" smtClean="0">
                <a:effectLst/>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592294-9937-F247-8D62-2BBAAEC8EB00}" type="slidenum">
              <a:rPr lang="en-US" smtClean="0"/>
              <a:t>3</a:t>
            </a:fld>
            <a:endParaRPr lang="en-US"/>
          </a:p>
        </p:txBody>
      </p:sp>
    </p:spTree>
    <p:extLst>
      <p:ext uri="{BB962C8B-B14F-4D97-AF65-F5344CB8AC3E}">
        <p14:creationId xmlns:p14="http://schemas.microsoft.com/office/powerpoint/2010/main" val="173878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get the data from </a:t>
            </a:r>
            <a:r>
              <a:rPr lang="en-US" sz="1200" kern="1200" dirty="0" err="1" smtClean="0">
                <a:solidFill>
                  <a:schemeClr val="tx1"/>
                </a:solidFill>
                <a:effectLst/>
                <a:latin typeface="+mn-lt"/>
                <a:ea typeface="+mn-ea"/>
                <a:cs typeface="+mn-cs"/>
              </a:rPr>
              <a:t>Kaggle</a:t>
            </a:r>
            <a:r>
              <a:rPr lang="en-US" sz="1200" kern="1200" dirty="0" smtClean="0">
                <a:solidFill>
                  <a:schemeClr val="tx1"/>
                </a:solidFill>
                <a:effectLst/>
                <a:latin typeface="+mn-lt"/>
                <a:ea typeface="+mn-ea"/>
                <a:cs typeface="+mn-cs"/>
              </a:rPr>
              <a:t> website. By analyzing the training data, can our model predict whether the passenger in the testing data survived the disaster or not.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65592294-9937-F247-8D62-2BBAAEC8EB00}" type="slidenum">
              <a:rPr lang="en-US" smtClean="0"/>
              <a:t>4</a:t>
            </a:fld>
            <a:endParaRPr lang="en-US"/>
          </a:p>
        </p:txBody>
      </p:sp>
    </p:spTree>
    <p:extLst>
      <p:ext uri="{BB962C8B-B14F-4D97-AF65-F5344CB8AC3E}">
        <p14:creationId xmlns:p14="http://schemas.microsoft.com/office/powerpoint/2010/main" val="577754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are the available variables within the training dataset. These variables represent different features of the passengers, like Sex, Age and Ticket Class. Feature </a:t>
            </a:r>
            <a:r>
              <a:rPr lang="en-US" sz="1200" kern="1200" dirty="0" err="1" smtClean="0">
                <a:solidFill>
                  <a:schemeClr val="tx1"/>
                </a:solidFill>
                <a:effectLst/>
                <a:latin typeface="+mn-lt"/>
                <a:ea typeface="+mn-ea"/>
                <a:cs typeface="+mn-cs"/>
              </a:rPr>
              <a:t>sibsp</a:t>
            </a:r>
            <a:r>
              <a:rPr lang="en-US" sz="1200" kern="1200" dirty="0" smtClean="0">
                <a:solidFill>
                  <a:schemeClr val="tx1"/>
                </a:solidFill>
                <a:effectLst/>
                <a:latin typeface="+mn-lt"/>
                <a:ea typeface="+mn-ea"/>
                <a:cs typeface="+mn-cs"/>
              </a:rPr>
              <a:t> indicates how many siblings and spouses the passenger had aboard the ship. And feature parch indicates how many parents and children the passenger had on the ship. By analyzing the data, we want to understand the correlation of different features with our solution goal and determine which features are useful in model</a:t>
            </a:r>
            <a:r>
              <a:rPr lang="en-US" altLang="zh-CN" sz="1200" kern="1200" dirty="0" smtClean="0">
                <a:solidFill>
                  <a:schemeClr val="tx1"/>
                </a:solidFill>
                <a:effectLst/>
                <a:latin typeface="+mn-lt"/>
                <a:ea typeface="+mn-ea"/>
                <a:cs typeface="+mn-cs"/>
              </a:rPr>
              <a:t>ing</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592294-9937-F247-8D62-2BBAAEC8EB00}" type="slidenum">
              <a:rPr lang="en-US" smtClean="0"/>
              <a:t>5</a:t>
            </a:fld>
            <a:endParaRPr lang="en-US"/>
          </a:p>
        </p:txBody>
      </p:sp>
    </p:spTree>
    <p:extLst>
      <p:ext uri="{BB962C8B-B14F-4D97-AF65-F5344CB8AC3E}">
        <p14:creationId xmlns:p14="http://schemas.microsoft.com/office/powerpoint/2010/main" val="1790009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First, we find that there are some missing values both in training and testing data sets. </a:t>
            </a:r>
            <a:r>
              <a:rPr lang="en-US" altLang="zh-CN" sz="1200" kern="1200" dirty="0" smtClean="0">
                <a:solidFill>
                  <a:schemeClr val="tx1"/>
                </a:solidFill>
                <a:effectLst/>
                <a:latin typeface="+mn-lt"/>
                <a:ea typeface="+mn-ea"/>
                <a:cs typeface="+mn-cs"/>
              </a:rPr>
              <a:t>For</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training</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data,</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from</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here,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can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see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complete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entries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are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891.</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Most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features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are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complete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except</a:t>
            </a:r>
            <a:r>
              <a:rPr lang="zh-CN" altLang="en-US" sz="1200" kern="1200" baseline="0" dirty="0" smtClean="0">
                <a:solidFill>
                  <a:schemeClr val="tx1"/>
                </a:solidFill>
                <a:effectLst/>
                <a:latin typeface="+mn-lt"/>
                <a:ea typeface="+mn-ea"/>
                <a:cs typeface="+mn-cs"/>
              </a:rPr>
              <a:t> </a:t>
            </a:r>
            <a:r>
              <a:rPr lang="en-US" altLang="zh-CN" sz="1200" kern="1200" baseline="0" dirty="0" err="1" smtClean="0">
                <a:solidFill>
                  <a:schemeClr val="tx1"/>
                </a:solidFill>
                <a:effectLst/>
                <a:latin typeface="+mn-lt"/>
                <a:ea typeface="+mn-ea"/>
                <a:cs typeface="+mn-cs"/>
              </a:rPr>
              <a:t>Age,Cabin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and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Embarked.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Cabin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has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nearly</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700</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missing</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values.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So</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may</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drop</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this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feature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since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it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contains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too</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many</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null</a:t>
            </a:r>
            <a:r>
              <a:rPr lang="zh-CN" altLang="en-US" sz="1200" kern="1200" baseline="0" dirty="0" smtClean="0">
                <a:solidFill>
                  <a:schemeClr val="tx1"/>
                </a:solidFill>
                <a:effectLst/>
                <a:latin typeface="+mn-lt"/>
                <a:ea typeface="+mn-ea"/>
                <a:cs typeface="+mn-cs"/>
              </a:rPr>
              <a:t> </a:t>
            </a:r>
            <a:r>
              <a:rPr lang="en-US" altLang="zh-CN" sz="1200" kern="1200" baseline="0" dirty="0" err="1" smtClean="0">
                <a:solidFill>
                  <a:schemeClr val="tx1"/>
                </a:solidFill>
                <a:effectLst/>
                <a:latin typeface="+mn-lt"/>
                <a:ea typeface="+mn-ea"/>
                <a:cs typeface="+mn-cs"/>
              </a:rPr>
              <a:t>valus</a:t>
            </a:r>
            <a:r>
              <a:rPr lang="en-US" altLang="zh-CN" sz="1200" kern="1200" baseline="0" dirty="0" smtClean="0">
                <a:solidFill>
                  <a:schemeClr val="tx1"/>
                </a:solidFill>
                <a:effectLst/>
                <a:latin typeface="+mn-lt"/>
                <a:ea typeface="+mn-ea"/>
                <a:cs typeface="+mn-cs"/>
              </a:rPr>
              <a: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Age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has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more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than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100</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values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and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Embarked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has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2</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missing</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values,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which</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are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not</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so</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much.</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So</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may</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find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solution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to</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complete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these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features.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For</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testing</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data,</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complete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entries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are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418.</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Age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feature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has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more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than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100</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missing</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values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and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Fare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has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1</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missing</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value.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However,</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Cabin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has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more</a:t>
            </a:r>
            <a:r>
              <a:rPr lang="zh-CN" altLang="en-US" sz="1200" kern="1200" baseline="0" dirty="0" smtClean="0">
                <a:solidFill>
                  <a:schemeClr val="tx1"/>
                </a:solidFill>
                <a:effectLst/>
                <a:latin typeface="+mn-lt"/>
                <a:ea typeface="+mn-ea"/>
                <a:cs typeface="+mn-cs"/>
              </a:rPr>
              <a:t> </a:t>
            </a:r>
            <a:r>
              <a:rPr lang="en-US" altLang="zh-CN" sz="1200" kern="1200" baseline="0" dirty="0" err="1" smtClean="0">
                <a:solidFill>
                  <a:schemeClr val="tx1"/>
                </a:solidFill>
                <a:effectLst/>
                <a:latin typeface="+mn-lt"/>
                <a:ea typeface="+mn-ea"/>
                <a:cs typeface="+mn-cs"/>
              </a:rPr>
              <a:t>han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300</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missing</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values,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which</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may</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drop.</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And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for</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Age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and</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Fare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feature,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we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can</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use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some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methods</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to</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complete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them.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592294-9937-F247-8D62-2BBAAEC8EB00}" type="slidenum">
              <a:rPr lang="en-US" smtClean="0"/>
              <a:t>6</a:t>
            </a:fld>
            <a:endParaRPr lang="en-US"/>
          </a:p>
        </p:txBody>
      </p:sp>
    </p:spTree>
    <p:extLst>
      <p:ext uri="{BB962C8B-B14F-4D97-AF65-F5344CB8AC3E}">
        <p14:creationId xmlns:p14="http://schemas.microsoft.com/office/powerpoint/2010/main" val="586653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can quickly analyze our feature correlations by pivoting features against each other. We can only do so at this stage for features which do not have any empty values. It also makes sense doing so only for features which are categorical type. The result shows that as the value of </a:t>
            </a:r>
            <a:r>
              <a:rPr lang="en-US" altLang="zh-CN" sz="1200" kern="1200" dirty="0" smtClean="0">
                <a:solidFill>
                  <a:schemeClr val="tx1"/>
                </a:solidFill>
                <a:effectLst/>
                <a:latin typeface="+mn-lt"/>
                <a:ea typeface="+mn-ea"/>
                <a:cs typeface="+mn-cs"/>
              </a:rPr>
              <a:t>ticket</a:t>
            </a:r>
            <a:r>
              <a:rPr lang="zh-CN" alt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class increasing, the </a:t>
            </a:r>
            <a:r>
              <a:rPr lang="en-US" altLang="zh-CN" sz="1200" kern="1200" dirty="0" smtClean="0">
                <a:solidFill>
                  <a:schemeClr val="tx1"/>
                </a:solidFill>
                <a:effectLst/>
                <a:latin typeface="+mn-lt"/>
                <a:ea typeface="+mn-ea"/>
                <a:cs typeface="+mn-cs"/>
              </a:rPr>
              <a:t>passengers</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were</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likely</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to</a:t>
            </a:r>
            <a:r>
              <a:rPr lang="zh-CN" altLang="en-US" sz="1200" kern="1200" baseline="0" dirty="0" smtClean="0">
                <a:solidFill>
                  <a:schemeClr val="tx1"/>
                </a:solidFill>
                <a:effectLst/>
                <a:latin typeface="+mn-lt"/>
                <a:ea typeface="+mn-ea"/>
                <a:cs typeface="+mn-cs"/>
              </a:rPr>
              <a:t> </a:t>
            </a:r>
            <a:r>
              <a:rPr lang="en-US" altLang="zh-CN" sz="1200" kern="1200" baseline="0" dirty="0" smtClean="0">
                <a:solidFill>
                  <a:schemeClr val="tx1"/>
                </a:solidFill>
                <a:effectLst/>
                <a:latin typeface="+mn-lt"/>
                <a:ea typeface="+mn-ea"/>
                <a:cs typeface="+mn-cs"/>
              </a:rPr>
              <a:t>survive</a:t>
            </a:r>
            <a:r>
              <a:rPr lang="en-US" sz="1200" kern="1200" dirty="0" smtClean="0">
                <a:solidFill>
                  <a:schemeClr val="tx1"/>
                </a:solidFill>
                <a:effectLst/>
                <a:latin typeface="+mn-lt"/>
                <a:ea typeface="+mn-ea"/>
                <a:cs typeface="+mn-cs"/>
              </a:rPr>
              <a:t>. And female </a:t>
            </a:r>
            <a:r>
              <a:rPr lang="en-US" altLang="zh-CN" sz="1200" kern="1200" dirty="0" smtClean="0">
                <a:solidFill>
                  <a:schemeClr val="tx1"/>
                </a:solidFill>
                <a:effectLst/>
                <a:latin typeface="+mn-lt"/>
                <a:ea typeface="+mn-ea"/>
                <a:cs typeface="+mn-cs"/>
              </a:rPr>
              <a:t>are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more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likely</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to</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survive</a:t>
            </a:r>
            <a:r>
              <a:rPr lang="en-US" sz="1200" kern="1200" dirty="0" smtClean="0">
                <a:solidFill>
                  <a:schemeClr val="tx1"/>
                </a:solidFill>
                <a:effectLst/>
                <a:latin typeface="+mn-lt"/>
                <a:ea typeface="+mn-ea"/>
                <a:cs typeface="+mn-cs"/>
              </a:rPr>
              <a:t> than male</a:t>
            </a:r>
            <a:r>
              <a:rPr lang="en-US" altLang="zh-CN"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It</a:t>
            </a:r>
            <a:r>
              <a:rPr lang="zh-CN" alt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indicates that feature </a:t>
            </a:r>
            <a:r>
              <a:rPr lang="en-US" sz="1200" kern="1200" dirty="0" err="1" smtClean="0">
                <a:solidFill>
                  <a:schemeClr val="tx1"/>
                </a:solidFill>
                <a:effectLst/>
                <a:latin typeface="+mn-lt"/>
                <a:ea typeface="+mn-ea"/>
                <a:cs typeface="+mn-cs"/>
              </a:rPr>
              <a:t>Pclass</a:t>
            </a:r>
            <a:r>
              <a:rPr lang="en-US" sz="1200" kern="1200" dirty="0" smtClean="0">
                <a:solidFill>
                  <a:schemeClr val="tx1"/>
                </a:solidFill>
                <a:effectLst/>
                <a:latin typeface="+mn-lt"/>
                <a:ea typeface="+mn-ea"/>
                <a:cs typeface="+mn-cs"/>
              </a:rPr>
              <a:t> and Sex both contribute significantly to our solution goal.</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592294-9937-F247-8D62-2BBAAEC8EB00}" type="slidenum">
              <a:rPr lang="en-US" smtClean="0"/>
              <a:t>7</a:t>
            </a:fld>
            <a:endParaRPr lang="en-US"/>
          </a:p>
        </p:txBody>
      </p:sp>
    </p:spTree>
    <p:extLst>
      <p:ext uri="{BB962C8B-B14F-4D97-AF65-F5344CB8AC3E}">
        <p14:creationId xmlns:p14="http://schemas.microsoft.com/office/powerpoint/2010/main" val="1017762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Feature </a:t>
            </a:r>
            <a:r>
              <a:rPr lang="en-US" sz="1200" kern="1200" dirty="0" err="1" smtClean="0">
                <a:solidFill>
                  <a:schemeClr val="tx1"/>
                </a:solidFill>
                <a:effectLst/>
                <a:latin typeface="+mn-lt"/>
                <a:ea typeface="+mn-ea"/>
                <a:cs typeface="+mn-cs"/>
              </a:rPr>
              <a:t>SibSp</a:t>
            </a:r>
            <a:r>
              <a:rPr lang="en-US" sz="1200" kern="1200" dirty="0" smtClean="0">
                <a:solidFill>
                  <a:schemeClr val="tx1"/>
                </a:solidFill>
                <a:effectLst/>
                <a:latin typeface="+mn-lt"/>
                <a:ea typeface="+mn-ea"/>
                <a:cs typeface="+mn-cs"/>
              </a:rPr>
              <a:t> and Parch don’t have an obvious correlation with survival rate. So we may consider deriving a </a:t>
            </a:r>
            <a:r>
              <a:rPr lang="en-US" altLang="zh-CN" sz="1200" kern="1200" dirty="0" smtClean="0">
                <a:solidFill>
                  <a:schemeClr val="tx1"/>
                </a:solidFill>
                <a:effectLst/>
                <a:latin typeface="+mn-lt"/>
                <a:ea typeface="+mn-ea"/>
                <a:cs typeface="+mn-cs"/>
              </a:rPr>
              <a:t>new</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f</a:t>
            </a:r>
            <a:r>
              <a:rPr lang="en-US" sz="1200" kern="1200" dirty="0" smtClean="0">
                <a:solidFill>
                  <a:schemeClr val="tx1"/>
                </a:solidFill>
                <a:effectLst/>
                <a:latin typeface="+mn-lt"/>
                <a:ea typeface="+mn-ea"/>
                <a:cs typeface="+mn-cs"/>
              </a:rPr>
              <a:t>eature or a set of features from these variables.</a:t>
            </a:r>
          </a:p>
          <a:p>
            <a:endParaRPr lang="en-US" dirty="0"/>
          </a:p>
        </p:txBody>
      </p:sp>
      <p:sp>
        <p:nvSpPr>
          <p:cNvPr id="4" name="Slide Number Placeholder 3"/>
          <p:cNvSpPr>
            <a:spLocks noGrp="1"/>
          </p:cNvSpPr>
          <p:nvPr>
            <p:ph type="sldNum" sz="quarter" idx="10"/>
          </p:nvPr>
        </p:nvSpPr>
        <p:spPr/>
        <p:txBody>
          <a:bodyPr/>
          <a:lstStyle/>
          <a:p>
            <a:fld id="{65592294-9937-F247-8D62-2BBAAEC8EB00}" type="slidenum">
              <a:rPr lang="en-US" smtClean="0"/>
              <a:t>8</a:t>
            </a:fld>
            <a:endParaRPr lang="en-US"/>
          </a:p>
        </p:txBody>
      </p:sp>
    </p:spTree>
    <p:extLst>
      <p:ext uri="{BB962C8B-B14F-4D97-AF65-F5344CB8AC3E}">
        <p14:creationId xmlns:p14="http://schemas.microsoft.com/office/powerpoint/2010/main" val="451051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Then we continue analyzing correlations between numerical features and survival rate by visualizing data. The plot shows that most passengers on the ship are </a:t>
            </a:r>
            <a:r>
              <a:rPr lang="en-US" altLang="zh-CN" sz="1200" kern="1200" dirty="0" smtClean="0">
                <a:solidFill>
                  <a:schemeClr val="tx1"/>
                </a:solidFill>
                <a:effectLst/>
                <a:latin typeface="+mn-lt"/>
                <a:ea typeface="+mn-ea"/>
                <a:cs typeface="+mn-cs"/>
              </a:rPr>
              <a:t>between</a:t>
            </a:r>
            <a:r>
              <a:rPr lang="zh-CN" alt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15 to 30 years old, however, most of them didn’t survive. Infants had a survival rate. So we consider Age</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feature</a:t>
            </a:r>
            <a:r>
              <a:rPr lang="zh-CN" alt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in our model training.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592294-9937-F247-8D62-2BBAAEC8EB00}" type="slidenum">
              <a:rPr lang="en-US" smtClean="0"/>
              <a:t>9</a:t>
            </a:fld>
            <a:endParaRPr lang="en-US"/>
          </a:p>
        </p:txBody>
      </p:sp>
    </p:spTree>
    <p:extLst>
      <p:ext uri="{BB962C8B-B14F-4D97-AF65-F5344CB8AC3E}">
        <p14:creationId xmlns:p14="http://schemas.microsoft.com/office/powerpoint/2010/main" val="666497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Also, we can combine categorical and numerical features for identifying the correlations in one single plot. From this plot, we find that passengers who paid higher fare, are more likely to survive. And where passengers embarked also correlates to survival rate.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592294-9937-F247-8D62-2BBAAEC8EB00}" type="slidenum">
              <a:rPr lang="en-US" smtClean="0"/>
              <a:t>10</a:t>
            </a:fld>
            <a:endParaRPr lang="en-US"/>
          </a:p>
        </p:txBody>
      </p:sp>
    </p:spTree>
    <p:extLst>
      <p:ext uri="{BB962C8B-B14F-4D97-AF65-F5344CB8AC3E}">
        <p14:creationId xmlns:p14="http://schemas.microsoft.com/office/powerpoint/2010/main" val="1256126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7E7EC2-FB23-704B-B265-97EE8A2EF2BC}"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09E26-C5F1-FA41-9795-0AE0313E23B4}" type="slidenum">
              <a:rPr lang="en-US" smtClean="0"/>
              <a:t>‹#›</a:t>
            </a:fld>
            <a:endParaRPr lang="en-US"/>
          </a:p>
        </p:txBody>
      </p:sp>
    </p:spTree>
    <p:extLst>
      <p:ext uri="{BB962C8B-B14F-4D97-AF65-F5344CB8AC3E}">
        <p14:creationId xmlns:p14="http://schemas.microsoft.com/office/powerpoint/2010/main" val="1960752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7E7EC2-FB23-704B-B265-97EE8A2EF2BC}"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09E26-C5F1-FA41-9795-0AE0313E23B4}" type="slidenum">
              <a:rPr lang="en-US" smtClean="0"/>
              <a:t>‹#›</a:t>
            </a:fld>
            <a:endParaRPr lang="en-US"/>
          </a:p>
        </p:txBody>
      </p:sp>
    </p:spTree>
    <p:extLst>
      <p:ext uri="{BB962C8B-B14F-4D97-AF65-F5344CB8AC3E}">
        <p14:creationId xmlns:p14="http://schemas.microsoft.com/office/powerpoint/2010/main" val="903781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7E7EC2-FB23-704B-B265-97EE8A2EF2BC}"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09E26-C5F1-FA41-9795-0AE0313E23B4}" type="slidenum">
              <a:rPr lang="en-US" smtClean="0"/>
              <a:t>‹#›</a:t>
            </a:fld>
            <a:endParaRPr lang="en-US"/>
          </a:p>
        </p:txBody>
      </p:sp>
    </p:spTree>
    <p:extLst>
      <p:ext uri="{BB962C8B-B14F-4D97-AF65-F5344CB8AC3E}">
        <p14:creationId xmlns:p14="http://schemas.microsoft.com/office/powerpoint/2010/main" val="700288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7E7EC2-FB23-704B-B265-97EE8A2EF2BC}"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09E26-C5F1-FA41-9795-0AE0313E23B4}" type="slidenum">
              <a:rPr lang="en-US" smtClean="0"/>
              <a:t>‹#›</a:t>
            </a:fld>
            <a:endParaRPr lang="en-US"/>
          </a:p>
        </p:txBody>
      </p:sp>
    </p:spTree>
    <p:extLst>
      <p:ext uri="{BB962C8B-B14F-4D97-AF65-F5344CB8AC3E}">
        <p14:creationId xmlns:p14="http://schemas.microsoft.com/office/powerpoint/2010/main" val="1225073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7E7EC2-FB23-704B-B265-97EE8A2EF2BC}"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D09E26-C5F1-FA41-9795-0AE0313E23B4}" type="slidenum">
              <a:rPr lang="en-US" smtClean="0"/>
              <a:t>‹#›</a:t>
            </a:fld>
            <a:endParaRPr lang="en-US"/>
          </a:p>
        </p:txBody>
      </p:sp>
    </p:spTree>
    <p:extLst>
      <p:ext uri="{BB962C8B-B14F-4D97-AF65-F5344CB8AC3E}">
        <p14:creationId xmlns:p14="http://schemas.microsoft.com/office/powerpoint/2010/main" val="1891985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7E7EC2-FB23-704B-B265-97EE8A2EF2BC}" type="datetimeFigureOut">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D09E26-C5F1-FA41-9795-0AE0313E23B4}" type="slidenum">
              <a:rPr lang="en-US" smtClean="0"/>
              <a:t>‹#›</a:t>
            </a:fld>
            <a:endParaRPr lang="en-US"/>
          </a:p>
        </p:txBody>
      </p:sp>
    </p:spTree>
    <p:extLst>
      <p:ext uri="{BB962C8B-B14F-4D97-AF65-F5344CB8AC3E}">
        <p14:creationId xmlns:p14="http://schemas.microsoft.com/office/powerpoint/2010/main" val="814828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7E7EC2-FB23-704B-B265-97EE8A2EF2BC}" type="datetimeFigureOut">
              <a:rPr lang="en-US" smtClean="0"/>
              <a:t>4/25/18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D09E26-C5F1-FA41-9795-0AE0313E23B4}" type="slidenum">
              <a:rPr lang="en-US" smtClean="0"/>
              <a:t>‹#›</a:t>
            </a:fld>
            <a:endParaRPr lang="en-US"/>
          </a:p>
        </p:txBody>
      </p:sp>
    </p:spTree>
    <p:extLst>
      <p:ext uri="{BB962C8B-B14F-4D97-AF65-F5344CB8AC3E}">
        <p14:creationId xmlns:p14="http://schemas.microsoft.com/office/powerpoint/2010/main" val="314474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7E7EC2-FB23-704B-B265-97EE8A2EF2BC}" type="datetimeFigureOut">
              <a:rPr lang="en-US" smtClean="0"/>
              <a:t>4/25/18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D09E26-C5F1-FA41-9795-0AE0313E23B4}" type="slidenum">
              <a:rPr lang="en-US" smtClean="0"/>
              <a:t>‹#›</a:t>
            </a:fld>
            <a:endParaRPr lang="en-US"/>
          </a:p>
        </p:txBody>
      </p:sp>
    </p:spTree>
    <p:extLst>
      <p:ext uri="{BB962C8B-B14F-4D97-AF65-F5344CB8AC3E}">
        <p14:creationId xmlns:p14="http://schemas.microsoft.com/office/powerpoint/2010/main" val="423010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7E7EC2-FB23-704B-B265-97EE8A2EF2BC}" type="datetimeFigureOut">
              <a:rPr lang="en-US" smtClean="0"/>
              <a:t>4/25/18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D09E26-C5F1-FA41-9795-0AE0313E23B4}" type="slidenum">
              <a:rPr lang="en-US" smtClean="0"/>
              <a:t>‹#›</a:t>
            </a:fld>
            <a:endParaRPr lang="en-US"/>
          </a:p>
        </p:txBody>
      </p:sp>
    </p:spTree>
    <p:extLst>
      <p:ext uri="{BB962C8B-B14F-4D97-AF65-F5344CB8AC3E}">
        <p14:creationId xmlns:p14="http://schemas.microsoft.com/office/powerpoint/2010/main" val="1373190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7E7EC2-FB23-704B-B265-97EE8A2EF2BC}" type="datetimeFigureOut">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D09E26-C5F1-FA41-9795-0AE0313E23B4}" type="slidenum">
              <a:rPr lang="en-US" smtClean="0"/>
              <a:t>‹#›</a:t>
            </a:fld>
            <a:endParaRPr lang="en-US"/>
          </a:p>
        </p:txBody>
      </p:sp>
    </p:spTree>
    <p:extLst>
      <p:ext uri="{BB962C8B-B14F-4D97-AF65-F5344CB8AC3E}">
        <p14:creationId xmlns:p14="http://schemas.microsoft.com/office/powerpoint/2010/main" val="202180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7E7EC2-FB23-704B-B265-97EE8A2EF2BC}" type="datetimeFigureOut">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D09E26-C5F1-FA41-9795-0AE0313E23B4}" type="slidenum">
              <a:rPr lang="en-US" smtClean="0"/>
              <a:t>‹#›</a:t>
            </a:fld>
            <a:endParaRPr lang="en-US"/>
          </a:p>
        </p:txBody>
      </p:sp>
    </p:spTree>
    <p:extLst>
      <p:ext uri="{BB962C8B-B14F-4D97-AF65-F5344CB8AC3E}">
        <p14:creationId xmlns:p14="http://schemas.microsoft.com/office/powerpoint/2010/main" val="7337273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7E7EC2-FB23-704B-B265-97EE8A2EF2BC}" type="datetimeFigureOut">
              <a:rPr lang="en-US" smtClean="0"/>
              <a:t>4/25/18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D09E26-C5F1-FA41-9795-0AE0313E23B4}" type="slidenum">
              <a:rPr lang="en-US" smtClean="0"/>
              <a:t>‹#›</a:t>
            </a:fld>
            <a:endParaRPr lang="en-US"/>
          </a:p>
        </p:txBody>
      </p:sp>
    </p:spTree>
    <p:extLst>
      <p:ext uri="{BB962C8B-B14F-4D97-AF65-F5344CB8AC3E}">
        <p14:creationId xmlns:p14="http://schemas.microsoft.com/office/powerpoint/2010/main" val="1675222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NULL"/><Relationship Id="rId6" Type="http://schemas.openxmlformats.org/officeDocument/2006/relationships/image" Target="NULL"/><Relationship Id="rId7" Type="http://schemas.openxmlformats.org/officeDocument/2006/relationships/image" Target="NULL"/><Relationship Id="rId1" Type="http://schemas.openxmlformats.org/officeDocument/2006/relationships/slideLayout" Target="../slideLayouts/slideLayout2.xml"/><Relationship Id="rId8" Type="http://schemas.openxmlformats.org/officeDocument/2006/relationships/image" Target="NULL"/></Relationships>
</file>

<file path=ppt/slides/_rels/slide19.xml.rels><?xml version="1.0" encoding="UTF-8" standalone="yes"?>
<Relationships xmlns="http://schemas.openxmlformats.org/package/2006/relationships"><Relationship Id="rId4" Type="http://schemas.openxmlformats.org/officeDocument/2006/relationships/image" Target="NULL"/><Relationship Id="rId5" Type="http://schemas.openxmlformats.org/officeDocument/2006/relationships/image" Target="NULL"/><Relationship Id="rId6" Type="http://schemas.openxmlformats.org/officeDocument/2006/relationships/image" Target="NULL"/><Relationship Id="rId7" Type="http://schemas.openxmlformats.org/officeDocument/2006/relationships/image" Target="NULL"/><Relationship Id="rId8" Type="http://schemas.openxmlformats.org/officeDocument/2006/relationships/image" Target="NULL"/><Relationship Id="rId9" Type="http://schemas.openxmlformats.org/officeDocument/2006/relationships/image" Target="NULL"/><Relationship Id="rId10" Type="http://schemas.openxmlformats.org/officeDocument/2006/relationships/image" Target="NULL"/><Relationship Id="rId11" Type="http://schemas.openxmlformats.org/officeDocument/2006/relationships/image" Target="NUL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4" Type="http://schemas.openxmlformats.org/officeDocument/2006/relationships/image" Target="NULL"/><Relationship Id="rId6" Type="http://schemas.openxmlformats.org/officeDocument/2006/relationships/image" Target="NULL"/><Relationship Id="rId7" Type="http://schemas.openxmlformats.org/officeDocument/2006/relationships/image" Target="NULL"/><Relationship Id="rId1" Type="http://schemas.openxmlformats.org/officeDocument/2006/relationships/slideLayout" Target="../slideLayouts/slideLayout2.xml"/><Relationship Id="rId2" Type="http://schemas.openxmlformats.org/officeDocument/2006/relationships/image" Target="NUL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NULL"/></Relationships>
</file>

<file path=ppt/slides/_rels/slide22.xml.rels><?xml version="1.0" encoding="UTF-8" standalone="yes"?>
<Relationships xmlns="http://schemas.openxmlformats.org/package/2006/relationships"><Relationship Id="rId5" Type="http://schemas.openxmlformats.org/officeDocument/2006/relationships/image" Target="NULL"/><Relationship Id="rId6" Type="http://schemas.openxmlformats.org/officeDocument/2006/relationships/image" Target="../media/image22.png"/><Relationship Id="rId7" Type="http://schemas.openxmlformats.org/officeDocument/2006/relationships/image" Target="NULL"/><Relationship Id="rId1" Type="http://schemas.openxmlformats.org/officeDocument/2006/relationships/slideLayout" Target="../slideLayouts/slideLayout2.xml"/><Relationship Id="rId2" Type="http://schemas.openxmlformats.org/officeDocument/2006/relationships/image" Target="NUL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17" Type="http://schemas.openxmlformats.org/officeDocument/2006/relationships/image" Target="NULL"/><Relationship Id="rId18" Type="http://schemas.openxmlformats.org/officeDocument/2006/relationships/image" Target="NULL"/><Relationship Id="rId19" Type="http://schemas.openxmlformats.org/officeDocument/2006/relationships/image" Target="NULL"/><Relationship Id="rId20" Type="http://schemas.openxmlformats.org/officeDocument/2006/relationships/image" Target="NULL"/><Relationship Id="rId14" Type="http://schemas.openxmlformats.org/officeDocument/2006/relationships/image" Target="NULL"/><Relationship Id="rId15" Type="http://schemas.openxmlformats.org/officeDocument/2006/relationships/image" Target="NULL"/><Relationship Id="rId16" Type="http://schemas.openxmlformats.org/officeDocument/2006/relationships/image" Target="NULL"/><Relationship Id="rId1" Type="http://schemas.openxmlformats.org/officeDocument/2006/relationships/slideLayout" Target="../slideLayouts/slideLayout2.xml"/><Relationship Id="rId2" Type="http://schemas.openxmlformats.org/officeDocument/2006/relationships/image" Target="NULL"/></Relationships>
</file>

<file path=ppt/slides/_rels/slide24.xml.rels><?xml version="1.0" encoding="UTF-8" standalone="yes"?>
<Relationships xmlns="http://schemas.openxmlformats.org/package/2006/relationships"><Relationship Id="rId3" Type="http://schemas.openxmlformats.org/officeDocument/2006/relationships/image" Target="../media/image220.png"/><Relationship Id="rId4" Type="http://schemas.openxmlformats.org/officeDocument/2006/relationships/image" Target="../media/image230.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10.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7222" y="1597280"/>
            <a:ext cx="10268458" cy="2387600"/>
          </a:xfrm>
        </p:spPr>
        <p:txBody>
          <a:bodyPr>
            <a:normAutofit fontScale="90000"/>
          </a:bodyPr>
          <a:lstStyle/>
          <a:p>
            <a:r>
              <a:rPr lang="en-US" b="1" dirty="0" smtClean="0">
                <a:latin typeface="+mn-lt"/>
              </a:rPr>
              <a:t>Application of Logistic R</a:t>
            </a:r>
            <a:r>
              <a:rPr lang="en-US" altLang="zh-CN" b="1" dirty="0" smtClean="0">
                <a:latin typeface="+mn-lt"/>
              </a:rPr>
              <a:t>eg</a:t>
            </a:r>
            <a:r>
              <a:rPr lang="en-US" b="1" dirty="0" smtClean="0">
                <a:latin typeface="+mn-lt"/>
              </a:rPr>
              <a:t>ression Model to </a:t>
            </a:r>
            <a:r>
              <a:rPr lang="en-US" b="1" dirty="0">
                <a:latin typeface="+mn-lt"/>
              </a:rPr>
              <a:t>Titanic Data</a:t>
            </a:r>
            <a:r>
              <a:rPr lang="en-US" dirty="0"/>
              <a:t/>
            </a:r>
            <a:br>
              <a:rPr lang="en-US" dirty="0"/>
            </a:br>
            <a:endParaRPr lang="en-US" dirty="0"/>
          </a:p>
        </p:txBody>
      </p:sp>
      <p:sp>
        <p:nvSpPr>
          <p:cNvPr id="3" name="Subtitle 2"/>
          <p:cNvSpPr>
            <a:spLocks noGrp="1"/>
          </p:cNvSpPr>
          <p:nvPr>
            <p:ph type="subTitle" idx="1"/>
          </p:nvPr>
        </p:nvSpPr>
        <p:spPr>
          <a:xfrm>
            <a:off x="3363922" y="4797680"/>
            <a:ext cx="4864275" cy="827881"/>
          </a:xfrm>
        </p:spPr>
        <p:txBody>
          <a:bodyPr>
            <a:normAutofit/>
          </a:bodyPr>
          <a:lstStyle/>
          <a:p>
            <a:r>
              <a:rPr lang="en-US" dirty="0" err="1" smtClean="0"/>
              <a:t>Jiawen</a:t>
            </a:r>
            <a:r>
              <a:rPr lang="en-US" dirty="0" smtClean="0"/>
              <a:t> Yang, Yiwen Zhou</a:t>
            </a:r>
            <a:endParaRPr lang="en-US" dirty="0"/>
          </a:p>
        </p:txBody>
      </p:sp>
    </p:spTree>
    <p:extLst>
      <p:ext uri="{BB962C8B-B14F-4D97-AF65-F5344CB8AC3E}">
        <p14:creationId xmlns:p14="http://schemas.microsoft.com/office/powerpoint/2010/main" val="1546702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236" y="1371600"/>
            <a:ext cx="5983902" cy="5208014"/>
          </a:xfrm>
          <a:prstGeom prst="rect">
            <a:avLst/>
          </a:prstGeom>
        </p:spPr>
      </p:pic>
      <p:cxnSp>
        <p:nvCxnSpPr>
          <p:cNvPr id="5" name="Straight Connector 4"/>
          <p:cNvCxnSpPr/>
          <p:nvPr/>
        </p:nvCxnSpPr>
        <p:spPr>
          <a:xfrm flipV="1">
            <a:off x="167640" y="1061884"/>
            <a:ext cx="6823095" cy="35396"/>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309880" y="2838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Analyze and Explore the Data </a:t>
            </a:r>
            <a:r>
              <a:rPr lang="en-US" dirty="0" smtClean="0"/>
              <a:t/>
            </a:r>
            <a:br>
              <a:rPr lang="en-US" dirty="0" smtClean="0"/>
            </a:br>
            <a:endParaRPr lang="en-US" dirty="0"/>
          </a:p>
        </p:txBody>
      </p:sp>
      <p:sp>
        <p:nvSpPr>
          <p:cNvPr id="7" name="Rectangle 6"/>
          <p:cNvSpPr/>
          <p:nvPr/>
        </p:nvSpPr>
        <p:spPr>
          <a:xfrm>
            <a:off x="6453262" y="3193304"/>
            <a:ext cx="6096000" cy="1323439"/>
          </a:xfrm>
          <a:prstGeom prst="rect">
            <a:avLst/>
          </a:prstGeom>
        </p:spPr>
        <p:txBody>
          <a:bodyPr>
            <a:spAutoFit/>
          </a:bodyPr>
          <a:lstStyle/>
          <a:p>
            <a:r>
              <a:rPr lang="en-US" sz="2000" b="1" i="0" dirty="0" smtClean="0">
                <a:effectLst/>
              </a:rPr>
              <a:t>Observations.</a:t>
            </a:r>
            <a:endParaRPr lang="en-US" sz="2000" b="0" i="0" dirty="0" smtClean="0">
              <a:effectLst/>
            </a:endParaRPr>
          </a:p>
          <a:p>
            <a:pPr>
              <a:buFont typeface="Arial" charset="0"/>
              <a:buChar char="•"/>
            </a:pPr>
            <a:r>
              <a:rPr lang="en-US" sz="2000" b="0" i="0" dirty="0" smtClean="0">
                <a:effectLst/>
              </a:rPr>
              <a:t>Higher fare paying passengers had better survival.</a:t>
            </a:r>
          </a:p>
          <a:p>
            <a:r>
              <a:rPr lang="en-US" sz="2000" b="0" i="0" dirty="0" smtClean="0">
                <a:effectLst/>
              </a:rPr>
              <a:t> </a:t>
            </a:r>
          </a:p>
          <a:p>
            <a:pPr>
              <a:buFont typeface="Arial" charset="0"/>
              <a:buChar char="•"/>
            </a:pPr>
            <a:r>
              <a:rPr lang="en-US" sz="2000" b="0" i="0" dirty="0" smtClean="0">
                <a:effectLst/>
              </a:rPr>
              <a:t>Port of embarkation correlates with survival rates. </a:t>
            </a:r>
            <a:endParaRPr lang="en-US" sz="2000" b="0" i="0" dirty="0">
              <a:effectLst/>
            </a:endParaRPr>
          </a:p>
        </p:txBody>
      </p:sp>
    </p:spTree>
    <p:extLst>
      <p:ext uri="{BB962C8B-B14F-4D97-AF65-F5344CB8AC3E}">
        <p14:creationId xmlns:p14="http://schemas.microsoft.com/office/powerpoint/2010/main" val="2105307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9103" y="1097280"/>
            <a:ext cx="4000167" cy="5760720"/>
          </a:xfrm>
        </p:spPr>
      </p:pic>
      <p:sp>
        <p:nvSpPr>
          <p:cNvPr id="8" name="Title 1"/>
          <p:cNvSpPr txBox="1">
            <a:spLocks/>
          </p:cNvSpPr>
          <p:nvPr/>
        </p:nvSpPr>
        <p:spPr>
          <a:xfrm>
            <a:off x="309880" y="2838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Analyze and Explore the Data </a:t>
            </a:r>
            <a:r>
              <a:rPr lang="en-US" dirty="0" smtClean="0"/>
              <a:t/>
            </a:r>
            <a:br>
              <a:rPr lang="en-US" dirty="0" smtClean="0"/>
            </a:br>
            <a:endParaRPr lang="en-US" dirty="0"/>
          </a:p>
        </p:txBody>
      </p:sp>
      <p:cxnSp>
        <p:nvCxnSpPr>
          <p:cNvPr id="9" name="Straight Connector 8"/>
          <p:cNvCxnSpPr/>
          <p:nvPr/>
        </p:nvCxnSpPr>
        <p:spPr>
          <a:xfrm flipV="1">
            <a:off x="167640" y="1061884"/>
            <a:ext cx="6823095" cy="35396"/>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567680" y="1875319"/>
            <a:ext cx="6612730" cy="3724096"/>
          </a:xfrm>
          <a:prstGeom prst="rect">
            <a:avLst/>
          </a:prstGeom>
        </p:spPr>
        <p:txBody>
          <a:bodyPr wrap="square">
            <a:spAutoFit/>
          </a:bodyPr>
          <a:lstStyle/>
          <a:p>
            <a:r>
              <a:rPr lang="en-US" sz="2000" b="1" i="0" dirty="0" smtClean="0">
                <a:effectLst/>
              </a:rPr>
              <a:t>Observations.</a:t>
            </a:r>
            <a:endParaRPr lang="en-US" sz="2000" b="0" i="0" dirty="0" smtClean="0">
              <a:effectLst/>
            </a:endParaRPr>
          </a:p>
          <a:p>
            <a:pPr>
              <a:buFont typeface="Arial" charset="0"/>
              <a:buChar char="•"/>
            </a:pPr>
            <a:r>
              <a:rPr lang="en-US" sz="2000" b="0" i="0" dirty="0" smtClean="0">
                <a:effectLst/>
              </a:rPr>
              <a:t>Female passengers had much better survival rate than males. </a:t>
            </a:r>
          </a:p>
          <a:p>
            <a:pPr>
              <a:buFont typeface="Arial" charset="0"/>
              <a:buChar char="•"/>
            </a:pPr>
            <a:r>
              <a:rPr lang="en-US" sz="2000" b="0" i="0" dirty="0" smtClean="0">
                <a:effectLst/>
              </a:rPr>
              <a:t>Exception in Embarked=C where males had higher survival rate. This could be a correlation between </a:t>
            </a:r>
            <a:r>
              <a:rPr lang="en-US" sz="2000" b="0" i="0" dirty="0" err="1" smtClean="0">
                <a:effectLst/>
              </a:rPr>
              <a:t>Pclass</a:t>
            </a:r>
            <a:r>
              <a:rPr lang="en-US" sz="2000" b="0" i="0" dirty="0" smtClean="0">
                <a:effectLst/>
              </a:rPr>
              <a:t> and Embarked and in turn </a:t>
            </a:r>
            <a:r>
              <a:rPr lang="en-US" sz="2000" b="0" i="0" dirty="0" err="1" smtClean="0">
                <a:effectLst/>
              </a:rPr>
              <a:t>Pclass</a:t>
            </a:r>
            <a:r>
              <a:rPr lang="en-US" sz="2000" b="0" i="0" dirty="0" smtClean="0">
                <a:effectLst/>
              </a:rPr>
              <a:t> and Survived, not necessarily direct correlation between Embarked and Survived.</a:t>
            </a:r>
          </a:p>
          <a:p>
            <a:pPr>
              <a:buFont typeface="Arial" charset="0"/>
              <a:buChar char="•"/>
            </a:pPr>
            <a:r>
              <a:rPr lang="en-US" sz="2000" b="0" i="0" dirty="0" smtClean="0">
                <a:effectLst/>
              </a:rPr>
              <a:t>Males had better survival rate in </a:t>
            </a:r>
            <a:r>
              <a:rPr lang="en-US" sz="2000" b="0" i="0" dirty="0" err="1" smtClean="0">
                <a:effectLst/>
              </a:rPr>
              <a:t>Pclass</a:t>
            </a:r>
            <a:r>
              <a:rPr lang="en-US" sz="2000" b="0" i="0" dirty="0" smtClean="0">
                <a:effectLst/>
              </a:rPr>
              <a:t>=3 when compared with </a:t>
            </a:r>
            <a:r>
              <a:rPr lang="en-US" sz="2000" b="0" i="0" dirty="0" err="1" smtClean="0">
                <a:effectLst/>
              </a:rPr>
              <a:t>Pclass</a:t>
            </a:r>
            <a:r>
              <a:rPr lang="en-US" sz="2000" b="0" i="0" dirty="0" smtClean="0">
                <a:effectLst/>
              </a:rPr>
              <a:t>=2 for C and Q ports.</a:t>
            </a:r>
          </a:p>
          <a:p>
            <a:pPr>
              <a:buFont typeface="Arial" charset="0"/>
              <a:buChar char="•"/>
            </a:pPr>
            <a:r>
              <a:rPr lang="en-US" sz="2000" b="0" i="0" dirty="0" smtClean="0">
                <a:effectLst/>
              </a:rPr>
              <a:t>Ports of embarkation have varying survival rates for </a:t>
            </a:r>
            <a:r>
              <a:rPr lang="en-US" sz="2000" b="0" i="0" dirty="0" err="1" smtClean="0">
                <a:effectLst/>
              </a:rPr>
              <a:t>Pclass</a:t>
            </a:r>
            <a:r>
              <a:rPr lang="en-US" sz="2000" b="0" i="0" dirty="0" smtClean="0">
                <a:effectLst/>
              </a:rPr>
              <a:t>=3 and among male passengers. </a:t>
            </a:r>
          </a:p>
          <a:p>
            <a:r>
              <a:rPr lang="en-US" dirty="0" smtClean="0"/>
              <a:t/>
            </a:r>
            <a:br>
              <a:rPr lang="en-US" dirty="0" smtClean="0"/>
            </a:br>
            <a:endParaRPr lang="en-US" dirty="0"/>
          </a:p>
        </p:txBody>
      </p:sp>
    </p:spTree>
    <p:extLst>
      <p:ext uri="{BB962C8B-B14F-4D97-AF65-F5344CB8AC3E}">
        <p14:creationId xmlns:p14="http://schemas.microsoft.com/office/powerpoint/2010/main" val="1733560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61169" y="297061"/>
            <a:ext cx="2176145" cy="800219"/>
          </a:xfrm>
          <a:prstGeom prst="rect">
            <a:avLst/>
          </a:prstGeom>
          <a:noFill/>
        </p:spPr>
        <p:txBody>
          <a:bodyPr wrap="square" rtlCol="0">
            <a:spAutoFit/>
          </a:bodyPr>
          <a:lstStyle/>
          <a:p>
            <a:r>
              <a:rPr lang="en-US" altLang="zh-CN" sz="2800" b="1" dirty="0" smtClean="0">
                <a:solidFill>
                  <a:schemeClr val="accent2"/>
                </a:solidFill>
              </a:rPr>
              <a:t>Conclusion</a:t>
            </a:r>
          </a:p>
          <a:p>
            <a:pPr marL="285750" indent="-285750">
              <a:buFont typeface="Arial" charset="0"/>
              <a:buChar char="•"/>
            </a:pPr>
            <a:endParaRPr lang="en-US" dirty="0"/>
          </a:p>
        </p:txBody>
      </p:sp>
      <p:sp>
        <p:nvSpPr>
          <p:cNvPr id="3" name="TextBox 2"/>
          <p:cNvSpPr txBox="1"/>
          <p:nvPr/>
        </p:nvSpPr>
        <p:spPr>
          <a:xfrm>
            <a:off x="1080321" y="3207452"/>
            <a:ext cx="1328890" cy="369332"/>
          </a:xfrm>
          <a:prstGeom prst="rect">
            <a:avLst/>
          </a:prstGeom>
          <a:noFill/>
        </p:spPr>
        <p:txBody>
          <a:bodyPr wrap="none" rtlCol="0">
            <a:spAutoFit/>
          </a:bodyPr>
          <a:lstStyle/>
          <a:p>
            <a:r>
              <a:rPr lang="en-US" altLang="zh-CN" dirty="0" err="1" smtClean="0">
                <a:solidFill>
                  <a:srgbClr val="7030A0"/>
                </a:solidFill>
              </a:rPr>
              <a:t>PassengerID</a:t>
            </a:r>
            <a:endParaRPr lang="en-US" dirty="0">
              <a:solidFill>
                <a:srgbClr val="7030A0"/>
              </a:solidFill>
            </a:endParaRPr>
          </a:p>
        </p:txBody>
      </p:sp>
      <p:sp>
        <p:nvSpPr>
          <p:cNvPr id="7" name="TextBox 6"/>
          <p:cNvSpPr txBox="1"/>
          <p:nvPr/>
        </p:nvSpPr>
        <p:spPr>
          <a:xfrm>
            <a:off x="3231315" y="3204340"/>
            <a:ext cx="739498" cy="369332"/>
          </a:xfrm>
          <a:prstGeom prst="rect">
            <a:avLst/>
          </a:prstGeom>
          <a:noFill/>
        </p:spPr>
        <p:txBody>
          <a:bodyPr wrap="none" rtlCol="0">
            <a:spAutoFit/>
          </a:bodyPr>
          <a:lstStyle/>
          <a:p>
            <a:r>
              <a:rPr lang="en-US" altLang="zh-CN" dirty="0" err="1">
                <a:solidFill>
                  <a:srgbClr val="7030A0"/>
                </a:solidFill>
              </a:rPr>
              <a:t>Pclass</a:t>
            </a:r>
            <a:endParaRPr lang="en-US" dirty="0">
              <a:solidFill>
                <a:srgbClr val="7030A0"/>
              </a:solidFill>
            </a:endParaRPr>
          </a:p>
        </p:txBody>
      </p:sp>
      <p:sp>
        <p:nvSpPr>
          <p:cNvPr id="9" name="TextBox 8"/>
          <p:cNvSpPr txBox="1"/>
          <p:nvPr/>
        </p:nvSpPr>
        <p:spPr>
          <a:xfrm>
            <a:off x="5131080" y="3209757"/>
            <a:ext cx="744114" cy="369332"/>
          </a:xfrm>
          <a:prstGeom prst="rect">
            <a:avLst/>
          </a:prstGeom>
          <a:noFill/>
        </p:spPr>
        <p:txBody>
          <a:bodyPr wrap="none" rtlCol="0">
            <a:spAutoFit/>
          </a:bodyPr>
          <a:lstStyle/>
          <a:p>
            <a:r>
              <a:rPr lang="en-US" altLang="zh-CN" dirty="0">
                <a:solidFill>
                  <a:srgbClr val="7030A0"/>
                </a:solidFill>
              </a:rPr>
              <a:t>Name</a:t>
            </a:r>
            <a:endParaRPr lang="en-US" dirty="0">
              <a:solidFill>
                <a:srgbClr val="7030A0"/>
              </a:solidFill>
            </a:endParaRPr>
          </a:p>
        </p:txBody>
      </p:sp>
      <p:sp>
        <p:nvSpPr>
          <p:cNvPr id="11" name="TextBox 10"/>
          <p:cNvSpPr txBox="1"/>
          <p:nvPr/>
        </p:nvSpPr>
        <p:spPr>
          <a:xfrm>
            <a:off x="7149722" y="3204082"/>
            <a:ext cx="501804" cy="369332"/>
          </a:xfrm>
          <a:prstGeom prst="rect">
            <a:avLst/>
          </a:prstGeom>
          <a:noFill/>
        </p:spPr>
        <p:txBody>
          <a:bodyPr wrap="none" rtlCol="0">
            <a:spAutoFit/>
          </a:bodyPr>
          <a:lstStyle/>
          <a:p>
            <a:r>
              <a:rPr lang="en-US" altLang="zh-CN" dirty="0">
                <a:solidFill>
                  <a:srgbClr val="7030A0"/>
                </a:solidFill>
              </a:rPr>
              <a:t>Sex</a:t>
            </a:r>
            <a:endParaRPr lang="en-US" dirty="0">
              <a:solidFill>
                <a:srgbClr val="7030A0"/>
              </a:solidFill>
            </a:endParaRPr>
          </a:p>
        </p:txBody>
      </p:sp>
      <p:sp>
        <p:nvSpPr>
          <p:cNvPr id="12" name="TextBox 11"/>
          <p:cNvSpPr txBox="1"/>
          <p:nvPr/>
        </p:nvSpPr>
        <p:spPr>
          <a:xfrm>
            <a:off x="8998398" y="3204082"/>
            <a:ext cx="540276" cy="369332"/>
          </a:xfrm>
          <a:prstGeom prst="rect">
            <a:avLst/>
          </a:prstGeom>
          <a:noFill/>
        </p:spPr>
        <p:txBody>
          <a:bodyPr wrap="none" rtlCol="0">
            <a:spAutoFit/>
          </a:bodyPr>
          <a:lstStyle/>
          <a:p>
            <a:r>
              <a:rPr lang="en-US" altLang="zh-CN" dirty="0">
                <a:solidFill>
                  <a:srgbClr val="7030A0"/>
                </a:solidFill>
              </a:rPr>
              <a:t>Age</a:t>
            </a:r>
            <a:endParaRPr lang="en-US" dirty="0">
              <a:solidFill>
                <a:srgbClr val="7030A0"/>
              </a:solidFill>
            </a:endParaRPr>
          </a:p>
        </p:txBody>
      </p:sp>
      <p:sp>
        <p:nvSpPr>
          <p:cNvPr id="13" name="TextBox 12"/>
          <p:cNvSpPr txBox="1"/>
          <p:nvPr/>
        </p:nvSpPr>
        <p:spPr>
          <a:xfrm>
            <a:off x="1031683" y="4841960"/>
            <a:ext cx="692818" cy="369332"/>
          </a:xfrm>
          <a:prstGeom prst="rect">
            <a:avLst/>
          </a:prstGeom>
          <a:noFill/>
        </p:spPr>
        <p:txBody>
          <a:bodyPr wrap="none" rtlCol="0">
            <a:spAutoFit/>
          </a:bodyPr>
          <a:lstStyle/>
          <a:p>
            <a:r>
              <a:rPr lang="en-US" altLang="zh-CN" dirty="0" err="1">
                <a:solidFill>
                  <a:srgbClr val="7030A0"/>
                </a:solidFill>
              </a:rPr>
              <a:t>SibSp</a:t>
            </a:r>
            <a:endParaRPr lang="en-US" dirty="0">
              <a:solidFill>
                <a:srgbClr val="7030A0"/>
              </a:solidFill>
            </a:endParaRPr>
          </a:p>
        </p:txBody>
      </p:sp>
      <p:sp>
        <p:nvSpPr>
          <p:cNvPr id="14" name="TextBox 13"/>
          <p:cNvSpPr txBox="1"/>
          <p:nvPr/>
        </p:nvSpPr>
        <p:spPr>
          <a:xfrm>
            <a:off x="2056422" y="4841960"/>
            <a:ext cx="705578" cy="369332"/>
          </a:xfrm>
          <a:prstGeom prst="rect">
            <a:avLst/>
          </a:prstGeom>
          <a:noFill/>
        </p:spPr>
        <p:txBody>
          <a:bodyPr wrap="none" rtlCol="0">
            <a:spAutoFit/>
          </a:bodyPr>
          <a:lstStyle/>
          <a:p>
            <a:r>
              <a:rPr lang="en-US" altLang="zh-CN" dirty="0">
                <a:solidFill>
                  <a:srgbClr val="7030A0"/>
                </a:solidFill>
              </a:rPr>
              <a:t>Parch</a:t>
            </a:r>
            <a:endParaRPr lang="en-US" dirty="0">
              <a:solidFill>
                <a:srgbClr val="7030A0"/>
              </a:solidFill>
            </a:endParaRPr>
          </a:p>
        </p:txBody>
      </p:sp>
      <p:sp>
        <p:nvSpPr>
          <p:cNvPr id="15" name="TextBox 14"/>
          <p:cNvSpPr txBox="1"/>
          <p:nvPr/>
        </p:nvSpPr>
        <p:spPr>
          <a:xfrm>
            <a:off x="3398706" y="4841960"/>
            <a:ext cx="735586" cy="369332"/>
          </a:xfrm>
          <a:prstGeom prst="rect">
            <a:avLst/>
          </a:prstGeom>
          <a:noFill/>
        </p:spPr>
        <p:txBody>
          <a:bodyPr wrap="none" rtlCol="0">
            <a:spAutoFit/>
          </a:bodyPr>
          <a:lstStyle/>
          <a:p>
            <a:r>
              <a:rPr lang="en-US" altLang="zh-CN" dirty="0">
                <a:solidFill>
                  <a:srgbClr val="7030A0"/>
                </a:solidFill>
              </a:rPr>
              <a:t>Ticket</a:t>
            </a:r>
            <a:endParaRPr lang="en-US" dirty="0">
              <a:solidFill>
                <a:srgbClr val="7030A0"/>
              </a:solidFill>
            </a:endParaRPr>
          </a:p>
        </p:txBody>
      </p:sp>
      <p:sp>
        <p:nvSpPr>
          <p:cNvPr id="16" name="TextBox 15"/>
          <p:cNvSpPr txBox="1"/>
          <p:nvPr/>
        </p:nvSpPr>
        <p:spPr>
          <a:xfrm>
            <a:off x="4914187" y="4841960"/>
            <a:ext cx="587597" cy="369332"/>
          </a:xfrm>
          <a:prstGeom prst="rect">
            <a:avLst/>
          </a:prstGeom>
          <a:noFill/>
        </p:spPr>
        <p:txBody>
          <a:bodyPr wrap="none" rtlCol="0">
            <a:spAutoFit/>
          </a:bodyPr>
          <a:lstStyle/>
          <a:p>
            <a:r>
              <a:rPr lang="en-US" altLang="zh-CN" dirty="0">
                <a:solidFill>
                  <a:srgbClr val="7030A0"/>
                </a:solidFill>
              </a:rPr>
              <a:t>Fare</a:t>
            </a:r>
            <a:endParaRPr lang="en-US" dirty="0">
              <a:solidFill>
                <a:srgbClr val="7030A0"/>
              </a:solidFill>
            </a:endParaRPr>
          </a:p>
        </p:txBody>
      </p:sp>
      <p:sp>
        <p:nvSpPr>
          <p:cNvPr id="17" name="TextBox 16"/>
          <p:cNvSpPr txBox="1"/>
          <p:nvPr/>
        </p:nvSpPr>
        <p:spPr>
          <a:xfrm>
            <a:off x="6715251" y="4828141"/>
            <a:ext cx="715260" cy="369332"/>
          </a:xfrm>
          <a:prstGeom prst="rect">
            <a:avLst/>
          </a:prstGeom>
          <a:noFill/>
        </p:spPr>
        <p:txBody>
          <a:bodyPr wrap="none" rtlCol="0">
            <a:spAutoFit/>
          </a:bodyPr>
          <a:lstStyle/>
          <a:p>
            <a:r>
              <a:rPr lang="en-US" altLang="zh-CN" dirty="0">
                <a:solidFill>
                  <a:srgbClr val="7030A0"/>
                </a:solidFill>
              </a:rPr>
              <a:t>Cabin</a:t>
            </a:r>
            <a:endParaRPr lang="en-US" dirty="0">
              <a:solidFill>
                <a:srgbClr val="7030A0"/>
              </a:solidFill>
            </a:endParaRPr>
          </a:p>
        </p:txBody>
      </p:sp>
      <p:sp>
        <p:nvSpPr>
          <p:cNvPr id="18" name="TextBox 17"/>
          <p:cNvSpPr txBox="1"/>
          <p:nvPr/>
        </p:nvSpPr>
        <p:spPr>
          <a:xfrm>
            <a:off x="8561105" y="4841631"/>
            <a:ext cx="1127873" cy="369332"/>
          </a:xfrm>
          <a:prstGeom prst="rect">
            <a:avLst/>
          </a:prstGeom>
          <a:noFill/>
        </p:spPr>
        <p:txBody>
          <a:bodyPr wrap="none" rtlCol="0">
            <a:spAutoFit/>
          </a:bodyPr>
          <a:lstStyle/>
          <a:p>
            <a:r>
              <a:rPr lang="en-US" altLang="zh-CN" dirty="0">
                <a:solidFill>
                  <a:srgbClr val="7030A0"/>
                </a:solidFill>
              </a:rPr>
              <a:t>Embarked</a:t>
            </a:r>
            <a:endParaRPr lang="en-US" dirty="0">
              <a:solidFill>
                <a:srgbClr val="7030A0"/>
              </a:solidFill>
            </a:endParaRPr>
          </a:p>
        </p:txBody>
      </p:sp>
      <p:cxnSp>
        <p:nvCxnSpPr>
          <p:cNvPr id="20" name="Straight Arrow Connector 19"/>
          <p:cNvCxnSpPr/>
          <p:nvPr/>
        </p:nvCxnSpPr>
        <p:spPr>
          <a:xfrm>
            <a:off x="1744766" y="3686487"/>
            <a:ext cx="0" cy="357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421055" y="4080766"/>
            <a:ext cx="647421" cy="369332"/>
          </a:xfrm>
          <a:prstGeom prst="rect">
            <a:avLst/>
          </a:prstGeom>
          <a:noFill/>
        </p:spPr>
        <p:txBody>
          <a:bodyPr wrap="none" rtlCol="0">
            <a:spAutoFit/>
          </a:bodyPr>
          <a:lstStyle/>
          <a:p>
            <a:r>
              <a:rPr lang="en-US" altLang="zh-CN" dirty="0" smtClean="0"/>
              <a:t>Drop</a:t>
            </a:r>
            <a:endParaRPr lang="en-US" dirty="0"/>
          </a:p>
        </p:txBody>
      </p:sp>
      <p:cxnSp>
        <p:nvCxnSpPr>
          <p:cNvPr id="22" name="Straight Arrow Connector 21"/>
          <p:cNvCxnSpPr/>
          <p:nvPr/>
        </p:nvCxnSpPr>
        <p:spPr>
          <a:xfrm>
            <a:off x="5501784" y="3573414"/>
            <a:ext cx="0" cy="357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246834" y="4043675"/>
            <a:ext cx="595035" cy="369332"/>
          </a:xfrm>
          <a:prstGeom prst="rect">
            <a:avLst/>
          </a:prstGeom>
          <a:noFill/>
        </p:spPr>
        <p:txBody>
          <a:bodyPr wrap="none" rtlCol="0">
            <a:spAutoFit/>
          </a:bodyPr>
          <a:lstStyle/>
          <a:p>
            <a:r>
              <a:rPr lang="en-US" altLang="zh-CN" smtClean="0"/>
              <a:t>Title</a:t>
            </a:r>
            <a:endParaRPr lang="en-US"/>
          </a:p>
        </p:txBody>
      </p:sp>
      <p:cxnSp>
        <p:nvCxnSpPr>
          <p:cNvPr id="24" name="Straight Arrow Connector 23"/>
          <p:cNvCxnSpPr/>
          <p:nvPr/>
        </p:nvCxnSpPr>
        <p:spPr>
          <a:xfrm>
            <a:off x="7018160" y="5210963"/>
            <a:ext cx="0" cy="357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218473" y="5605242"/>
            <a:ext cx="1862498" cy="369332"/>
          </a:xfrm>
          <a:prstGeom prst="rect">
            <a:avLst/>
          </a:prstGeom>
          <a:noFill/>
        </p:spPr>
        <p:txBody>
          <a:bodyPr wrap="none" rtlCol="0">
            <a:spAutoFit/>
          </a:bodyPr>
          <a:lstStyle/>
          <a:p>
            <a:r>
              <a:rPr lang="en-US" altLang="zh-CN" dirty="0" smtClean="0"/>
              <a:t>Drop</a:t>
            </a:r>
            <a:r>
              <a:rPr lang="zh-CN" altLang="en-US" dirty="0" smtClean="0"/>
              <a:t> </a:t>
            </a:r>
            <a:r>
              <a:rPr lang="en-US" altLang="zh-CN" dirty="0" smtClean="0"/>
              <a:t>(Null</a:t>
            </a:r>
            <a:r>
              <a:rPr lang="zh-CN" altLang="en-US" dirty="0" smtClean="0"/>
              <a:t> </a:t>
            </a:r>
            <a:r>
              <a:rPr lang="en-US" altLang="zh-CN" dirty="0" smtClean="0"/>
              <a:t>values)</a:t>
            </a:r>
            <a:endParaRPr lang="en-US" dirty="0"/>
          </a:p>
        </p:txBody>
      </p:sp>
      <p:cxnSp>
        <p:nvCxnSpPr>
          <p:cNvPr id="26" name="Straight Arrow Connector 25"/>
          <p:cNvCxnSpPr/>
          <p:nvPr/>
        </p:nvCxnSpPr>
        <p:spPr>
          <a:xfrm flipH="1">
            <a:off x="9268535" y="3573414"/>
            <a:ext cx="1" cy="178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273899" y="3653524"/>
            <a:ext cx="2140073" cy="369332"/>
          </a:xfrm>
          <a:prstGeom prst="rect">
            <a:avLst/>
          </a:prstGeom>
          <a:noFill/>
        </p:spPr>
        <p:txBody>
          <a:bodyPr wrap="none" rtlCol="0">
            <a:spAutoFit/>
          </a:bodyPr>
          <a:lstStyle/>
          <a:p>
            <a:r>
              <a:rPr lang="en-US" altLang="zh-CN" dirty="0" smtClean="0"/>
              <a:t>Complete</a:t>
            </a:r>
            <a:r>
              <a:rPr lang="zh-CN" altLang="en-US" dirty="0" smtClean="0"/>
              <a:t> </a:t>
            </a:r>
            <a:r>
              <a:rPr lang="en-US" altLang="zh-CN" dirty="0" smtClean="0"/>
              <a:t>null</a:t>
            </a:r>
            <a:r>
              <a:rPr lang="zh-CN" altLang="en-US" dirty="0" smtClean="0"/>
              <a:t> </a:t>
            </a:r>
            <a:r>
              <a:rPr lang="en-US" altLang="zh-CN" dirty="0" smtClean="0"/>
              <a:t>values</a:t>
            </a:r>
            <a:endParaRPr lang="en-US" dirty="0"/>
          </a:p>
        </p:txBody>
      </p:sp>
      <p:cxnSp>
        <p:nvCxnSpPr>
          <p:cNvPr id="28" name="Straight Arrow Connector 27"/>
          <p:cNvCxnSpPr/>
          <p:nvPr/>
        </p:nvCxnSpPr>
        <p:spPr>
          <a:xfrm>
            <a:off x="3722417" y="5210963"/>
            <a:ext cx="0" cy="357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398706" y="5605242"/>
            <a:ext cx="647421" cy="369332"/>
          </a:xfrm>
          <a:prstGeom prst="rect">
            <a:avLst/>
          </a:prstGeom>
          <a:noFill/>
        </p:spPr>
        <p:txBody>
          <a:bodyPr wrap="none" rtlCol="0">
            <a:spAutoFit/>
          </a:bodyPr>
          <a:lstStyle/>
          <a:p>
            <a:r>
              <a:rPr lang="en-US" altLang="zh-CN" dirty="0" smtClean="0"/>
              <a:t>Drop</a:t>
            </a:r>
            <a:endParaRPr lang="en-US" dirty="0"/>
          </a:p>
        </p:txBody>
      </p:sp>
      <p:cxnSp>
        <p:nvCxnSpPr>
          <p:cNvPr id="30" name="Straight Arrow Connector 29"/>
          <p:cNvCxnSpPr/>
          <p:nvPr/>
        </p:nvCxnSpPr>
        <p:spPr>
          <a:xfrm>
            <a:off x="9125041" y="5197473"/>
            <a:ext cx="0" cy="357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198499" y="5605242"/>
            <a:ext cx="2140073" cy="369332"/>
          </a:xfrm>
          <a:prstGeom prst="rect">
            <a:avLst/>
          </a:prstGeom>
          <a:noFill/>
        </p:spPr>
        <p:txBody>
          <a:bodyPr wrap="none" rtlCol="0">
            <a:spAutoFit/>
          </a:bodyPr>
          <a:lstStyle/>
          <a:p>
            <a:r>
              <a:rPr lang="en-US" altLang="zh-CN" dirty="0" smtClean="0"/>
              <a:t>Complete</a:t>
            </a:r>
            <a:r>
              <a:rPr lang="zh-CN" altLang="en-US" dirty="0" smtClean="0"/>
              <a:t> </a:t>
            </a:r>
            <a:r>
              <a:rPr lang="en-US" altLang="zh-CN" dirty="0" smtClean="0"/>
              <a:t>null</a:t>
            </a:r>
            <a:r>
              <a:rPr lang="zh-CN" altLang="en-US" dirty="0" smtClean="0"/>
              <a:t> </a:t>
            </a:r>
            <a:r>
              <a:rPr lang="en-US" altLang="zh-CN" dirty="0" smtClean="0"/>
              <a:t>values</a:t>
            </a:r>
            <a:endParaRPr lang="en-US" dirty="0"/>
          </a:p>
        </p:txBody>
      </p:sp>
      <p:sp>
        <p:nvSpPr>
          <p:cNvPr id="34" name="Right Brace 33"/>
          <p:cNvSpPr/>
          <p:nvPr/>
        </p:nvSpPr>
        <p:spPr>
          <a:xfrm rot="5400000">
            <a:off x="1672039" y="4612008"/>
            <a:ext cx="502171" cy="1769757"/>
          </a:xfrm>
          <a:prstGeom prst="rightBrace">
            <a:avLst>
              <a:gd name="adj1" fmla="val 42678"/>
              <a:gd name="adj2" fmla="val 54037"/>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5" name="Straight Arrow Connector 34"/>
          <p:cNvCxnSpPr/>
          <p:nvPr/>
        </p:nvCxnSpPr>
        <p:spPr>
          <a:xfrm>
            <a:off x="1819142" y="5796161"/>
            <a:ext cx="0" cy="357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947487" y="6174343"/>
            <a:ext cx="2076594" cy="369332"/>
          </a:xfrm>
          <a:prstGeom prst="rect">
            <a:avLst/>
          </a:prstGeom>
          <a:noFill/>
        </p:spPr>
        <p:txBody>
          <a:bodyPr wrap="none" rtlCol="0">
            <a:spAutoFit/>
          </a:bodyPr>
          <a:lstStyle/>
          <a:p>
            <a:r>
              <a:rPr lang="en-US" altLang="zh-CN" dirty="0" smtClean="0"/>
              <a:t>Create</a:t>
            </a:r>
            <a:r>
              <a:rPr lang="zh-CN" altLang="en-US" dirty="0" smtClean="0"/>
              <a:t> </a:t>
            </a:r>
            <a:r>
              <a:rPr lang="en-US" altLang="zh-CN" dirty="0" smtClean="0"/>
              <a:t>new</a:t>
            </a:r>
            <a:r>
              <a:rPr lang="zh-CN" altLang="en-US" dirty="0" smtClean="0"/>
              <a:t> </a:t>
            </a:r>
            <a:r>
              <a:rPr lang="en-US" altLang="zh-CN" dirty="0" smtClean="0"/>
              <a:t>features</a:t>
            </a:r>
            <a:endParaRPr lang="en-US" dirty="0"/>
          </a:p>
        </p:txBody>
      </p:sp>
      <p:cxnSp>
        <p:nvCxnSpPr>
          <p:cNvPr id="39" name="Straight Arrow Connector 38"/>
          <p:cNvCxnSpPr/>
          <p:nvPr/>
        </p:nvCxnSpPr>
        <p:spPr>
          <a:xfrm flipH="1">
            <a:off x="9268535" y="3989547"/>
            <a:ext cx="1" cy="178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733901" y="4146287"/>
            <a:ext cx="1065605" cy="369332"/>
          </a:xfrm>
          <a:prstGeom prst="rect">
            <a:avLst/>
          </a:prstGeom>
          <a:noFill/>
        </p:spPr>
        <p:txBody>
          <a:bodyPr wrap="square" rtlCol="0">
            <a:spAutoFit/>
          </a:bodyPr>
          <a:lstStyle/>
          <a:p>
            <a:r>
              <a:rPr lang="en-US" altLang="zh-CN" smtClean="0"/>
              <a:t>Age</a:t>
            </a:r>
            <a:r>
              <a:rPr lang="zh-CN" altLang="en-US" dirty="0" smtClean="0"/>
              <a:t> </a:t>
            </a:r>
            <a:r>
              <a:rPr lang="en-US" altLang="zh-CN" dirty="0" smtClean="0"/>
              <a:t>band</a:t>
            </a:r>
            <a:endParaRPr lang="en-US" dirty="0"/>
          </a:p>
        </p:txBody>
      </p:sp>
      <p:cxnSp>
        <p:nvCxnSpPr>
          <p:cNvPr id="45" name="Straight Arrow Connector 44"/>
          <p:cNvCxnSpPr/>
          <p:nvPr/>
        </p:nvCxnSpPr>
        <p:spPr>
          <a:xfrm flipH="1">
            <a:off x="5220754" y="5212765"/>
            <a:ext cx="1" cy="178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226118" y="5292875"/>
            <a:ext cx="2140073" cy="369332"/>
          </a:xfrm>
          <a:prstGeom prst="rect">
            <a:avLst/>
          </a:prstGeom>
          <a:noFill/>
        </p:spPr>
        <p:txBody>
          <a:bodyPr wrap="none" rtlCol="0">
            <a:spAutoFit/>
          </a:bodyPr>
          <a:lstStyle/>
          <a:p>
            <a:r>
              <a:rPr lang="en-US" altLang="zh-CN" dirty="0" smtClean="0"/>
              <a:t>Complete</a:t>
            </a:r>
            <a:r>
              <a:rPr lang="zh-CN" altLang="en-US" dirty="0" smtClean="0"/>
              <a:t> </a:t>
            </a:r>
            <a:r>
              <a:rPr lang="en-US" altLang="zh-CN" dirty="0" smtClean="0"/>
              <a:t>null</a:t>
            </a:r>
            <a:r>
              <a:rPr lang="zh-CN" altLang="en-US" dirty="0" smtClean="0"/>
              <a:t> </a:t>
            </a:r>
            <a:r>
              <a:rPr lang="en-US" altLang="zh-CN" dirty="0" smtClean="0"/>
              <a:t>values</a:t>
            </a:r>
            <a:endParaRPr lang="en-US" dirty="0"/>
          </a:p>
        </p:txBody>
      </p:sp>
      <p:cxnSp>
        <p:nvCxnSpPr>
          <p:cNvPr id="47" name="Straight Arrow Connector 46"/>
          <p:cNvCxnSpPr/>
          <p:nvPr/>
        </p:nvCxnSpPr>
        <p:spPr>
          <a:xfrm flipH="1">
            <a:off x="5220754" y="5628898"/>
            <a:ext cx="1" cy="178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686120" y="5785638"/>
            <a:ext cx="1189074" cy="369332"/>
          </a:xfrm>
          <a:prstGeom prst="rect">
            <a:avLst/>
          </a:prstGeom>
          <a:noFill/>
        </p:spPr>
        <p:txBody>
          <a:bodyPr wrap="square" rtlCol="0">
            <a:spAutoFit/>
          </a:bodyPr>
          <a:lstStyle/>
          <a:p>
            <a:r>
              <a:rPr lang="en-US" altLang="zh-CN" smtClean="0"/>
              <a:t>Fare</a:t>
            </a:r>
            <a:r>
              <a:rPr lang="zh-CN" altLang="en-US" dirty="0" smtClean="0"/>
              <a:t> </a:t>
            </a:r>
            <a:r>
              <a:rPr lang="en-US" altLang="zh-CN" dirty="0" smtClean="0"/>
              <a:t>band</a:t>
            </a:r>
            <a:endParaRPr lang="en-US" dirty="0"/>
          </a:p>
        </p:txBody>
      </p:sp>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637" y="1159210"/>
            <a:ext cx="8310886" cy="1696099"/>
          </a:xfrm>
          <a:prstGeom prst="rect">
            <a:avLst/>
          </a:prstGeom>
        </p:spPr>
      </p:pic>
      <p:sp>
        <p:nvSpPr>
          <p:cNvPr id="38" name="Title 1"/>
          <p:cNvSpPr txBox="1">
            <a:spLocks/>
          </p:cNvSpPr>
          <p:nvPr/>
        </p:nvSpPr>
        <p:spPr>
          <a:xfrm>
            <a:off x="309880" y="2838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Analyze and Explore the Data </a:t>
            </a:r>
            <a:r>
              <a:rPr lang="en-US" dirty="0" smtClean="0"/>
              <a:t/>
            </a:r>
            <a:br>
              <a:rPr lang="en-US" dirty="0" smtClean="0"/>
            </a:br>
            <a:endParaRPr lang="en-US" dirty="0"/>
          </a:p>
        </p:txBody>
      </p:sp>
      <p:cxnSp>
        <p:nvCxnSpPr>
          <p:cNvPr id="41" name="Straight Connector 40"/>
          <p:cNvCxnSpPr/>
          <p:nvPr/>
        </p:nvCxnSpPr>
        <p:spPr>
          <a:xfrm flipV="1">
            <a:off x="167640" y="1061884"/>
            <a:ext cx="6823095" cy="35396"/>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672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60018" y="1316100"/>
            <a:ext cx="3923492" cy="1569660"/>
          </a:xfrm>
          <a:prstGeom prst="rect">
            <a:avLst/>
          </a:prstGeom>
        </p:spPr>
        <p:txBody>
          <a:bodyPr wrap="square">
            <a:spAutoFit/>
          </a:bodyPr>
          <a:lstStyle/>
          <a:p>
            <a:pPr marL="285750" indent="-285750">
              <a:buFont typeface="Arial" charset="0"/>
              <a:buChar char="•"/>
            </a:pPr>
            <a:r>
              <a:rPr lang="en-US" altLang="zh-CN" sz="2400" b="1" dirty="0" smtClean="0"/>
              <a:t>Dropping</a:t>
            </a:r>
            <a:r>
              <a:rPr lang="zh-CN" altLang="en-US" sz="2400" b="1" dirty="0" smtClean="0"/>
              <a:t> </a:t>
            </a:r>
            <a:r>
              <a:rPr lang="en-US" altLang="zh-CN" sz="2400" b="1" dirty="0" smtClean="0"/>
              <a:t>Features</a:t>
            </a:r>
            <a:r>
              <a:rPr lang="en-US" altLang="zh-CN" sz="2400" dirty="0" smtClean="0"/>
              <a:t>:</a:t>
            </a:r>
          </a:p>
          <a:p>
            <a:r>
              <a:rPr lang="zh-CN" altLang="en-US" sz="2400" dirty="0" smtClean="0"/>
              <a:t>    </a:t>
            </a:r>
            <a:r>
              <a:rPr lang="en-US" sz="2400" dirty="0" smtClean="0">
                <a:solidFill>
                  <a:srgbClr val="7030A0"/>
                </a:solidFill>
              </a:rPr>
              <a:t>Cabin</a:t>
            </a:r>
          </a:p>
          <a:p>
            <a:r>
              <a:rPr lang="zh-CN" altLang="en-US" sz="2400" dirty="0" smtClean="0"/>
              <a:t>    </a:t>
            </a:r>
            <a:r>
              <a:rPr lang="en-US" sz="2400" dirty="0" smtClean="0">
                <a:solidFill>
                  <a:srgbClr val="7030A0"/>
                </a:solidFill>
              </a:rPr>
              <a:t>Ticket</a:t>
            </a:r>
            <a:r>
              <a:rPr lang="zh-CN" altLang="en-US" sz="2400" dirty="0" smtClean="0"/>
              <a:t> </a:t>
            </a:r>
            <a:endParaRPr lang="en-US" altLang="zh-CN" sz="2400" dirty="0"/>
          </a:p>
          <a:p>
            <a:r>
              <a:rPr lang="zh-CN" altLang="en-US" sz="2400" dirty="0" smtClean="0"/>
              <a:t>    </a:t>
            </a:r>
            <a:r>
              <a:rPr lang="en-US" sz="2400" dirty="0" err="1" smtClean="0">
                <a:solidFill>
                  <a:srgbClr val="7030A0"/>
                </a:solidFill>
              </a:rPr>
              <a:t>Passenger</a:t>
            </a:r>
            <a:r>
              <a:rPr lang="en-US" altLang="zh-CN" sz="2400" dirty="0" err="1" smtClean="0">
                <a:solidFill>
                  <a:srgbClr val="7030A0"/>
                </a:solidFill>
              </a:rPr>
              <a:t>Id</a:t>
            </a:r>
            <a:endParaRPr lang="en-US" sz="2400" dirty="0">
              <a:solidFill>
                <a:srgbClr val="7030A0"/>
              </a:solidFill>
            </a:endParaRPr>
          </a:p>
        </p:txBody>
      </p:sp>
      <p:sp>
        <p:nvSpPr>
          <p:cNvPr id="10" name="Rectangle 9"/>
          <p:cNvSpPr/>
          <p:nvPr/>
        </p:nvSpPr>
        <p:spPr>
          <a:xfrm>
            <a:off x="5307305" y="1280161"/>
            <a:ext cx="8201710" cy="830997"/>
          </a:xfrm>
          <a:prstGeom prst="rect">
            <a:avLst/>
          </a:prstGeom>
        </p:spPr>
        <p:txBody>
          <a:bodyPr wrap="square">
            <a:spAutoFit/>
          </a:bodyPr>
          <a:lstStyle/>
          <a:p>
            <a:pPr marL="285750" indent="-285750">
              <a:buFont typeface="Arial" charset="0"/>
              <a:buChar char="•"/>
            </a:pPr>
            <a:r>
              <a:rPr lang="en-US" sz="2400" b="1" dirty="0"/>
              <a:t>Creating new feature extracting from </a:t>
            </a:r>
            <a:r>
              <a:rPr lang="en-US" sz="2400" b="1" dirty="0" smtClean="0"/>
              <a:t>existing</a:t>
            </a:r>
            <a:r>
              <a:rPr lang="en-US" altLang="zh-CN" sz="2400" b="1" dirty="0" smtClean="0"/>
              <a:t>:</a:t>
            </a:r>
            <a:endParaRPr lang="en-US" altLang="zh-CN" sz="2400" dirty="0" smtClean="0"/>
          </a:p>
          <a:p>
            <a:r>
              <a:rPr lang="zh-CN" altLang="en-US" sz="2400" dirty="0" smtClean="0"/>
              <a:t>    </a:t>
            </a:r>
            <a:r>
              <a:rPr lang="en-US" altLang="zh-CN" sz="2400" dirty="0" smtClean="0"/>
              <a:t>Name</a:t>
            </a:r>
            <a:r>
              <a:rPr lang="zh-CN" altLang="en-US" sz="2400" dirty="0" smtClean="0"/>
              <a:t>               </a:t>
            </a:r>
            <a:r>
              <a:rPr lang="en-US" altLang="zh-CN" sz="2400" dirty="0" smtClean="0"/>
              <a:t>Title</a:t>
            </a:r>
            <a:endParaRPr lang="en-US" sz="2400" dirty="0"/>
          </a:p>
        </p:txBody>
      </p:sp>
      <p:cxnSp>
        <p:nvCxnSpPr>
          <p:cNvPr id="11" name="Straight Arrow Connector 10"/>
          <p:cNvCxnSpPr/>
          <p:nvPr/>
        </p:nvCxnSpPr>
        <p:spPr>
          <a:xfrm>
            <a:off x="6574416" y="1907344"/>
            <a:ext cx="781664"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6556" y="2341793"/>
            <a:ext cx="3030680" cy="3475179"/>
          </a:xfrm>
          <a:prstGeom prst="rect">
            <a:avLst/>
          </a:prstGeom>
        </p:spPr>
      </p:pic>
      <p:cxnSp>
        <p:nvCxnSpPr>
          <p:cNvPr id="14" name="Straight Connector 13"/>
          <p:cNvCxnSpPr/>
          <p:nvPr/>
        </p:nvCxnSpPr>
        <p:spPr>
          <a:xfrm flipV="1">
            <a:off x="167640" y="1089212"/>
            <a:ext cx="3342042" cy="8068"/>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67640" y="266283"/>
            <a:ext cx="3529556" cy="830997"/>
          </a:xfrm>
          <a:prstGeom prst="rect">
            <a:avLst/>
          </a:prstGeom>
          <a:noFill/>
        </p:spPr>
        <p:txBody>
          <a:bodyPr wrap="none" rtlCol="0">
            <a:spAutoFit/>
          </a:bodyPr>
          <a:lstStyle/>
          <a:p>
            <a:r>
              <a:rPr lang="en-US" sz="4800" dirty="0" smtClean="0"/>
              <a:t>Prepare Data</a:t>
            </a:r>
            <a:endParaRPr lang="en-US" sz="4800" dirty="0"/>
          </a:p>
        </p:txBody>
      </p:sp>
    </p:spTree>
    <p:extLst>
      <p:ext uri="{BB962C8B-B14F-4D97-AF65-F5344CB8AC3E}">
        <p14:creationId xmlns:p14="http://schemas.microsoft.com/office/powerpoint/2010/main" val="465427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4083" y="1280161"/>
            <a:ext cx="5841968" cy="461665"/>
          </a:xfrm>
          <a:prstGeom prst="rect">
            <a:avLst/>
          </a:prstGeom>
        </p:spPr>
        <p:txBody>
          <a:bodyPr wrap="square">
            <a:spAutoFit/>
          </a:bodyPr>
          <a:lstStyle/>
          <a:p>
            <a:pPr marL="285750" indent="-285750">
              <a:buFont typeface="Arial" charset="0"/>
              <a:buChar char="•"/>
            </a:pPr>
            <a:r>
              <a:rPr lang="en-US" sz="2400" b="1" dirty="0"/>
              <a:t>Converting Features into Numerical </a:t>
            </a:r>
            <a:r>
              <a:rPr lang="en-US" sz="2400" b="1" dirty="0" smtClean="0"/>
              <a:t>Values</a:t>
            </a:r>
            <a:endParaRPr lang="en-US" altLang="zh-CN" sz="2400" dirty="0" smtClean="0"/>
          </a:p>
        </p:txBody>
      </p:sp>
      <p:sp>
        <p:nvSpPr>
          <p:cNvPr id="11" name="TextBox 10"/>
          <p:cNvSpPr txBox="1"/>
          <p:nvPr/>
        </p:nvSpPr>
        <p:spPr>
          <a:xfrm>
            <a:off x="1096462" y="1905411"/>
            <a:ext cx="2168013" cy="923330"/>
          </a:xfrm>
          <a:prstGeom prst="rect">
            <a:avLst/>
          </a:prstGeom>
          <a:noFill/>
        </p:spPr>
        <p:txBody>
          <a:bodyPr wrap="square" rtlCol="0">
            <a:spAutoFit/>
          </a:bodyPr>
          <a:lstStyle/>
          <a:p>
            <a:r>
              <a:rPr lang="en-US" altLang="zh-CN" b="1" dirty="0" smtClean="0">
                <a:solidFill>
                  <a:schemeClr val="accent1"/>
                </a:solidFill>
              </a:rPr>
              <a:t>Sex</a:t>
            </a:r>
          </a:p>
          <a:p>
            <a:r>
              <a:rPr lang="en-US" altLang="zh-CN" dirty="0" smtClean="0"/>
              <a:t>Female</a:t>
            </a:r>
            <a:r>
              <a:rPr lang="zh-CN" altLang="en-US" dirty="0" smtClean="0"/>
              <a:t>         </a:t>
            </a:r>
            <a:r>
              <a:rPr lang="en-US" altLang="zh-CN" dirty="0" smtClean="0"/>
              <a:t>1</a:t>
            </a:r>
          </a:p>
          <a:p>
            <a:r>
              <a:rPr lang="en-US" altLang="zh-CN" dirty="0" smtClean="0"/>
              <a:t>Male</a:t>
            </a:r>
            <a:r>
              <a:rPr lang="zh-CN" altLang="en-US" dirty="0" smtClean="0"/>
              <a:t>             </a:t>
            </a:r>
            <a:r>
              <a:rPr lang="en-US" altLang="zh-CN" dirty="0" smtClean="0"/>
              <a:t>0</a:t>
            </a:r>
            <a:endParaRPr lang="en-US" dirty="0"/>
          </a:p>
        </p:txBody>
      </p:sp>
      <p:cxnSp>
        <p:nvCxnSpPr>
          <p:cNvPr id="13" name="Straight Arrow Connector 12"/>
          <p:cNvCxnSpPr/>
          <p:nvPr/>
        </p:nvCxnSpPr>
        <p:spPr>
          <a:xfrm>
            <a:off x="1983658" y="2371378"/>
            <a:ext cx="294968"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983658" y="2679291"/>
            <a:ext cx="294968"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319228" y="1905411"/>
            <a:ext cx="1917292" cy="1754326"/>
          </a:xfrm>
          <a:prstGeom prst="rect">
            <a:avLst/>
          </a:prstGeom>
          <a:noFill/>
        </p:spPr>
        <p:txBody>
          <a:bodyPr wrap="square" rtlCol="0">
            <a:spAutoFit/>
          </a:bodyPr>
          <a:lstStyle/>
          <a:p>
            <a:r>
              <a:rPr lang="en-US" altLang="zh-CN" b="1" dirty="0">
                <a:solidFill>
                  <a:schemeClr val="accent1"/>
                </a:solidFill>
              </a:rPr>
              <a:t>Title</a:t>
            </a:r>
          </a:p>
          <a:p>
            <a:r>
              <a:rPr lang="mr-IN" dirty="0" err="1" smtClean="0"/>
              <a:t>Mr</a:t>
            </a:r>
            <a:r>
              <a:rPr lang="mr-IN" dirty="0" smtClean="0"/>
              <a:t> </a:t>
            </a:r>
            <a:r>
              <a:rPr lang="zh-CN" altLang="en-US" dirty="0" smtClean="0"/>
              <a:t>              </a:t>
            </a:r>
            <a:r>
              <a:rPr lang="en-US" altLang="zh-CN" dirty="0" smtClean="0"/>
              <a:t>1</a:t>
            </a:r>
            <a:r>
              <a:rPr lang="zh-CN" altLang="en-US" dirty="0" smtClean="0"/>
              <a:t>     </a:t>
            </a:r>
            <a:endParaRPr lang="en-US" altLang="zh-CN" dirty="0" smtClean="0"/>
          </a:p>
          <a:p>
            <a:r>
              <a:rPr lang="mr-IN" dirty="0" err="1" smtClean="0"/>
              <a:t>Miss</a:t>
            </a:r>
            <a:r>
              <a:rPr lang="zh-CN" altLang="en-US" dirty="0" smtClean="0"/>
              <a:t>              </a:t>
            </a:r>
            <a:r>
              <a:rPr lang="en-US" altLang="zh-CN" dirty="0" smtClean="0"/>
              <a:t>2</a:t>
            </a:r>
            <a:endParaRPr lang="en-US" dirty="0"/>
          </a:p>
          <a:p>
            <a:r>
              <a:rPr lang="mr-IN" dirty="0" err="1" smtClean="0"/>
              <a:t>Mrs</a:t>
            </a:r>
            <a:r>
              <a:rPr lang="zh-CN" altLang="en-US" dirty="0" smtClean="0"/>
              <a:t>               </a:t>
            </a:r>
            <a:r>
              <a:rPr lang="en-US" altLang="zh-CN" dirty="0" smtClean="0"/>
              <a:t>3</a:t>
            </a:r>
            <a:endParaRPr lang="en-US" altLang="zh-CN" dirty="0"/>
          </a:p>
          <a:p>
            <a:r>
              <a:rPr lang="mr-IN" dirty="0" err="1" smtClean="0"/>
              <a:t>Master</a:t>
            </a:r>
            <a:r>
              <a:rPr lang="zh-CN" altLang="en-US" dirty="0" smtClean="0"/>
              <a:t>         </a:t>
            </a:r>
            <a:r>
              <a:rPr lang="en-US" altLang="zh-CN" dirty="0" smtClean="0"/>
              <a:t>4</a:t>
            </a:r>
            <a:endParaRPr lang="en-US" dirty="0" smtClean="0"/>
          </a:p>
          <a:p>
            <a:r>
              <a:rPr lang="mr-IN" dirty="0" err="1" smtClean="0"/>
              <a:t>Rare</a:t>
            </a:r>
            <a:r>
              <a:rPr lang="zh-CN" altLang="en-US" dirty="0" smtClean="0"/>
              <a:t>              </a:t>
            </a:r>
            <a:r>
              <a:rPr lang="en-US" altLang="zh-CN" dirty="0" smtClean="0"/>
              <a:t>5</a:t>
            </a:r>
            <a:endParaRPr lang="en-US" dirty="0"/>
          </a:p>
        </p:txBody>
      </p:sp>
      <p:cxnSp>
        <p:nvCxnSpPr>
          <p:cNvPr id="16" name="Straight Arrow Connector 15"/>
          <p:cNvCxnSpPr/>
          <p:nvPr/>
        </p:nvCxnSpPr>
        <p:spPr>
          <a:xfrm>
            <a:off x="5084751" y="2374410"/>
            <a:ext cx="324137"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113920" y="2684253"/>
            <a:ext cx="294968"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113920" y="2975160"/>
            <a:ext cx="294968"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125965" y="3211134"/>
            <a:ext cx="294968"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125965" y="3491353"/>
            <a:ext cx="294968"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895958" y="1905411"/>
            <a:ext cx="1917292" cy="1200329"/>
          </a:xfrm>
          <a:prstGeom prst="rect">
            <a:avLst/>
          </a:prstGeom>
          <a:noFill/>
        </p:spPr>
        <p:txBody>
          <a:bodyPr wrap="square" rtlCol="0">
            <a:spAutoFit/>
          </a:bodyPr>
          <a:lstStyle/>
          <a:p>
            <a:r>
              <a:rPr lang="en-US" altLang="zh-CN" b="1" dirty="0" smtClean="0">
                <a:solidFill>
                  <a:schemeClr val="accent1"/>
                </a:solidFill>
              </a:rPr>
              <a:t>Embarked</a:t>
            </a:r>
            <a:endParaRPr lang="en-US" altLang="zh-CN" b="1" dirty="0">
              <a:solidFill>
                <a:schemeClr val="accent1"/>
              </a:solidFill>
            </a:endParaRPr>
          </a:p>
          <a:p>
            <a:r>
              <a:rPr lang="en-US" altLang="zh-CN" dirty="0"/>
              <a:t>S</a:t>
            </a:r>
            <a:r>
              <a:rPr lang="mr-IN" dirty="0" smtClean="0"/>
              <a:t> </a:t>
            </a:r>
            <a:r>
              <a:rPr lang="zh-CN" altLang="en-US" dirty="0" smtClean="0"/>
              <a:t>            </a:t>
            </a:r>
            <a:r>
              <a:rPr lang="en-US" altLang="zh-CN" dirty="0" smtClean="0"/>
              <a:t>1</a:t>
            </a:r>
            <a:r>
              <a:rPr lang="zh-CN" altLang="en-US" dirty="0" smtClean="0"/>
              <a:t>     </a:t>
            </a:r>
            <a:endParaRPr lang="en-US" altLang="zh-CN" dirty="0" smtClean="0"/>
          </a:p>
          <a:p>
            <a:r>
              <a:rPr lang="en-US" altLang="zh-CN" dirty="0" smtClean="0"/>
              <a:t>C</a:t>
            </a:r>
            <a:r>
              <a:rPr lang="zh-CN" altLang="en-US" dirty="0" smtClean="0"/>
              <a:t>              </a:t>
            </a:r>
            <a:r>
              <a:rPr lang="en-US" altLang="zh-CN" dirty="0" smtClean="0"/>
              <a:t>2</a:t>
            </a:r>
            <a:endParaRPr lang="en-US" dirty="0" smtClean="0"/>
          </a:p>
          <a:p>
            <a:r>
              <a:rPr lang="en-US" altLang="zh-CN" dirty="0"/>
              <a:t>Q</a:t>
            </a:r>
            <a:r>
              <a:rPr lang="zh-CN" altLang="en-US" dirty="0" smtClean="0"/>
              <a:t>              </a:t>
            </a:r>
            <a:r>
              <a:rPr lang="en-US" altLang="zh-CN" dirty="0" smtClean="0"/>
              <a:t>3</a:t>
            </a:r>
            <a:endParaRPr lang="en-US" altLang="zh-CN" dirty="0"/>
          </a:p>
        </p:txBody>
      </p:sp>
      <p:cxnSp>
        <p:nvCxnSpPr>
          <p:cNvPr id="24" name="Straight Arrow Connector 23"/>
          <p:cNvCxnSpPr/>
          <p:nvPr/>
        </p:nvCxnSpPr>
        <p:spPr>
          <a:xfrm>
            <a:off x="8363809" y="2349749"/>
            <a:ext cx="324137"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8363808" y="2654630"/>
            <a:ext cx="324137"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8379866" y="2965247"/>
            <a:ext cx="324137"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229" y="4104075"/>
            <a:ext cx="7391317" cy="2624228"/>
          </a:xfrm>
          <a:prstGeom prst="rect">
            <a:avLst/>
          </a:prstGeom>
        </p:spPr>
      </p:pic>
      <p:cxnSp>
        <p:nvCxnSpPr>
          <p:cNvPr id="21" name="Straight Connector 20"/>
          <p:cNvCxnSpPr/>
          <p:nvPr/>
        </p:nvCxnSpPr>
        <p:spPr>
          <a:xfrm flipV="1">
            <a:off x="167640" y="1089212"/>
            <a:ext cx="3342042" cy="8068"/>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67640" y="266283"/>
            <a:ext cx="3529556" cy="830997"/>
          </a:xfrm>
          <a:prstGeom prst="rect">
            <a:avLst/>
          </a:prstGeom>
          <a:noFill/>
        </p:spPr>
        <p:txBody>
          <a:bodyPr wrap="none" rtlCol="0">
            <a:spAutoFit/>
          </a:bodyPr>
          <a:lstStyle/>
          <a:p>
            <a:r>
              <a:rPr lang="en-US" sz="4800" dirty="0" smtClean="0"/>
              <a:t>Prepare Data</a:t>
            </a:r>
            <a:endParaRPr lang="en-US" sz="4800" dirty="0"/>
          </a:p>
        </p:txBody>
      </p:sp>
    </p:spTree>
    <p:extLst>
      <p:ext uri="{BB962C8B-B14F-4D97-AF65-F5344CB8AC3E}">
        <p14:creationId xmlns:p14="http://schemas.microsoft.com/office/powerpoint/2010/main" val="1448040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1963" y="2848843"/>
            <a:ext cx="4856162" cy="4009157"/>
          </a:xfrm>
          <a:prstGeom prst="rect">
            <a:avLst/>
          </a:prstGeom>
        </p:spPr>
      </p:pic>
      <p:sp>
        <p:nvSpPr>
          <p:cNvPr id="16" name="Content Placeholder 2"/>
          <p:cNvSpPr>
            <a:spLocks noGrp="1"/>
          </p:cNvSpPr>
          <p:nvPr>
            <p:ph idx="1"/>
          </p:nvPr>
        </p:nvSpPr>
        <p:spPr>
          <a:xfrm>
            <a:off x="560018" y="1315230"/>
            <a:ext cx="10515600" cy="578362"/>
          </a:xfrm>
        </p:spPr>
        <p:txBody>
          <a:bodyPr/>
          <a:lstStyle/>
          <a:p>
            <a:r>
              <a:rPr lang="en-US" b="1" dirty="0"/>
              <a:t>Completing Features with missing </a:t>
            </a:r>
            <a:r>
              <a:rPr lang="en-US" b="1" dirty="0" smtClean="0"/>
              <a:t>values</a:t>
            </a:r>
            <a:endParaRPr lang="en-US" b="1" dirty="0"/>
          </a:p>
        </p:txBody>
      </p:sp>
      <p:sp>
        <p:nvSpPr>
          <p:cNvPr id="17" name="Rectangle 16"/>
          <p:cNvSpPr/>
          <p:nvPr/>
        </p:nvSpPr>
        <p:spPr>
          <a:xfrm>
            <a:off x="560018" y="1727241"/>
            <a:ext cx="10835989" cy="1200329"/>
          </a:xfrm>
          <a:prstGeom prst="rect">
            <a:avLst/>
          </a:prstGeom>
        </p:spPr>
        <p:txBody>
          <a:bodyPr wrap="square">
            <a:spAutoFit/>
          </a:bodyPr>
          <a:lstStyle/>
          <a:p>
            <a:pPr marL="342900" indent="-342900">
              <a:buFont typeface="Wingdings" charset="2"/>
              <a:buChar char="Ø"/>
            </a:pPr>
            <a:r>
              <a:rPr lang="en-US" altLang="zh-CN" sz="2400" dirty="0" smtClean="0"/>
              <a:t>U</a:t>
            </a:r>
            <a:r>
              <a:rPr lang="en-US" sz="2400" dirty="0" smtClean="0"/>
              <a:t>sing</a:t>
            </a:r>
            <a:r>
              <a:rPr lang="en-US" sz="2400" dirty="0"/>
              <a:t> </a:t>
            </a:r>
            <a:r>
              <a:rPr lang="en-US" altLang="zh-CN" sz="2400" dirty="0"/>
              <a:t>median</a:t>
            </a:r>
            <a:r>
              <a:rPr lang="en-US" sz="2400" dirty="0"/>
              <a:t> values for Age across sets of </a:t>
            </a:r>
            <a:r>
              <a:rPr lang="en-US" sz="2400" dirty="0" err="1"/>
              <a:t>Pclass</a:t>
            </a:r>
            <a:r>
              <a:rPr lang="en-US" sz="2400" dirty="0"/>
              <a:t> </a:t>
            </a:r>
            <a:r>
              <a:rPr lang="zh-CN" altLang="en-US" sz="2400" dirty="0" smtClean="0"/>
              <a:t>☓</a:t>
            </a:r>
            <a:r>
              <a:rPr lang="en-US" sz="2400" dirty="0" smtClean="0"/>
              <a:t> </a:t>
            </a:r>
            <a:r>
              <a:rPr lang="en-US" altLang="zh-CN" sz="2400" dirty="0" smtClean="0"/>
              <a:t>Sex.</a:t>
            </a:r>
          </a:p>
          <a:p>
            <a:pPr marL="342900" indent="-342900">
              <a:buFont typeface="Wingdings" charset="2"/>
              <a:buChar char="Ø"/>
            </a:pPr>
            <a:r>
              <a:rPr lang="en-US" altLang="zh-CN" sz="2400" dirty="0" smtClean="0"/>
              <a:t>Using</a:t>
            </a:r>
            <a:r>
              <a:rPr lang="zh-CN" altLang="en-US" sz="2400" dirty="0" smtClean="0"/>
              <a:t> </a:t>
            </a:r>
            <a:r>
              <a:rPr lang="en-US" sz="2400" dirty="0" smtClean="0"/>
              <a:t>the </a:t>
            </a:r>
            <a:r>
              <a:rPr lang="en-US" sz="2400" dirty="0"/>
              <a:t>most common values </a:t>
            </a:r>
            <a:r>
              <a:rPr lang="en-US" altLang="zh-CN" sz="2400" dirty="0" smtClean="0"/>
              <a:t>for</a:t>
            </a:r>
            <a:r>
              <a:rPr lang="zh-CN" altLang="en-US" sz="2400" dirty="0" smtClean="0"/>
              <a:t> </a:t>
            </a:r>
            <a:r>
              <a:rPr lang="en-US" sz="2400" dirty="0"/>
              <a:t>missing values in Embarked feature, and one single missing value in Fare </a:t>
            </a:r>
            <a:r>
              <a:rPr lang="en-US" sz="2400" dirty="0" smtClean="0"/>
              <a:t>feature and Title feature</a:t>
            </a:r>
            <a:r>
              <a:rPr lang="en-US" altLang="zh-CN" sz="2400" dirty="0" smtClean="0"/>
              <a:t>.</a:t>
            </a:r>
            <a:endParaRPr lang="en-US" sz="2400" dirty="0"/>
          </a:p>
        </p:txBody>
      </p:sp>
      <p:sp>
        <p:nvSpPr>
          <p:cNvPr id="27" name="TextBox 26"/>
          <p:cNvSpPr txBox="1"/>
          <p:nvPr/>
        </p:nvSpPr>
        <p:spPr>
          <a:xfrm>
            <a:off x="10991136" y="4371039"/>
            <a:ext cx="2975597" cy="1477328"/>
          </a:xfrm>
          <a:prstGeom prst="rect">
            <a:avLst/>
          </a:prstGeom>
          <a:noFill/>
        </p:spPr>
        <p:txBody>
          <a:bodyPr wrap="square" rtlCol="0">
            <a:spAutoFit/>
          </a:bodyPr>
          <a:lstStyle/>
          <a:p>
            <a:r>
              <a:rPr lang="en-US" altLang="zh-CN" b="1" dirty="0" err="1" smtClean="0">
                <a:solidFill>
                  <a:schemeClr val="accent1"/>
                </a:solidFill>
              </a:rPr>
              <a:t>IsAlone</a:t>
            </a:r>
            <a:endParaRPr lang="en-US" altLang="zh-CN" b="1" dirty="0">
              <a:solidFill>
                <a:schemeClr val="accent1"/>
              </a:solidFill>
            </a:endParaRPr>
          </a:p>
          <a:p>
            <a:r>
              <a:rPr lang="zh-CN" altLang="en-US" dirty="0" smtClean="0"/>
              <a:t>   </a:t>
            </a:r>
            <a:r>
              <a:rPr lang="en-US" altLang="zh-CN" dirty="0" smtClean="0"/>
              <a:t>0</a:t>
            </a:r>
          </a:p>
          <a:p>
            <a:r>
              <a:rPr lang="zh-CN" altLang="en-US" dirty="0" smtClean="0"/>
              <a:t>   </a:t>
            </a:r>
            <a:r>
              <a:rPr lang="en-US" altLang="zh-CN" dirty="0" smtClean="0"/>
              <a:t>1</a:t>
            </a:r>
          </a:p>
          <a:p>
            <a:r>
              <a:rPr lang="zh-CN" altLang="en-US" dirty="0" smtClean="0"/>
              <a:t>   </a:t>
            </a:r>
            <a:endParaRPr lang="en-US" altLang="zh-CN" dirty="0" smtClean="0"/>
          </a:p>
          <a:p>
            <a:r>
              <a:rPr lang="zh-CN" altLang="en-US" dirty="0" smtClean="0"/>
              <a:t>  </a:t>
            </a:r>
            <a:endParaRPr lang="en-US" altLang="zh-CN" dirty="0" smtClean="0"/>
          </a:p>
        </p:txBody>
      </p:sp>
      <p:cxnSp>
        <p:nvCxnSpPr>
          <p:cNvPr id="24" name="Straight Connector 23"/>
          <p:cNvCxnSpPr/>
          <p:nvPr/>
        </p:nvCxnSpPr>
        <p:spPr>
          <a:xfrm flipV="1">
            <a:off x="167640" y="1089212"/>
            <a:ext cx="3342042" cy="8068"/>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67640" y="266283"/>
            <a:ext cx="3529556" cy="830997"/>
          </a:xfrm>
          <a:prstGeom prst="rect">
            <a:avLst/>
          </a:prstGeom>
          <a:noFill/>
        </p:spPr>
        <p:txBody>
          <a:bodyPr wrap="none" rtlCol="0">
            <a:spAutoFit/>
          </a:bodyPr>
          <a:lstStyle/>
          <a:p>
            <a:r>
              <a:rPr lang="en-US" sz="4800" dirty="0" smtClean="0"/>
              <a:t>Prepare Data</a:t>
            </a:r>
            <a:endParaRPr lang="en-US" sz="4800" dirty="0"/>
          </a:p>
        </p:txBody>
      </p:sp>
    </p:spTree>
    <p:extLst>
      <p:ext uri="{BB962C8B-B14F-4D97-AF65-F5344CB8AC3E}">
        <p14:creationId xmlns:p14="http://schemas.microsoft.com/office/powerpoint/2010/main" val="864282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3531" y="621589"/>
            <a:ext cx="7905136" cy="954107"/>
          </a:xfrm>
          <a:prstGeom prst="rect">
            <a:avLst/>
          </a:prstGeom>
          <a:noFill/>
        </p:spPr>
        <p:txBody>
          <a:bodyPr wrap="square" rtlCol="0">
            <a:spAutoFit/>
          </a:bodyPr>
          <a:lstStyle/>
          <a:p>
            <a:pPr marL="285750" indent="-285750">
              <a:buFont typeface="Arial" charset="0"/>
              <a:buChar char="•"/>
            </a:pPr>
            <a:r>
              <a:rPr lang="en-US" sz="2800" b="1" dirty="0" smtClean="0"/>
              <a:t>Creating new feature extracting from existing</a:t>
            </a:r>
            <a:r>
              <a:rPr lang="en-US" altLang="zh-CN" sz="2800" b="1" dirty="0" smtClean="0"/>
              <a:t>:</a:t>
            </a:r>
            <a:endParaRPr lang="en-US" altLang="zh-CN" sz="2800" dirty="0" smtClean="0"/>
          </a:p>
          <a:p>
            <a:pPr marL="285750" indent="-285750">
              <a:buFont typeface="Arial" charset="0"/>
              <a:buChar char="•"/>
            </a:pPr>
            <a:endParaRPr lang="en-US" sz="2800" b="1" dirty="0"/>
          </a:p>
        </p:txBody>
      </p:sp>
      <mc:AlternateContent xmlns:mc="http://schemas.openxmlformats.org/markup-compatibility/2006" xmlns:a14="http://schemas.microsoft.com/office/drawing/2010/main">
        <mc:Choice Requires="a14">
          <p:sp>
            <p:nvSpPr>
              <p:cNvPr id="5" name="TextBox 4"/>
              <p:cNvSpPr txBox="1"/>
              <p:nvPr/>
            </p:nvSpPr>
            <p:spPr>
              <a:xfrm>
                <a:off x="471130" y="2868912"/>
                <a:ext cx="1738125" cy="1754326"/>
              </a:xfrm>
              <a:prstGeom prst="rect">
                <a:avLst/>
              </a:prstGeom>
              <a:noFill/>
            </p:spPr>
            <p:txBody>
              <a:bodyPr wrap="square" rtlCol="0">
                <a:spAutoFit/>
              </a:bodyPr>
              <a:lstStyle/>
              <a:p>
                <a:r>
                  <a:rPr lang="zh-CN" altLang="en-US" dirty="0" smtClean="0"/>
                  <a:t>      </a:t>
                </a:r>
                <a:r>
                  <a:rPr lang="en-US" altLang="zh-CN" b="1" dirty="0" smtClean="0">
                    <a:solidFill>
                      <a:schemeClr val="accent1"/>
                    </a:solidFill>
                  </a:rPr>
                  <a:t>Age-Band</a:t>
                </a:r>
                <a:endParaRPr lang="en-US" altLang="zh-CN" b="1" dirty="0">
                  <a:solidFill>
                    <a:schemeClr val="accent1"/>
                  </a:solidFill>
                </a:endParaRPr>
              </a:p>
              <a:p>
                <a:pPr/>
                <a14:m>
                  <m:oMathPara xmlns:m="http://schemas.openxmlformats.org/officeDocument/2006/math">
                    <m:oMathParaPr>
                      <m:jc m:val="centerGroup"/>
                    </m:oMathParaPr>
                    <m:oMath xmlns:m="http://schemas.openxmlformats.org/officeDocument/2006/math">
                      <m:r>
                        <a:rPr lang="en-US" altLang="zh-CN" i="1" smtClean="0">
                          <a:latin typeface="Cambria Math" charset="0"/>
                          <a:ea typeface="Cambria Math" charset="0"/>
                          <a:cs typeface="Cambria Math" charset="0"/>
                        </a:rPr>
                        <m:t>≤</m:t>
                      </m:r>
                      <m:r>
                        <a:rPr lang="en-US" altLang="zh-CN" b="0" i="1" smtClean="0">
                          <a:latin typeface="Cambria Math" charset="0"/>
                          <a:ea typeface="Cambria Math" charset="0"/>
                          <a:cs typeface="Cambria Math" charset="0"/>
                        </a:rPr>
                        <m:t>16</m:t>
                      </m:r>
                    </m:oMath>
                  </m:oMathPara>
                </a14:m>
                <a:endParaRPr lang="en-US" altLang="zh-CN" dirty="0" smtClean="0"/>
              </a:p>
              <a:p>
                <a:r>
                  <a:rPr lang="zh-CN" altLang="en-US" dirty="0"/>
                  <a:t> </a:t>
                </a:r>
                <a:r>
                  <a:rPr lang="zh-CN" altLang="en-US" dirty="0" smtClean="0"/>
                  <a:t>      </a:t>
                </a:r>
                <a14:m>
                  <m:oMath xmlns:m="http://schemas.openxmlformats.org/officeDocument/2006/math">
                    <m:r>
                      <a:rPr lang="en-US" altLang="zh-CN" i="1" dirty="0" smtClean="0">
                        <a:latin typeface="Cambria Math" charset="0"/>
                      </a:rPr>
                      <m:t>(</m:t>
                    </m:r>
                    <m:r>
                      <a:rPr lang="en-US" altLang="zh-CN" b="0" i="1" smtClean="0">
                        <a:latin typeface="Cambria Math" charset="0"/>
                      </a:rPr>
                      <m:t>16,</m:t>
                    </m:r>
                    <m:r>
                      <a:rPr lang="zh-CN" altLang="en-US" b="0" i="1" smtClean="0">
                        <a:latin typeface="Cambria Math" charset="0"/>
                      </a:rPr>
                      <m:t> </m:t>
                    </m:r>
                    <m:r>
                      <a:rPr lang="en-US" altLang="zh-CN" b="0" i="1" smtClean="0">
                        <a:latin typeface="Cambria Math" charset="0"/>
                      </a:rPr>
                      <m:t>32]</m:t>
                    </m:r>
                  </m:oMath>
                </a14:m>
                <a:endParaRPr lang="en-US" altLang="zh-CN" dirty="0" smtClean="0"/>
              </a:p>
              <a:p>
                <a:r>
                  <a:rPr lang="zh-CN" altLang="en-US" dirty="0" smtClean="0"/>
                  <a:t>       </a:t>
                </a:r>
                <a14:m>
                  <m:oMath xmlns:m="http://schemas.openxmlformats.org/officeDocument/2006/math">
                    <m:r>
                      <a:rPr lang="en-US" altLang="zh-CN" b="0" i="1" smtClean="0">
                        <a:latin typeface="Cambria Math" charset="0"/>
                      </a:rPr>
                      <m:t>(32,</m:t>
                    </m:r>
                    <m:r>
                      <a:rPr lang="zh-CN" altLang="en-US" b="0" i="1" smtClean="0">
                        <a:latin typeface="Cambria Math" charset="0"/>
                      </a:rPr>
                      <m:t> </m:t>
                    </m:r>
                    <m:r>
                      <a:rPr lang="en-US" altLang="zh-CN" b="0" i="1" smtClean="0">
                        <a:latin typeface="Cambria Math" charset="0"/>
                      </a:rPr>
                      <m:t>48]</m:t>
                    </m:r>
                  </m:oMath>
                </a14:m>
                <a:endParaRPr lang="en-US" altLang="zh-CN" b="0" dirty="0" smtClean="0">
                  <a:ea typeface="Cambria Math" charset="0"/>
                  <a:cs typeface="Cambria Math" charset="0"/>
                </a:endParaRPr>
              </a:p>
              <a:p>
                <a:r>
                  <a:rPr lang="zh-CN" altLang="en-US" dirty="0" smtClean="0"/>
                  <a:t>       </a:t>
                </a:r>
                <a14:m>
                  <m:oMath xmlns:m="http://schemas.openxmlformats.org/officeDocument/2006/math">
                    <m:r>
                      <a:rPr lang="en-US" altLang="zh-CN" b="0" i="1" smtClean="0">
                        <a:latin typeface="Cambria Math" charset="0"/>
                      </a:rPr>
                      <m:t>(48,</m:t>
                    </m:r>
                    <m:r>
                      <a:rPr lang="zh-CN" altLang="en-US" b="0" i="1" smtClean="0">
                        <a:latin typeface="Cambria Math" charset="0"/>
                      </a:rPr>
                      <m:t> </m:t>
                    </m:r>
                    <m:r>
                      <a:rPr lang="en-US" altLang="zh-CN" b="0" i="1" smtClean="0">
                        <a:latin typeface="Cambria Math" charset="0"/>
                      </a:rPr>
                      <m:t>64]</m:t>
                    </m:r>
                  </m:oMath>
                </a14:m>
                <a:endParaRPr lang="en-US" altLang="zh-CN" dirty="0" smtClean="0"/>
              </a:p>
              <a:p>
                <a:r>
                  <a:rPr lang="zh-CN" altLang="en-US" dirty="0"/>
                  <a:t> </a:t>
                </a:r>
                <a:r>
                  <a:rPr lang="zh-CN" altLang="en-US" dirty="0" smtClean="0"/>
                  <a:t>          </a:t>
                </a:r>
                <a14:m>
                  <m:oMath xmlns:m="http://schemas.openxmlformats.org/officeDocument/2006/math">
                    <m:r>
                      <a:rPr lang="mr-IN" altLang="zh-CN" i="1" smtClean="0">
                        <a:latin typeface="Cambria Math" charset="0"/>
                        <a:ea typeface="Cambria Math" charset="0"/>
                        <a:cs typeface="Cambria Math" charset="0"/>
                      </a:rPr>
                      <m:t>&gt;</m:t>
                    </m:r>
                    <m:r>
                      <a:rPr lang="en-US" altLang="zh-CN" b="0" i="1" smtClean="0">
                        <a:latin typeface="Cambria Math" charset="0"/>
                        <a:ea typeface="Cambria Math" charset="0"/>
                        <a:cs typeface="Cambria Math" charset="0"/>
                      </a:rPr>
                      <m:t>64</m:t>
                    </m:r>
                    <m:r>
                      <a:rPr lang="zh-CN" altLang="en-US" b="0" i="1" smtClean="0">
                        <a:latin typeface="Cambria Math" charset="0"/>
                        <a:ea typeface="Cambria Math" charset="0"/>
                        <a:cs typeface="Cambria Math" charset="0"/>
                      </a:rPr>
                      <m:t> </m:t>
                    </m:r>
                  </m:oMath>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471130" y="2868912"/>
                <a:ext cx="1738125" cy="1754326"/>
              </a:xfrm>
              <a:prstGeom prst="rect">
                <a:avLst/>
              </a:prstGeom>
              <a:blipFill rotWithShape="0">
                <a:blip r:embed="rId3"/>
                <a:stretch>
                  <a:fillRect t="-2091" b="-25087"/>
                </a:stretch>
              </a:blipFill>
            </p:spPr>
            <p:txBody>
              <a:bodyPr/>
              <a:lstStyle/>
              <a:p>
                <a:r>
                  <a:rPr lang="en-US">
                    <a:noFill/>
                  </a:rPr>
                  <a:t> </a:t>
                </a:r>
              </a:p>
            </p:txBody>
          </p:sp>
        </mc:Fallback>
      </mc:AlternateContent>
      <p:sp>
        <p:nvSpPr>
          <p:cNvPr id="6" name="TextBox 5"/>
          <p:cNvSpPr txBox="1"/>
          <p:nvPr/>
        </p:nvSpPr>
        <p:spPr>
          <a:xfrm>
            <a:off x="2904088" y="2813701"/>
            <a:ext cx="2786743" cy="1754326"/>
          </a:xfrm>
          <a:prstGeom prst="rect">
            <a:avLst/>
          </a:prstGeom>
          <a:noFill/>
        </p:spPr>
        <p:txBody>
          <a:bodyPr wrap="square" rtlCol="0">
            <a:spAutoFit/>
          </a:bodyPr>
          <a:lstStyle/>
          <a:p>
            <a:r>
              <a:rPr lang="en-US" altLang="zh-CN" b="1" dirty="0">
                <a:solidFill>
                  <a:schemeClr val="accent1"/>
                </a:solidFill>
              </a:rPr>
              <a:t>Age</a:t>
            </a:r>
          </a:p>
          <a:p>
            <a:r>
              <a:rPr lang="zh-CN" altLang="en-US" dirty="0" smtClean="0"/>
              <a:t>   </a:t>
            </a:r>
            <a:r>
              <a:rPr lang="en-US" altLang="zh-CN" dirty="0" smtClean="0"/>
              <a:t>1</a:t>
            </a:r>
          </a:p>
          <a:p>
            <a:r>
              <a:rPr lang="zh-CN" altLang="en-US" dirty="0" smtClean="0"/>
              <a:t>   </a:t>
            </a:r>
            <a:r>
              <a:rPr lang="en-US" altLang="zh-CN" dirty="0" smtClean="0"/>
              <a:t>2</a:t>
            </a:r>
          </a:p>
          <a:p>
            <a:r>
              <a:rPr lang="zh-CN" altLang="en-US" dirty="0" smtClean="0"/>
              <a:t>   </a:t>
            </a:r>
            <a:r>
              <a:rPr lang="en-US" altLang="zh-CN" dirty="0" smtClean="0"/>
              <a:t>3</a:t>
            </a:r>
          </a:p>
          <a:p>
            <a:r>
              <a:rPr lang="zh-CN" altLang="en-US" dirty="0" smtClean="0"/>
              <a:t>   </a:t>
            </a:r>
            <a:r>
              <a:rPr lang="en-US" altLang="zh-CN" dirty="0" smtClean="0"/>
              <a:t>4</a:t>
            </a:r>
          </a:p>
          <a:p>
            <a:r>
              <a:rPr lang="zh-CN" altLang="en-US" dirty="0" smtClean="0"/>
              <a:t>   </a:t>
            </a:r>
            <a:r>
              <a:rPr lang="en-US" altLang="zh-CN" dirty="0" smtClean="0"/>
              <a:t>5</a:t>
            </a:r>
          </a:p>
        </p:txBody>
      </p:sp>
      <p:sp>
        <p:nvSpPr>
          <p:cNvPr id="7" name="TextBox 6"/>
          <p:cNvSpPr txBox="1"/>
          <p:nvPr/>
        </p:nvSpPr>
        <p:spPr>
          <a:xfrm>
            <a:off x="2158198" y="1698170"/>
            <a:ext cx="6540469" cy="400110"/>
          </a:xfrm>
          <a:prstGeom prst="rect">
            <a:avLst/>
          </a:prstGeom>
          <a:noFill/>
        </p:spPr>
        <p:txBody>
          <a:bodyPr wrap="square" rtlCol="0">
            <a:spAutoFit/>
          </a:bodyPr>
          <a:lstStyle/>
          <a:p>
            <a:pPr marL="285750" indent="-285750">
              <a:buFont typeface="Wingdings" charset="2"/>
              <a:buChar char="v"/>
            </a:pPr>
            <a:r>
              <a:rPr lang="en-US" altLang="zh-CN" sz="2000" dirty="0" smtClean="0">
                <a:solidFill>
                  <a:srgbClr val="C00000"/>
                </a:solidFill>
              </a:rPr>
              <a:t>Convert</a:t>
            </a:r>
            <a:r>
              <a:rPr lang="zh-CN" altLang="en-US" sz="2000" dirty="0" smtClean="0">
                <a:solidFill>
                  <a:srgbClr val="C00000"/>
                </a:solidFill>
              </a:rPr>
              <a:t> </a:t>
            </a:r>
            <a:r>
              <a:rPr lang="en-US" altLang="zh-CN" sz="2000" dirty="0" smtClean="0">
                <a:solidFill>
                  <a:srgbClr val="C00000"/>
                </a:solidFill>
              </a:rPr>
              <a:t>Continuous</a:t>
            </a:r>
            <a:r>
              <a:rPr lang="zh-CN" altLang="en-US" sz="2000" dirty="0" smtClean="0">
                <a:solidFill>
                  <a:srgbClr val="C00000"/>
                </a:solidFill>
              </a:rPr>
              <a:t> </a:t>
            </a:r>
            <a:r>
              <a:rPr lang="en-US" altLang="zh-CN" sz="2000" dirty="0" smtClean="0">
                <a:solidFill>
                  <a:srgbClr val="C00000"/>
                </a:solidFill>
              </a:rPr>
              <a:t>Features</a:t>
            </a:r>
            <a:r>
              <a:rPr lang="zh-CN" altLang="en-US" sz="2000" dirty="0" smtClean="0">
                <a:solidFill>
                  <a:srgbClr val="C00000"/>
                </a:solidFill>
              </a:rPr>
              <a:t> </a:t>
            </a:r>
            <a:r>
              <a:rPr lang="en-US" altLang="zh-CN" sz="2000" dirty="0" smtClean="0">
                <a:solidFill>
                  <a:srgbClr val="C00000"/>
                </a:solidFill>
              </a:rPr>
              <a:t>into</a:t>
            </a:r>
            <a:r>
              <a:rPr lang="zh-CN" altLang="en-US" sz="2000" dirty="0" smtClean="0">
                <a:solidFill>
                  <a:srgbClr val="C00000"/>
                </a:solidFill>
              </a:rPr>
              <a:t> </a:t>
            </a:r>
            <a:r>
              <a:rPr lang="en-US" altLang="zh-CN" sz="2000" dirty="0" smtClean="0">
                <a:solidFill>
                  <a:srgbClr val="C00000"/>
                </a:solidFill>
              </a:rPr>
              <a:t>categorical</a:t>
            </a:r>
            <a:r>
              <a:rPr lang="zh-CN" altLang="en-US" sz="2000" dirty="0" smtClean="0">
                <a:solidFill>
                  <a:srgbClr val="C00000"/>
                </a:solidFill>
              </a:rPr>
              <a:t> </a:t>
            </a:r>
            <a:r>
              <a:rPr lang="en-US" altLang="zh-CN" sz="2000" dirty="0" smtClean="0">
                <a:solidFill>
                  <a:srgbClr val="C00000"/>
                </a:solidFill>
              </a:rPr>
              <a:t>Features</a:t>
            </a:r>
            <a:endParaRPr lang="en-US" sz="2000" dirty="0">
              <a:solidFill>
                <a:srgbClr val="C00000"/>
              </a:solidFill>
            </a:endParaRPr>
          </a:p>
        </p:txBody>
      </p:sp>
      <p:cxnSp>
        <p:nvCxnSpPr>
          <p:cNvPr id="8" name="Straight Arrow Connector 7"/>
          <p:cNvCxnSpPr/>
          <p:nvPr/>
        </p:nvCxnSpPr>
        <p:spPr>
          <a:xfrm flipV="1">
            <a:off x="2166430" y="3020975"/>
            <a:ext cx="632708" cy="216"/>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p:cNvSpPr txBox="1"/>
              <p:nvPr/>
            </p:nvSpPr>
            <p:spPr>
              <a:xfrm>
                <a:off x="3976993" y="2859872"/>
                <a:ext cx="2307168" cy="1754326"/>
              </a:xfrm>
              <a:prstGeom prst="rect">
                <a:avLst/>
              </a:prstGeom>
              <a:noFill/>
            </p:spPr>
            <p:txBody>
              <a:bodyPr wrap="square" rtlCol="0">
                <a:spAutoFit/>
              </a:bodyPr>
              <a:lstStyle/>
              <a:p>
                <a:r>
                  <a:rPr lang="zh-CN" altLang="en-US" dirty="0" smtClean="0"/>
                  <a:t>           </a:t>
                </a:r>
                <a:r>
                  <a:rPr lang="en-US" altLang="zh-CN" b="1" dirty="0">
                    <a:solidFill>
                      <a:schemeClr val="accent1"/>
                    </a:solidFill>
                  </a:rPr>
                  <a:t>Fare-Band</a:t>
                </a:r>
              </a:p>
              <a:p>
                <a:pPr/>
                <a14:m>
                  <m:oMathPara xmlns:m="http://schemas.openxmlformats.org/officeDocument/2006/math">
                    <m:oMathParaPr>
                      <m:jc m:val="centerGroup"/>
                    </m:oMathParaPr>
                    <m:oMath xmlns:m="http://schemas.openxmlformats.org/officeDocument/2006/math">
                      <m:r>
                        <a:rPr lang="en-US" altLang="zh-CN" i="1">
                          <a:latin typeface="Cambria Math" charset="0"/>
                          <a:ea typeface="Cambria Math" charset="0"/>
                          <a:cs typeface="Cambria Math" charset="0"/>
                        </a:rPr>
                        <m:t>≤</m:t>
                      </m:r>
                      <m:r>
                        <a:rPr lang="en-US" altLang="zh-CN" b="0" i="1" smtClean="0">
                          <a:latin typeface="Cambria Math" charset="0"/>
                          <a:ea typeface="Cambria Math" charset="0"/>
                          <a:cs typeface="Cambria Math" charset="0"/>
                        </a:rPr>
                        <m:t>7.91</m:t>
                      </m:r>
                    </m:oMath>
                  </m:oMathPara>
                </a14:m>
                <a:endParaRPr lang="en-US" altLang="zh-CN" dirty="0" smtClean="0"/>
              </a:p>
              <a:p>
                <a:r>
                  <a:rPr lang="zh-CN" altLang="en-US" dirty="0"/>
                  <a:t>       </a:t>
                </a:r>
                <a14:m>
                  <m:oMath xmlns:m="http://schemas.openxmlformats.org/officeDocument/2006/math">
                    <m:r>
                      <a:rPr lang="en-US" altLang="zh-CN" i="1">
                        <a:latin typeface="Cambria Math" charset="0"/>
                        <a:ea typeface="Cambria Math" charset="0"/>
                        <a:cs typeface="Cambria Math" charset="0"/>
                      </a:rPr>
                      <m:t>(</m:t>
                    </m:r>
                    <m:r>
                      <a:rPr lang="en-US" altLang="zh-CN" b="0" i="1" smtClean="0">
                        <a:latin typeface="Cambria Math" charset="0"/>
                        <a:ea typeface="Cambria Math" charset="0"/>
                        <a:cs typeface="Cambria Math" charset="0"/>
                      </a:rPr>
                      <m:t>7.91,</m:t>
                    </m:r>
                    <m:r>
                      <a:rPr lang="zh-CN" altLang="en-US" b="0" i="1" smtClean="0">
                        <a:latin typeface="Cambria Math" charset="0"/>
                        <a:ea typeface="Cambria Math" charset="0"/>
                        <a:cs typeface="Cambria Math" charset="0"/>
                      </a:rPr>
                      <m:t> </m:t>
                    </m:r>
                    <m:r>
                      <a:rPr lang="en-US" altLang="zh-CN" b="0" i="1" smtClean="0">
                        <a:latin typeface="Cambria Math" charset="0"/>
                        <a:ea typeface="Cambria Math" charset="0"/>
                        <a:cs typeface="Cambria Math" charset="0"/>
                      </a:rPr>
                      <m:t>14.454]</m:t>
                    </m:r>
                  </m:oMath>
                </a14:m>
                <a:endParaRPr lang="en-US" altLang="zh-CN" dirty="0"/>
              </a:p>
              <a:p>
                <a:r>
                  <a:rPr lang="zh-CN" altLang="en-US" dirty="0"/>
                  <a:t>       </a:t>
                </a:r>
                <a14:m>
                  <m:oMath xmlns:m="http://schemas.openxmlformats.org/officeDocument/2006/math">
                    <m:r>
                      <a:rPr lang="en-US" altLang="zh-CN" i="1">
                        <a:latin typeface="Cambria Math" charset="0"/>
                        <a:ea typeface="Cambria Math" charset="0"/>
                        <a:cs typeface="Cambria Math" charset="0"/>
                      </a:rPr>
                      <m:t>(</m:t>
                    </m:r>
                    <m:r>
                      <a:rPr lang="en-US" altLang="zh-CN" b="0" i="1" smtClean="0">
                        <a:latin typeface="Cambria Math" charset="0"/>
                        <a:ea typeface="Cambria Math" charset="0"/>
                        <a:cs typeface="Cambria Math" charset="0"/>
                      </a:rPr>
                      <m:t>14.454,</m:t>
                    </m:r>
                    <m:r>
                      <a:rPr lang="zh-CN" altLang="en-US" b="0" i="1" smtClean="0">
                        <a:latin typeface="Cambria Math" charset="0"/>
                        <a:ea typeface="Cambria Math" charset="0"/>
                        <a:cs typeface="Cambria Math" charset="0"/>
                      </a:rPr>
                      <m:t> </m:t>
                    </m:r>
                    <m:r>
                      <a:rPr lang="en-US" altLang="zh-CN" b="0" i="1" smtClean="0">
                        <a:latin typeface="Cambria Math" charset="0"/>
                        <a:ea typeface="Cambria Math" charset="0"/>
                        <a:cs typeface="Cambria Math" charset="0"/>
                      </a:rPr>
                      <m:t>31]</m:t>
                    </m:r>
                  </m:oMath>
                </a14:m>
                <a:endParaRPr lang="en-US" altLang="zh-CN" dirty="0">
                  <a:ea typeface="Cambria Math" charset="0"/>
                  <a:cs typeface="Cambria Math" charset="0"/>
                </a:endParaRPr>
              </a:p>
              <a:p>
                <a:pPr/>
                <a14:m>
                  <m:oMathPara xmlns:m="http://schemas.openxmlformats.org/officeDocument/2006/math">
                    <m:oMathParaPr>
                      <m:jc m:val="centerGroup"/>
                    </m:oMathParaPr>
                    <m:oMath xmlns:m="http://schemas.openxmlformats.org/officeDocument/2006/math">
                      <m:r>
                        <a:rPr lang="mr-IN" altLang="zh-CN" i="1">
                          <a:latin typeface="Cambria Math" charset="0"/>
                          <a:ea typeface="Cambria Math" charset="0"/>
                          <a:cs typeface="Cambria Math" charset="0"/>
                        </a:rPr>
                        <m:t>&gt;</m:t>
                      </m:r>
                      <m:r>
                        <a:rPr lang="en-US" altLang="zh-CN" b="0" i="1" smtClean="0">
                          <a:latin typeface="Cambria Math" charset="0"/>
                          <a:ea typeface="Cambria Math" charset="0"/>
                          <a:cs typeface="Cambria Math" charset="0"/>
                        </a:rPr>
                        <m:t>31</m:t>
                      </m:r>
                      <m:r>
                        <a:rPr lang="zh-CN" altLang="en-US" i="1">
                          <a:latin typeface="Cambria Math" charset="0"/>
                          <a:ea typeface="Cambria Math" charset="0"/>
                          <a:cs typeface="Cambria Math" charset="0"/>
                        </a:rPr>
                        <m:t> </m:t>
                      </m:r>
                    </m:oMath>
                  </m:oMathPara>
                </a14:m>
                <a:endParaRPr lang="en-US" dirty="0"/>
              </a:p>
              <a:p>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976993" y="2859872"/>
                <a:ext cx="2307168" cy="1754326"/>
              </a:xfrm>
              <a:prstGeom prst="rect">
                <a:avLst/>
              </a:prstGeom>
              <a:blipFill rotWithShape="0">
                <a:blip r:embed="rId4"/>
                <a:stretch>
                  <a:fillRect t="-1736" b="-9028"/>
                </a:stretch>
              </a:blipFill>
            </p:spPr>
            <p:txBody>
              <a:bodyPr/>
              <a:lstStyle/>
              <a:p>
                <a:r>
                  <a:rPr lang="en-US">
                    <a:noFill/>
                  </a:rPr>
                  <a:t> </a:t>
                </a:r>
              </a:p>
            </p:txBody>
          </p:sp>
        </mc:Fallback>
      </mc:AlternateContent>
      <p:sp>
        <p:nvSpPr>
          <p:cNvPr id="10" name="TextBox 9"/>
          <p:cNvSpPr txBox="1"/>
          <p:nvPr/>
        </p:nvSpPr>
        <p:spPr>
          <a:xfrm>
            <a:off x="6666118" y="2859872"/>
            <a:ext cx="2786743" cy="1477328"/>
          </a:xfrm>
          <a:prstGeom prst="rect">
            <a:avLst/>
          </a:prstGeom>
          <a:noFill/>
        </p:spPr>
        <p:txBody>
          <a:bodyPr wrap="square" rtlCol="0">
            <a:spAutoFit/>
          </a:bodyPr>
          <a:lstStyle/>
          <a:p>
            <a:r>
              <a:rPr lang="en-US" altLang="zh-CN" b="1" dirty="0" smtClean="0">
                <a:solidFill>
                  <a:schemeClr val="accent1"/>
                </a:solidFill>
              </a:rPr>
              <a:t>Fare</a:t>
            </a:r>
            <a:endParaRPr lang="en-US" altLang="zh-CN" b="1" dirty="0">
              <a:solidFill>
                <a:schemeClr val="accent1"/>
              </a:solidFill>
            </a:endParaRPr>
          </a:p>
          <a:p>
            <a:r>
              <a:rPr lang="zh-CN" altLang="en-US" dirty="0" smtClean="0"/>
              <a:t>   </a:t>
            </a:r>
            <a:r>
              <a:rPr lang="en-US" altLang="zh-CN" dirty="0" smtClean="0"/>
              <a:t>1</a:t>
            </a:r>
          </a:p>
          <a:p>
            <a:r>
              <a:rPr lang="zh-CN" altLang="en-US" dirty="0" smtClean="0"/>
              <a:t>   </a:t>
            </a:r>
            <a:r>
              <a:rPr lang="en-US" altLang="zh-CN" dirty="0" smtClean="0"/>
              <a:t>2</a:t>
            </a:r>
          </a:p>
          <a:p>
            <a:r>
              <a:rPr lang="zh-CN" altLang="en-US" dirty="0" smtClean="0"/>
              <a:t>   </a:t>
            </a:r>
            <a:r>
              <a:rPr lang="en-US" altLang="zh-CN" dirty="0" smtClean="0"/>
              <a:t>3</a:t>
            </a:r>
          </a:p>
          <a:p>
            <a:r>
              <a:rPr lang="zh-CN" altLang="en-US" dirty="0" smtClean="0"/>
              <a:t>   </a:t>
            </a:r>
            <a:r>
              <a:rPr lang="en-US" altLang="zh-CN" dirty="0" smtClean="0"/>
              <a:t>4</a:t>
            </a:r>
          </a:p>
        </p:txBody>
      </p:sp>
      <p:cxnSp>
        <p:nvCxnSpPr>
          <p:cNvPr id="11" name="Straight Arrow Connector 10"/>
          <p:cNvCxnSpPr/>
          <p:nvPr/>
        </p:nvCxnSpPr>
        <p:spPr>
          <a:xfrm flipV="1">
            <a:off x="5884399" y="3020975"/>
            <a:ext cx="632708" cy="216"/>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Rectangle 11"/>
              <p:cNvSpPr/>
              <p:nvPr/>
            </p:nvSpPr>
            <p:spPr>
              <a:xfrm>
                <a:off x="7802662" y="2813701"/>
                <a:ext cx="4171873" cy="1200329"/>
              </a:xfrm>
              <a:prstGeom prst="rect">
                <a:avLst/>
              </a:prstGeom>
            </p:spPr>
            <p:txBody>
              <a:bodyPr wrap="square">
                <a:spAutoFit/>
              </a:bodyPr>
              <a:lstStyle/>
              <a:p>
                <a:r>
                  <a:rPr lang="en-US" dirty="0" smtClean="0">
                    <a:solidFill>
                      <a:srgbClr val="7030A0"/>
                    </a:solidFill>
                  </a:rPr>
                  <a:t>Parch</a:t>
                </a:r>
                <a:r>
                  <a:rPr lang="en-US" dirty="0" smtClean="0"/>
                  <a:t> </a:t>
                </a:r>
                <a:r>
                  <a:rPr lang="en-US" altLang="zh-CN" dirty="0"/>
                  <a:t>+</a:t>
                </a:r>
                <a:r>
                  <a:rPr lang="zh-CN" altLang="en-US" dirty="0"/>
                  <a:t> </a:t>
                </a:r>
                <a:r>
                  <a:rPr lang="en-US" dirty="0" err="1" smtClean="0">
                    <a:solidFill>
                      <a:srgbClr val="7030A0"/>
                    </a:solidFill>
                  </a:rPr>
                  <a:t>SibSp</a:t>
                </a:r>
                <a:r>
                  <a:rPr lang="zh-CN" altLang="en-US" dirty="0" smtClean="0"/>
                  <a:t> </a:t>
                </a:r>
                <a:r>
                  <a:rPr lang="en-US" altLang="zh-CN" dirty="0" smtClean="0"/>
                  <a:t>+ </a:t>
                </a:r>
                <a:r>
                  <a:rPr lang="en-US" dirty="0" smtClean="0">
                    <a:solidFill>
                      <a:srgbClr val="7030A0"/>
                    </a:solidFill>
                  </a:rPr>
                  <a:t>1</a:t>
                </a:r>
                <a:r>
                  <a:rPr lang="en-US" altLang="zh-CN" dirty="0" smtClean="0"/>
                  <a:t>=</a:t>
                </a:r>
                <a:r>
                  <a:rPr lang="zh-CN" altLang="en-US" dirty="0" smtClean="0"/>
                  <a:t> </a:t>
                </a:r>
                <a:r>
                  <a:rPr lang="en-US" altLang="zh-CN" b="1" dirty="0" err="1" smtClean="0">
                    <a:solidFill>
                      <a:schemeClr val="accent1"/>
                    </a:solidFill>
                  </a:rPr>
                  <a:t>FamilySize</a:t>
                </a:r>
                <a:r>
                  <a:rPr lang="zh-CN" altLang="en-US" b="1" dirty="0" smtClean="0">
                    <a:solidFill>
                      <a:schemeClr val="accent1"/>
                    </a:solidFill>
                  </a:rPr>
                  <a:t> </a:t>
                </a:r>
                <a:endParaRPr lang="en-US" altLang="zh-CN" b="1" i="1" dirty="0" smtClean="0">
                  <a:solidFill>
                    <a:schemeClr val="accent1"/>
                  </a:solidFill>
                  <a:latin typeface="Cambria Math" charset="0"/>
                  <a:ea typeface="Cambria Math" charset="0"/>
                  <a:cs typeface="Cambria Math" charset="0"/>
                </a:endParaRPr>
              </a:p>
              <a:p>
                <a14:m>
                  <m:oMath xmlns:m="http://schemas.openxmlformats.org/officeDocument/2006/math">
                    <m:r>
                      <a:rPr lang="zh-CN" altLang="en-US" b="1" i="1" smtClean="0">
                        <a:solidFill>
                          <a:schemeClr val="accent1"/>
                        </a:solidFill>
                        <a:latin typeface="Cambria Math" charset="0"/>
                        <a:ea typeface="Cambria Math" charset="0"/>
                        <a:cs typeface="Cambria Math" charset="0"/>
                      </a:rPr>
                      <m:t>                                    </m:t>
                    </m:r>
                    <m:r>
                      <a:rPr lang="mr-IN" altLang="zh-CN" b="1" i="1" smtClean="0">
                        <a:solidFill>
                          <a:schemeClr val="accent1"/>
                        </a:solidFill>
                        <a:latin typeface="Cambria Math" charset="0"/>
                        <a:ea typeface="Cambria Math" charset="0"/>
                        <a:cs typeface="Cambria Math" charset="0"/>
                      </a:rPr>
                      <m:t>=</m:t>
                    </m:r>
                    <m:r>
                      <a:rPr lang="en-US" altLang="zh-CN" b="1" i="1" smtClean="0">
                        <a:solidFill>
                          <a:schemeClr val="accent1"/>
                        </a:solidFill>
                        <a:latin typeface="Cambria Math" charset="0"/>
                        <a:ea typeface="Cambria Math" charset="0"/>
                        <a:cs typeface="Cambria Math" charset="0"/>
                      </a:rPr>
                      <m:t>𝟏</m:t>
                    </m:r>
                  </m:oMath>
                </a14:m>
                <a:r>
                  <a:rPr lang="zh-CN" altLang="en-US" b="1" dirty="0" smtClean="0">
                    <a:solidFill>
                      <a:schemeClr val="accent1"/>
                    </a:solidFill>
                  </a:rPr>
                  <a:t>                          </a:t>
                </a:r>
                <a:endParaRPr lang="en-US" altLang="zh-CN" b="1" dirty="0" smtClean="0">
                  <a:solidFill>
                    <a:schemeClr val="accent1"/>
                  </a:solidFill>
                </a:endParaRPr>
              </a:p>
              <a:p>
                <a:r>
                  <a:rPr lang="zh-CN" altLang="en-US" b="1" dirty="0">
                    <a:solidFill>
                      <a:schemeClr val="accent1"/>
                    </a:solidFill>
                  </a:rPr>
                  <a:t> </a:t>
                </a:r>
                <a:r>
                  <a:rPr lang="zh-CN" altLang="en-US" b="1" dirty="0" smtClean="0">
                    <a:solidFill>
                      <a:schemeClr val="accent1"/>
                    </a:solidFill>
                  </a:rPr>
                  <a:t>                                </a:t>
                </a:r>
                <a:r>
                  <a:rPr lang="zh-CN" altLang="en-US" b="1" dirty="0">
                    <a:solidFill>
                      <a:schemeClr val="accent1"/>
                    </a:solidFill>
                  </a:rPr>
                  <a:t> </a:t>
                </a:r>
                <a:r>
                  <a:rPr lang="zh-CN" altLang="en-US" b="1" dirty="0" smtClean="0">
                    <a:solidFill>
                      <a:schemeClr val="accent1"/>
                    </a:solidFill>
                  </a:rPr>
                  <a:t> </a:t>
                </a:r>
                <a14:m>
                  <m:oMath xmlns:m="http://schemas.openxmlformats.org/officeDocument/2006/math">
                    <m:r>
                      <a:rPr lang="mr-IN" altLang="zh-CN" b="1" i="1" smtClean="0">
                        <a:solidFill>
                          <a:schemeClr val="accent1"/>
                        </a:solidFill>
                        <a:latin typeface="Cambria Math" charset="0"/>
                        <a:ea typeface="Cambria Math" charset="0"/>
                        <a:cs typeface="Cambria Math" charset="0"/>
                      </a:rPr>
                      <m:t>&gt;</m:t>
                    </m:r>
                    <m:r>
                      <a:rPr lang="en-US" altLang="zh-CN" b="1" i="1" smtClean="0">
                        <a:solidFill>
                          <a:schemeClr val="accent1"/>
                        </a:solidFill>
                        <a:latin typeface="Cambria Math" charset="0"/>
                        <a:ea typeface="Cambria Math" charset="0"/>
                        <a:cs typeface="Cambria Math" charset="0"/>
                      </a:rPr>
                      <m:t>𝟏</m:t>
                    </m:r>
                  </m:oMath>
                </a14:m>
                <a:r>
                  <a:rPr lang="zh-CN" altLang="en-US" b="1" dirty="0" smtClean="0">
                    <a:solidFill>
                      <a:schemeClr val="accent1"/>
                    </a:solidFill>
                  </a:rPr>
                  <a:t>                       </a:t>
                </a:r>
                <a:endParaRPr lang="en-US" altLang="zh-CN" b="1" dirty="0">
                  <a:solidFill>
                    <a:schemeClr val="accent1"/>
                  </a:solidFill>
                </a:endParaRPr>
              </a:p>
              <a:p>
                <a:r>
                  <a:rPr lang="zh-CN" altLang="en-US" dirty="0"/>
                  <a:t> </a:t>
                </a:r>
                <a:r>
                  <a:rPr lang="zh-CN" altLang="en-US" dirty="0" smtClean="0"/>
                  <a:t>                              </a:t>
                </a:r>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7802662" y="2813701"/>
                <a:ext cx="4171873" cy="1200329"/>
              </a:xfrm>
              <a:prstGeom prst="rect">
                <a:avLst/>
              </a:prstGeom>
              <a:blipFill rotWithShape="0">
                <a:blip r:embed="rId5"/>
                <a:stretch>
                  <a:fillRect l="-1316" t="-7143"/>
                </a:stretch>
              </a:blipFill>
            </p:spPr>
            <p:txBody>
              <a:bodyPr/>
              <a:lstStyle/>
              <a:p>
                <a:r>
                  <a:rPr lang="en-US">
                    <a:noFill/>
                  </a:rPr>
                  <a:t> </a:t>
                </a:r>
              </a:p>
            </p:txBody>
          </p:sp>
        </mc:Fallback>
      </mc:AlternateContent>
      <p:cxnSp>
        <p:nvCxnSpPr>
          <p:cNvPr id="13" name="Straight Arrow Connector 12"/>
          <p:cNvCxnSpPr/>
          <p:nvPr/>
        </p:nvCxnSpPr>
        <p:spPr>
          <a:xfrm>
            <a:off x="10738907" y="3020975"/>
            <a:ext cx="423679" cy="0"/>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883460" y="2813701"/>
            <a:ext cx="14068" cy="215861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654689" y="2813701"/>
            <a:ext cx="14068" cy="215861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192771" y="2813701"/>
            <a:ext cx="2975597" cy="1477328"/>
          </a:xfrm>
          <a:prstGeom prst="rect">
            <a:avLst/>
          </a:prstGeom>
          <a:noFill/>
        </p:spPr>
        <p:txBody>
          <a:bodyPr wrap="square" rtlCol="0">
            <a:spAutoFit/>
          </a:bodyPr>
          <a:lstStyle/>
          <a:p>
            <a:r>
              <a:rPr lang="en-US" altLang="zh-CN" b="1" dirty="0" err="1" smtClean="0">
                <a:solidFill>
                  <a:schemeClr val="accent1"/>
                </a:solidFill>
              </a:rPr>
              <a:t>IsAlone</a:t>
            </a:r>
            <a:endParaRPr lang="en-US" altLang="zh-CN" b="1" dirty="0">
              <a:solidFill>
                <a:schemeClr val="accent1"/>
              </a:solidFill>
            </a:endParaRPr>
          </a:p>
          <a:p>
            <a:r>
              <a:rPr lang="zh-CN" altLang="en-US" dirty="0" smtClean="0"/>
              <a:t>   </a:t>
            </a:r>
            <a:r>
              <a:rPr lang="en-US" altLang="zh-CN" dirty="0" smtClean="0"/>
              <a:t>0</a:t>
            </a:r>
          </a:p>
          <a:p>
            <a:r>
              <a:rPr lang="zh-CN" altLang="en-US" dirty="0" smtClean="0"/>
              <a:t>   </a:t>
            </a:r>
            <a:r>
              <a:rPr lang="en-US" altLang="zh-CN" dirty="0" smtClean="0"/>
              <a:t>1</a:t>
            </a:r>
          </a:p>
          <a:p>
            <a:r>
              <a:rPr lang="zh-CN" altLang="en-US" dirty="0" smtClean="0"/>
              <a:t>   </a:t>
            </a:r>
            <a:endParaRPr lang="en-US" altLang="zh-CN" dirty="0" smtClean="0"/>
          </a:p>
          <a:p>
            <a:r>
              <a:rPr lang="zh-CN" altLang="en-US" dirty="0" smtClean="0"/>
              <a:t>  </a:t>
            </a:r>
            <a:endParaRPr lang="en-US" altLang="zh-CN" dirty="0" smtClean="0"/>
          </a:p>
        </p:txBody>
      </p:sp>
    </p:spTree>
    <p:extLst>
      <p:ext uri="{BB962C8B-B14F-4D97-AF65-F5344CB8AC3E}">
        <p14:creationId xmlns:p14="http://schemas.microsoft.com/office/powerpoint/2010/main" val="565251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3174" y="1966009"/>
            <a:ext cx="9400148" cy="3330012"/>
          </a:xfrm>
        </p:spPr>
      </p:pic>
      <p:sp>
        <p:nvSpPr>
          <p:cNvPr id="7" name="TextBox 6"/>
          <p:cNvSpPr txBox="1"/>
          <p:nvPr/>
        </p:nvSpPr>
        <p:spPr>
          <a:xfrm>
            <a:off x="693174" y="1198915"/>
            <a:ext cx="1740309" cy="523220"/>
          </a:xfrm>
          <a:prstGeom prst="rect">
            <a:avLst/>
          </a:prstGeom>
          <a:noFill/>
        </p:spPr>
        <p:txBody>
          <a:bodyPr wrap="square" rtlCol="0">
            <a:spAutoFit/>
          </a:bodyPr>
          <a:lstStyle/>
          <a:p>
            <a:pPr marL="285750" indent="-285750">
              <a:buFont typeface="Arial" charset="0"/>
              <a:buChar char="•"/>
            </a:pPr>
            <a:r>
              <a:rPr lang="en-US" altLang="zh-CN" sz="2800" b="1" dirty="0"/>
              <a:t>Result</a:t>
            </a:r>
            <a:endParaRPr lang="en-US" sz="2800" b="1" dirty="0"/>
          </a:p>
        </p:txBody>
      </p:sp>
      <p:cxnSp>
        <p:nvCxnSpPr>
          <p:cNvPr id="8" name="Straight Connector 7"/>
          <p:cNvCxnSpPr/>
          <p:nvPr/>
        </p:nvCxnSpPr>
        <p:spPr>
          <a:xfrm flipV="1">
            <a:off x="167640" y="1089212"/>
            <a:ext cx="3342042" cy="8068"/>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7640" y="266283"/>
            <a:ext cx="3529556" cy="830997"/>
          </a:xfrm>
          <a:prstGeom prst="rect">
            <a:avLst/>
          </a:prstGeom>
          <a:noFill/>
        </p:spPr>
        <p:txBody>
          <a:bodyPr wrap="none" rtlCol="0">
            <a:spAutoFit/>
          </a:bodyPr>
          <a:lstStyle/>
          <a:p>
            <a:r>
              <a:rPr lang="en-US" sz="4800" dirty="0" smtClean="0"/>
              <a:t>Prepare Data</a:t>
            </a:r>
            <a:endParaRPr lang="en-US" sz="4800" dirty="0"/>
          </a:p>
        </p:txBody>
      </p:sp>
    </p:spTree>
    <p:extLst>
      <p:ext uri="{BB962C8B-B14F-4D97-AF65-F5344CB8AC3E}">
        <p14:creationId xmlns:p14="http://schemas.microsoft.com/office/powerpoint/2010/main" val="1657229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47484" y="955040"/>
            <a:ext cx="4424516" cy="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93419" y="247154"/>
            <a:ext cx="4106573" cy="707886"/>
          </a:xfrm>
          <a:prstGeom prst="rect">
            <a:avLst/>
          </a:prstGeom>
        </p:spPr>
        <p:txBody>
          <a:bodyPr wrap="none">
            <a:spAutoFit/>
          </a:bodyPr>
          <a:lstStyle/>
          <a:p>
            <a:r>
              <a:rPr lang="en-US" altLang="zh-CN" sz="4000" b="1" dirty="0" smtClean="0">
                <a:latin typeface="+mj-lt"/>
                <a:ea typeface="+mj-ea"/>
                <a:cs typeface="+mj-cs"/>
              </a:rPr>
              <a:t>Logistic </a:t>
            </a:r>
            <a:r>
              <a:rPr lang="zh-CN" altLang="en-US" dirty="0" smtClean="0">
                <a:effectLst/>
              </a:rPr>
              <a:t> </a:t>
            </a:r>
            <a:r>
              <a:rPr lang="en-US" altLang="zh-CN" sz="4000" b="1" dirty="0" smtClean="0">
                <a:latin typeface="+mj-lt"/>
                <a:ea typeface="+mj-ea"/>
                <a:cs typeface="+mj-cs"/>
              </a:rPr>
              <a:t>Regression</a:t>
            </a:r>
            <a:endParaRPr lang="en-US" sz="4000" b="1" dirty="0">
              <a:latin typeface="+mj-lt"/>
              <a:ea typeface="+mj-ea"/>
              <a:cs typeface="+mj-cs"/>
            </a:endParaRPr>
          </a:p>
        </p:txBody>
      </p:sp>
      <mc:AlternateContent xmlns:mc="http://schemas.openxmlformats.org/markup-compatibility/2006" xmlns:a14="http://schemas.microsoft.com/office/drawing/2010/main">
        <mc:Choice Requires="a14">
          <p:sp>
            <p:nvSpPr>
              <p:cNvPr id="3" name="TextBox 2"/>
              <p:cNvSpPr txBox="1"/>
              <p:nvPr/>
            </p:nvSpPr>
            <p:spPr>
              <a:xfrm>
                <a:off x="2590340" y="2189220"/>
                <a:ext cx="5603970" cy="492443"/>
              </a:xfrm>
              <a:prstGeom prst="rect">
                <a:avLst/>
              </a:prstGeom>
              <a:noFill/>
            </p:spPr>
            <p:txBody>
              <a:bodyPr wrap="none" lIns="0" tIns="0" rIns="0" bIns="0" rtlCol="0">
                <a:spAutoFit/>
              </a:bodyPr>
              <a:lstStyle/>
              <a:p>
                <a14:m>
                  <m:oMath xmlns:m="http://schemas.openxmlformats.org/officeDocument/2006/math">
                    <m:r>
                      <a:rPr lang="en-US" sz="3200" b="0" i="1" smtClean="0">
                        <a:latin typeface="Cambria Math" charset="0"/>
                      </a:rPr>
                      <m:t>(</m:t>
                    </m:r>
                    <m:sSub>
                      <m:sSubPr>
                        <m:ctrlPr>
                          <a:rPr lang="en-US" sz="3200" b="0" i="1" smtClean="0">
                            <a:latin typeface="Cambria Math" charset="0"/>
                          </a:rPr>
                        </m:ctrlPr>
                      </m:sSubPr>
                      <m:e>
                        <m:r>
                          <a:rPr lang="en-US" sz="3200" b="0" i="1" smtClean="0">
                            <a:latin typeface="Cambria Math" charset="0"/>
                          </a:rPr>
                          <m:t>𝑥</m:t>
                        </m:r>
                      </m:e>
                      <m:sub>
                        <m:r>
                          <a:rPr lang="en-US" sz="3200" b="0" i="1" smtClean="0">
                            <a:latin typeface="Cambria Math" charset="0"/>
                          </a:rPr>
                          <m:t>𝑖</m:t>
                        </m:r>
                      </m:sub>
                    </m:sSub>
                    <m:r>
                      <a:rPr lang="en-US" sz="3200" b="0" i="1" smtClean="0">
                        <a:latin typeface="Cambria Math" charset="0"/>
                      </a:rPr>
                      <m:t>, </m:t>
                    </m:r>
                    <m:sSub>
                      <m:sSubPr>
                        <m:ctrlPr>
                          <a:rPr lang="en-US" sz="3200" b="0" i="1" smtClean="0">
                            <a:latin typeface="Cambria Math" charset="0"/>
                          </a:rPr>
                        </m:ctrlPr>
                      </m:sSubPr>
                      <m:e>
                        <m:r>
                          <a:rPr lang="en-US" sz="3200" b="0" i="1" smtClean="0">
                            <a:latin typeface="Cambria Math" charset="0"/>
                          </a:rPr>
                          <m:t>𝑦</m:t>
                        </m:r>
                      </m:e>
                      <m:sub>
                        <m:r>
                          <a:rPr lang="en-US" sz="3200" b="0" i="1" smtClean="0">
                            <a:latin typeface="Cambria Math" charset="0"/>
                          </a:rPr>
                          <m:t>𝑖</m:t>
                        </m:r>
                      </m:sub>
                    </m:sSub>
                    <m:r>
                      <a:rPr lang="en-US" sz="3200" b="0" i="1" smtClean="0">
                        <a:latin typeface="Cambria Math" charset="0"/>
                      </a:rPr>
                      <m:t>)</m:t>
                    </m:r>
                  </m:oMath>
                </a14:m>
                <a:r>
                  <a:rPr lang="en-US" sz="3200" b="0" dirty="0" smtClean="0"/>
                  <a:t>, 	</a:t>
                </a:r>
                <a14:m>
                  <m:oMath xmlns:m="http://schemas.openxmlformats.org/officeDocument/2006/math">
                    <m:sSub>
                      <m:sSubPr>
                        <m:ctrlPr>
                          <a:rPr lang="en-US" sz="3200" b="0" i="1" smtClean="0">
                            <a:latin typeface="Cambria Math" charset="0"/>
                          </a:rPr>
                        </m:ctrlPr>
                      </m:sSubPr>
                      <m:e>
                        <m:r>
                          <a:rPr lang="en-US" sz="3200" b="0" i="1" smtClean="0">
                            <a:latin typeface="Cambria Math" charset="0"/>
                          </a:rPr>
                          <m:t>𝑥</m:t>
                        </m:r>
                      </m:e>
                      <m:sub>
                        <m:r>
                          <a:rPr lang="en-US" sz="3200" b="0" i="1" smtClean="0">
                            <a:latin typeface="Cambria Math" charset="0"/>
                          </a:rPr>
                          <m:t>𝑖</m:t>
                        </m:r>
                      </m:sub>
                    </m:sSub>
                    <m:r>
                      <a:rPr lang="en-US" sz="3200" b="0" i="1" smtClean="0">
                        <a:latin typeface="Cambria Math" charset="0"/>
                      </a:rPr>
                      <m:t>∈</m:t>
                    </m:r>
                    <m:sSup>
                      <m:sSupPr>
                        <m:ctrlPr>
                          <a:rPr lang="en-US" sz="3200" b="0" i="1" smtClean="0">
                            <a:latin typeface="Cambria Math" charset="0"/>
                            <a:ea typeface="Cambria Math" charset="0"/>
                            <a:cs typeface="Cambria Math" charset="0"/>
                          </a:rPr>
                        </m:ctrlPr>
                      </m:sSupPr>
                      <m:e>
                        <m:r>
                          <a:rPr lang="en-US" sz="3200" b="0" i="1" smtClean="0">
                            <a:latin typeface="Cambria Math" charset="0"/>
                            <a:ea typeface="Cambria Math" charset="0"/>
                            <a:cs typeface="Cambria Math" charset="0"/>
                          </a:rPr>
                          <m:t>ℝ</m:t>
                        </m:r>
                      </m:e>
                      <m:sup>
                        <m:r>
                          <a:rPr lang="en-US" sz="3200" b="0" i="1" smtClean="0">
                            <a:latin typeface="Cambria Math" charset="0"/>
                            <a:ea typeface="Cambria Math" charset="0"/>
                            <a:cs typeface="Cambria Math" charset="0"/>
                          </a:rPr>
                          <m:t>𝑝</m:t>
                        </m:r>
                      </m:sup>
                    </m:sSup>
                    <m:r>
                      <a:rPr lang="en-US" sz="3200" b="0" i="1" smtClean="0">
                        <a:latin typeface="Cambria Math" charset="0"/>
                        <a:ea typeface="Cambria Math" charset="0"/>
                        <a:cs typeface="Cambria Math" charset="0"/>
                      </a:rPr>
                      <m:t>,     </m:t>
                    </m:r>
                    <m:sSub>
                      <m:sSubPr>
                        <m:ctrlPr>
                          <a:rPr lang="en-US" sz="3200" b="0" i="1" smtClean="0">
                            <a:latin typeface="Cambria Math" charset="0"/>
                            <a:ea typeface="Cambria Math" charset="0"/>
                            <a:cs typeface="Cambria Math" charset="0"/>
                          </a:rPr>
                        </m:ctrlPr>
                      </m:sSubPr>
                      <m:e>
                        <m:r>
                          <a:rPr lang="en-US" sz="3200" b="0" i="1" smtClean="0">
                            <a:latin typeface="Cambria Math" charset="0"/>
                            <a:ea typeface="Cambria Math" charset="0"/>
                            <a:cs typeface="Cambria Math" charset="0"/>
                          </a:rPr>
                          <m:t>𝑦</m:t>
                        </m:r>
                      </m:e>
                      <m:sub>
                        <m:r>
                          <a:rPr lang="en-US" sz="3200" b="0" i="1" smtClean="0">
                            <a:latin typeface="Cambria Math" charset="0"/>
                            <a:ea typeface="Cambria Math" charset="0"/>
                            <a:cs typeface="Cambria Math" charset="0"/>
                          </a:rPr>
                          <m:t>𝑖</m:t>
                        </m:r>
                      </m:sub>
                    </m:sSub>
                    <m:r>
                      <a:rPr lang="en-US" sz="3200" b="0" i="1" smtClean="0">
                        <a:latin typeface="Cambria Math" charset="0"/>
                        <a:ea typeface="Cambria Math" charset="0"/>
                        <a:cs typeface="Cambria Math" charset="0"/>
                      </a:rPr>
                      <m:t>∈{0, 1}</m:t>
                    </m:r>
                  </m:oMath>
                </a14:m>
                <a:endParaRPr lang="en-US" sz="3200" b="0"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2590340" y="2189220"/>
                <a:ext cx="5603970" cy="492443"/>
              </a:xfrm>
              <a:prstGeom prst="rect">
                <a:avLst/>
              </a:prstGeom>
              <a:blipFill rotWithShape="0">
                <a:blip r:embed="rId6"/>
                <a:stretch>
                  <a:fillRect t="-23457" b="-50617"/>
                </a:stretch>
              </a:blipFill>
            </p:spPr>
            <p:txBody>
              <a:bodyPr/>
              <a:lstStyle/>
              <a:p>
                <a:r>
                  <a:rPr lang="en-US">
                    <a:noFill/>
                  </a:rPr>
                  <a:t> </a:t>
                </a:r>
              </a:p>
            </p:txBody>
          </p:sp>
        </mc:Fallback>
      </mc:AlternateContent>
      <p:sp>
        <p:nvSpPr>
          <p:cNvPr id="6" name="TextBox 5"/>
          <p:cNvSpPr txBox="1"/>
          <p:nvPr/>
        </p:nvSpPr>
        <p:spPr>
          <a:xfrm>
            <a:off x="792375" y="1370538"/>
            <a:ext cx="2764796" cy="584775"/>
          </a:xfrm>
          <a:prstGeom prst="rect">
            <a:avLst/>
          </a:prstGeom>
          <a:noFill/>
        </p:spPr>
        <p:txBody>
          <a:bodyPr wrap="none" rtlCol="0">
            <a:spAutoFit/>
          </a:bodyPr>
          <a:lstStyle/>
          <a:p>
            <a:r>
              <a:rPr lang="en-US" sz="3200" dirty="0" smtClean="0"/>
              <a:t>Observed Data:</a:t>
            </a:r>
            <a:endParaRPr lang="en-US" sz="3200" dirty="0"/>
          </a:p>
        </p:txBody>
      </p:sp>
      <p:sp>
        <p:nvSpPr>
          <p:cNvPr id="9" name="TextBox 8"/>
          <p:cNvSpPr txBox="1"/>
          <p:nvPr/>
        </p:nvSpPr>
        <p:spPr>
          <a:xfrm>
            <a:off x="4428932" y="3069810"/>
            <a:ext cx="2889702" cy="584775"/>
          </a:xfrm>
          <a:prstGeom prst="rect">
            <a:avLst/>
          </a:prstGeom>
          <a:noFill/>
        </p:spPr>
        <p:txBody>
          <a:bodyPr wrap="none" rtlCol="0">
            <a:spAutoFit/>
          </a:bodyPr>
          <a:lstStyle/>
          <a:p>
            <a:r>
              <a:rPr lang="en-US" sz="3200" dirty="0" smtClean="0"/>
              <a:t>How x affects y?</a:t>
            </a:r>
            <a:endParaRPr lang="en-US" sz="3200" dirty="0"/>
          </a:p>
        </p:txBody>
      </p:sp>
      <p:sp>
        <p:nvSpPr>
          <p:cNvPr id="10" name="TextBox 9"/>
          <p:cNvSpPr txBox="1"/>
          <p:nvPr/>
        </p:nvSpPr>
        <p:spPr>
          <a:xfrm>
            <a:off x="2717599" y="4568496"/>
            <a:ext cx="184731" cy="369332"/>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sp>
            <p:nvSpPr>
              <p:cNvPr id="16" name="TextBox 15"/>
              <p:cNvSpPr txBox="1"/>
              <p:nvPr/>
            </p:nvSpPr>
            <p:spPr>
              <a:xfrm>
                <a:off x="3404585" y="4142541"/>
                <a:ext cx="252107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charset="0"/>
                            </a:rPr>
                          </m:ctrlPr>
                        </m:sSubPr>
                        <m:e>
                          <m:r>
                            <a:rPr lang="en-US" sz="2400" b="0" i="1" smtClean="0">
                              <a:latin typeface="Cambria Math" charset="0"/>
                            </a:rPr>
                            <m:t>𝑦</m:t>
                          </m:r>
                        </m:e>
                        <m:sub>
                          <m:r>
                            <a:rPr lang="en-US" sz="2400" b="0" i="1" smtClean="0">
                              <a:latin typeface="Cambria Math" charset="0"/>
                            </a:rPr>
                            <m:t>𝑖</m:t>
                          </m:r>
                        </m:sub>
                      </m:sSub>
                      <m:r>
                        <a:rPr lang="en-US" sz="2400" b="0" i="1" smtClean="0">
                          <a:latin typeface="Cambria Math" charset="0"/>
                        </a:rPr>
                        <m:t> ~ </m:t>
                      </m:r>
                      <m:r>
                        <a:rPr lang="en-US" sz="2400" b="0" i="1" smtClean="0">
                          <a:latin typeface="Cambria Math" charset="0"/>
                        </a:rPr>
                        <m:t>𝐵𝑒𝑟𝑛𝑜𝑢𝑙𝑙𝑖</m:t>
                      </m:r>
                      <m:r>
                        <a:rPr lang="en-US" sz="2400" b="0" i="1" smtClean="0">
                          <a:latin typeface="Cambria Math" charset="0"/>
                        </a:rPr>
                        <m:t>(</m:t>
                      </m:r>
                      <m:sSub>
                        <m:sSubPr>
                          <m:ctrlPr>
                            <a:rPr lang="en-US" sz="2400" b="0" i="1" smtClean="0">
                              <a:latin typeface="Cambria Math" charset="0"/>
                            </a:rPr>
                          </m:ctrlPr>
                        </m:sSubPr>
                        <m:e>
                          <m:r>
                            <a:rPr lang="en-US" sz="2400" b="0" i="1" smtClean="0">
                              <a:latin typeface="Cambria Math" charset="0"/>
                            </a:rPr>
                            <m:t>𝑝</m:t>
                          </m:r>
                        </m:e>
                        <m:sub>
                          <m:r>
                            <a:rPr lang="en-US" sz="2400" b="0" i="1" smtClean="0">
                              <a:latin typeface="Cambria Math" charset="0"/>
                            </a:rPr>
                            <m:t>𝑖</m:t>
                          </m:r>
                        </m:sub>
                      </m:sSub>
                      <m:r>
                        <a:rPr lang="en-US" sz="2400" b="0" i="1" smtClean="0">
                          <a:latin typeface="Cambria Math" charset="0"/>
                        </a:rPr>
                        <m:t>)</m:t>
                      </m:r>
                    </m:oMath>
                  </m:oMathPara>
                </a14:m>
                <a:endParaRPr lang="en-US"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404585" y="4142541"/>
                <a:ext cx="2521075" cy="369332"/>
              </a:xfrm>
              <a:prstGeom prst="rect">
                <a:avLst/>
              </a:prstGeom>
              <a:blipFill rotWithShape="0">
                <a:blip r:embed="rId3"/>
                <a:stretch>
                  <a:fillRect l="-2174" t="-143333" r="-3865" b="-17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336969" y="4783513"/>
                <a:ext cx="2656305" cy="5407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charset="0"/>
                            </a:rPr>
                          </m:ctrlPr>
                        </m:sSubPr>
                        <m:e>
                          <m:r>
                            <a:rPr lang="en-US" sz="2400" b="0" i="1" smtClean="0">
                              <a:latin typeface="Cambria Math" charset="0"/>
                            </a:rPr>
                            <m:t>𝑝</m:t>
                          </m:r>
                        </m:e>
                        <m:sub>
                          <m:r>
                            <a:rPr lang="en-US" sz="2400" b="0" i="1" smtClean="0">
                              <a:latin typeface="Cambria Math" charset="0"/>
                            </a:rPr>
                            <m:t>𝑖</m:t>
                          </m:r>
                        </m:sub>
                      </m:sSub>
                      <m:r>
                        <a:rPr lang="en-US" sz="2400" b="0" i="1" smtClean="0">
                          <a:latin typeface="Cambria Math" charset="0"/>
                        </a:rPr>
                        <m:t>=1/(1+</m:t>
                      </m:r>
                      <m:sSup>
                        <m:sSupPr>
                          <m:ctrlPr>
                            <a:rPr lang="en-US" sz="2400" b="0" i="1" smtClean="0">
                              <a:latin typeface="Cambria Math" charset="0"/>
                            </a:rPr>
                          </m:ctrlPr>
                        </m:sSupPr>
                        <m:e>
                          <m:r>
                            <a:rPr lang="en-US" sz="2400" b="0" i="1" smtClean="0">
                              <a:latin typeface="Cambria Math" charset="0"/>
                            </a:rPr>
                            <m:t>𝑒</m:t>
                          </m:r>
                        </m:e>
                        <m:sup>
                          <m:sSubSup>
                            <m:sSubSupPr>
                              <m:ctrlPr>
                                <a:rPr lang="en-US" sz="2400" b="0" i="1" smtClean="0">
                                  <a:latin typeface="Cambria Math" charset="0"/>
                                </a:rPr>
                              </m:ctrlPr>
                            </m:sSubSupPr>
                            <m:e>
                              <m:r>
                                <a:rPr lang="en-US" sz="2400" b="0" i="1" smtClean="0">
                                  <a:latin typeface="Cambria Math" charset="0"/>
                                </a:rPr>
                                <m:t>𝑥</m:t>
                              </m:r>
                            </m:e>
                            <m:sub>
                              <m:r>
                                <a:rPr lang="en-US" sz="2400" b="0" i="1" smtClean="0">
                                  <a:latin typeface="Cambria Math" charset="0"/>
                                </a:rPr>
                                <m:t>𝑖</m:t>
                              </m:r>
                            </m:sub>
                            <m:sup>
                              <m:r>
                                <a:rPr lang="en-US" sz="2400" b="0" i="1" smtClean="0">
                                  <a:latin typeface="Cambria Math" charset="0"/>
                                </a:rPr>
                                <m:t>𝑇</m:t>
                              </m:r>
                            </m:sup>
                          </m:sSubSup>
                          <m:r>
                            <a:rPr lang="en-US" sz="2400" b="0" i="1" smtClean="0">
                              <a:latin typeface="Cambria Math" charset="0"/>
                            </a:rPr>
                            <m:t>𝛽</m:t>
                          </m:r>
                        </m:sup>
                      </m:sSup>
                      <m:r>
                        <a:rPr lang="en-US" sz="2400" b="0" i="1" smtClean="0">
                          <a:latin typeface="Cambria Math" charset="0"/>
                        </a:rPr>
                        <m:t>)</m:t>
                      </m:r>
                    </m:oMath>
                  </m:oMathPara>
                </a14:m>
                <a:endParaRPr lang="en-US"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3336969" y="4783513"/>
                <a:ext cx="2656305" cy="540789"/>
              </a:xfrm>
              <a:prstGeom prst="rect">
                <a:avLst/>
              </a:prstGeom>
              <a:blipFill rotWithShape="0">
                <a:blip r:embed="rId7"/>
                <a:stretch>
                  <a:fillRect/>
                </a:stretch>
              </a:blipFill>
            </p:spPr>
            <p:txBody>
              <a:bodyPr/>
              <a:lstStyle/>
              <a:p>
                <a:r>
                  <a:rPr lang="en-US">
                    <a:noFill/>
                  </a:rPr>
                  <a:t> </a:t>
                </a:r>
              </a:p>
            </p:txBody>
          </p:sp>
        </mc:Fallback>
      </mc:AlternateContent>
      <p:sp>
        <p:nvSpPr>
          <p:cNvPr id="20" name="Right Brace 19"/>
          <p:cNvSpPr/>
          <p:nvPr/>
        </p:nvSpPr>
        <p:spPr>
          <a:xfrm>
            <a:off x="6657546" y="4142541"/>
            <a:ext cx="379248" cy="1074999"/>
          </a:xfrm>
          <a:prstGeom prst="rightBrace">
            <a:avLst/>
          </a:prstGeom>
          <a:ln w="38100"/>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ln w="0"/>
              <a:solidFill>
                <a:schemeClr val="tx1">
                  <a:alpha val="63000"/>
                </a:schemeClr>
              </a:solidFill>
              <a:effectLst>
                <a:outerShdw blurRad="38100" dist="19050" dir="2700000" algn="tl" rotWithShape="0">
                  <a:schemeClr val="dk1">
                    <a:alpha val="40000"/>
                  </a:schemeClr>
                </a:outerShdw>
              </a:effectLst>
            </a:endParaRPr>
          </a:p>
        </p:txBody>
      </p:sp>
      <mc:AlternateContent xmlns:mc="http://schemas.openxmlformats.org/markup-compatibility/2006" xmlns:a14="http://schemas.microsoft.com/office/drawing/2010/main">
        <mc:Choice Requires="a14">
          <p:sp>
            <p:nvSpPr>
              <p:cNvPr id="21" name="TextBox 20"/>
              <p:cNvSpPr txBox="1"/>
              <p:nvPr/>
            </p:nvSpPr>
            <p:spPr>
              <a:xfrm>
                <a:off x="7701066" y="4418430"/>
                <a:ext cx="97276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charset="0"/>
                        </a:rPr>
                        <m:t>𝑦</m:t>
                      </m:r>
                      <m:r>
                        <a:rPr lang="en-US" sz="2800" b="0" i="1" smtClean="0">
                          <a:latin typeface="Cambria Math" charset="0"/>
                        </a:rPr>
                        <m:t>(</m:t>
                      </m:r>
                      <m:r>
                        <a:rPr lang="en-US" sz="2800" b="0" i="1" smtClean="0">
                          <a:latin typeface="Cambria Math" charset="0"/>
                        </a:rPr>
                        <m:t>𝑥</m:t>
                      </m:r>
                      <m:r>
                        <a:rPr lang="en-US" sz="2800" b="0" i="1" smtClean="0">
                          <a:latin typeface="Cambria Math" charset="0"/>
                        </a:rPr>
                        <m:t>)</m:t>
                      </m:r>
                    </m:oMath>
                  </m:oMathPara>
                </a14:m>
                <a:endParaRPr lang="en-US" sz="2800" dirty="0"/>
              </a:p>
            </p:txBody>
          </p:sp>
        </mc:Choice>
        <mc:Fallback xmlns="">
          <p:sp>
            <p:nvSpPr>
              <p:cNvPr id="21" name="TextBox 20"/>
              <p:cNvSpPr txBox="1">
                <a:spLocks noRot="1" noChangeAspect="1" noMove="1" noResize="1" noEditPoints="1" noAdjustHandles="1" noChangeArrowheads="1" noChangeShapeType="1" noTextEdit="1"/>
              </p:cNvSpPr>
              <p:nvPr/>
            </p:nvSpPr>
            <p:spPr>
              <a:xfrm>
                <a:off x="7701066" y="4418430"/>
                <a:ext cx="972767" cy="523220"/>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45623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7428041" y="354947"/>
                <a:ext cx="252107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charset="0"/>
                            </a:rPr>
                          </m:ctrlPr>
                        </m:sSubPr>
                        <m:e>
                          <m:r>
                            <a:rPr lang="en-US" sz="2400" b="0" i="1" smtClean="0">
                              <a:latin typeface="Cambria Math" charset="0"/>
                            </a:rPr>
                            <m:t>𝑦</m:t>
                          </m:r>
                        </m:e>
                        <m:sub>
                          <m:r>
                            <a:rPr lang="en-US" sz="2400" b="0" i="1" smtClean="0">
                              <a:latin typeface="Cambria Math" charset="0"/>
                            </a:rPr>
                            <m:t>𝑖</m:t>
                          </m:r>
                        </m:sub>
                      </m:sSub>
                      <m:r>
                        <a:rPr lang="en-US" sz="2400" b="0" i="1" smtClean="0">
                          <a:latin typeface="Cambria Math" charset="0"/>
                        </a:rPr>
                        <m:t> ~ </m:t>
                      </m:r>
                      <m:r>
                        <a:rPr lang="en-US" sz="2400" b="0" i="1" smtClean="0">
                          <a:latin typeface="Cambria Math" charset="0"/>
                        </a:rPr>
                        <m:t>𝐵𝑒𝑟𝑛𝑜𝑢𝑙𝑙𝑖</m:t>
                      </m:r>
                      <m:r>
                        <a:rPr lang="en-US" sz="2400" b="0" i="1" smtClean="0">
                          <a:latin typeface="Cambria Math" charset="0"/>
                        </a:rPr>
                        <m:t>(</m:t>
                      </m:r>
                      <m:sSub>
                        <m:sSubPr>
                          <m:ctrlPr>
                            <a:rPr lang="en-US" sz="2400" b="0" i="1" smtClean="0">
                              <a:latin typeface="Cambria Math" charset="0"/>
                            </a:rPr>
                          </m:ctrlPr>
                        </m:sSubPr>
                        <m:e>
                          <m:r>
                            <a:rPr lang="en-US" sz="2400" b="0" i="1" smtClean="0">
                              <a:latin typeface="Cambria Math" charset="0"/>
                            </a:rPr>
                            <m:t>𝑝</m:t>
                          </m:r>
                        </m:e>
                        <m:sub>
                          <m:r>
                            <a:rPr lang="en-US" sz="2400" b="0" i="1" smtClean="0">
                              <a:latin typeface="Cambria Math" charset="0"/>
                            </a:rPr>
                            <m:t>𝑖</m:t>
                          </m:r>
                        </m:sub>
                      </m:sSub>
                      <m:r>
                        <a:rPr lang="en-US" sz="2400" b="0" i="1" smtClean="0">
                          <a:latin typeface="Cambria Math" charset="0"/>
                        </a:rPr>
                        <m:t>)</m:t>
                      </m:r>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7428041" y="354947"/>
                <a:ext cx="2521075" cy="369332"/>
              </a:xfrm>
              <a:prstGeom prst="rect">
                <a:avLst/>
              </a:prstGeom>
              <a:blipFill rotWithShape="0">
                <a:blip r:embed="rId8"/>
                <a:stretch>
                  <a:fillRect l="-2421" t="-140984" r="-3874" b="-1754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360425" y="995919"/>
                <a:ext cx="2656305" cy="5407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charset="0"/>
                            </a:rPr>
                          </m:ctrlPr>
                        </m:sSubPr>
                        <m:e>
                          <m:r>
                            <a:rPr lang="en-US" sz="2400" b="0" i="1" smtClean="0">
                              <a:latin typeface="Cambria Math" charset="0"/>
                            </a:rPr>
                            <m:t>𝑝</m:t>
                          </m:r>
                        </m:e>
                        <m:sub>
                          <m:r>
                            <a:rPr lang="en-US" sz="2400" b="0" i="1" smtClean="0">
                              <a:latin typeface="Cambria Math" charset="0"/>
                            </a:rPr>
                            <m:t>𝑖</m:t>
                          </m:r>
                        </m:sub>
                      </m:sSub>
                      <m:r>
                        <a:rPr lang="en-US" sz="2400" b="0" i="1" smtClean="0">
                          <a:latin typeface="Cambria Math" charset="0"/>
                        </a:rPr>
                        <m:t>=1/(1+</m:t>
                      </m:r>
                      <m:sSup>
                        <m:sSupPr>
                          <m:ctrlPr>
                            <a:rPr lang="en-US" sz="2400" b="0" i="1" smtClean="0">
                              <a:latin typeface="Cambria Math" charset="0"/>
                            </a:rPr>
                          </m:ctrlPr>
                        </m:sSupPr>
                        <m:e>
                          <m:r>
                            <a:rPr lang="en-US" sz="2400" b="0" i="1" smtClean="0">
                              <a:latin typeface="Cambria Math" charset="0"/>
                            </a:rPr>
                            <m:t>𝑒</m:t>
                          </m:r>
                        </m:e>
                        <m:sup>
                          <m:sSubSup>
                            <m:sSubSupPr>
                              <m:ctrlPr>
                                <a:rPr lang="en-US" sz="2400" b="0" i="1" smtClean="0">
                                  <a:latin typeface="Cambria Math" charset="0"/>
                                </a:rPr>
                              </m:ctrlPr>
                            </m:sSubSupPr>
                            <m:e>
                              <m:r>
                                <a:rPr lang="en-US" sz="2400" b="0" i="1" smtClean="0">
                                  <a:latin typeface="Cambria Math" charset="0"/>
                                </a:rPr>
                                <m:t>𝑥</m:t>
                              </m:r>
                            </m:e>
                            <m:sub>
                              <m:r>
                                <a:rPr lang="en-US" sz="2400" b="0" i="1" smtClean="0">
                                  <a:latin typeface="Cambria Math" charset="0"/>
                                </a:rPr>
                                <m:t>𝑖</m:t>
                              </m:r>
                            </m:sub>
                            <m:sup>
                              <m:r>
                                <a:rPr lang="en-US" sz="2400" b="0" i="1" smtClean="0">
                                  <a:latin typeface="Cambria Math" charset="0"/>
                                </a:rPr>
                                <m:t>𝑇</m:t>
                              </m:r>
                            </m:sup>
                          </m:sSubSup>
                          <m:r>
                            <a:rPr lang="en-US" sz="2400" b="0" i="1" smtClean="0">
                              <a:latin typeface="Cambria Math" charset="0"/>
                            </a:rPr>
                            <m:t>𝛽</m:t>
                          </m:r>
                        </m:sup>
                      </m:sSup>
                      <m:r>
                        <a:rPr lang="en-US" sz="2400" b="0" i="1" smtClean="0">
                          <a:latin typeface="Cambria Math" charset="0"/>
                        </a:rPr>
                        <m:t>)</m:t>
                      </m:r>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7360425" y="995919"/>
                <a:ext cx="2656305" cy="540789"/>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53035" y="2802368"/>
                <a:ext cx="10533525" cy="523220"/>
              </a:xfrm>
              <a:prstGeom prst="rect">
                <a:avLst/>
              </a:prstGeom>
              <a:noFill/>
            </p:spPr>
            <p:txBody>
              <a:bodyPr wrap="none" rtlCol="0">
                <a:spAutoFit/>
              </a:bodyPr>
              <a:lstStyle/>
              <a:p>
                <a14:m>
                  <m:oMath xmlns:m="http://schemas.openxmlformats.org/officeDocument/2006/math">
                    <m:r>
                      <a:rPr lang="en-US" sz="2800" b="0" i="1" smtClean="0">
                        <a:latin typeface="Cambria Math" charset="0"/>
                      </a:rPr>
                      <m:t>𝛽</m:t>
                    </m:r>
                    <m:r>
                      <a:rPr lang="en-US" sz="2800" b="0" i="0" smtClean="0">
                        <a:latin typeface="Cambria Math" charset="0"/>
                      </a:rPr>
                      <m:t>:</m:t>
                    </m:r>
                  </m:oMath>
                </a14:m>
                <a:r>
                  <a:rPr lang="en-US" sz="2800" dirty="0" smtClean="0"/>
                  <a:t> coefficient of x, unknown, estimate from data (</a:t>
                </a:r>
                <a:r>
                  <a:rPr lang="en-US" sz="2800" b="1" dirty="0" smtClean="0"/>
                  <a:t>x and y</a:t>
                </a:r>
                <a:r>
                  <a:rPr lang="en-US" sz="2800" dirty="0" smtClean="0"/>
                  <a:t>) (training set)</a:t>
                </a:r>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753035" y="2802368"/>
                <a:ext cx="10533525" cy="523220"/>
              </a:xfrm>
              <a:prstGeom prst="rect">
                <a:avLst/>
              </a:prstGeom>
              <a:blipFill rotWithShape="0">
                <a:blip r:embed="rId4"/>
                <a:stretch>
                  <a:fillRect t="-11628" r="-174" b="-32558"/>
                </a:stretch>
              </a:blipFill>
            </p:spPr>
            <p:txBody>
              <a:bodyPr/>
              <a:lstStyle/>
              <a:p>
                <a:r>
                  <a:rPr lang="en-US">
                    <a:noFill/>
                  </a:rPr>
                  <a:t> </a:t>
                </a:r>
              </a:p>
            </p:txBody>
          </p:sp>
        </mc:Fallback>
      </mc:AlternateContent>
      <p:sp>
        <p:nvSpPr>
          <p:cNvPr id="10" name="TextBox 9"/>
          <p:cNvSpPr txBox="1"/>
          <p:nvPr/>
        </p:nvSpPr>
        <p:spPr>
          <a:xfrm>
            <a:off x="753035" y="1909482"/>
            <a:ext cx="10152530" cy="523220"/>
          </a:xfrm>
          <a:prstGeom prst="rect">
            <a:avLst/>
          </a:prstGeom>
          <a:noFill/>
        </p:spPr>
        <p:txBody>
          <a:bodyPr wrap="square" rtlCol="0">
            <a:spAutoFit/>
          </a:bodyPr>
          <a:lstStyle/>
          <a:p>
            <a:r>
              <a:rPr lang="en-US" sz="2800" dirty="0" smtClean="0"/>
              <a:t>x: </a:t>
            </a:r>
            <a:r>
              <a:rPr lang="en-US" sz="2800" dirty="0"/>
              <a:t>'</a:t>
            </a:r>
            <a:r>
              <a:rPr lang="en-US" sz="2800" dirty="0" err="1"/>
              <a:t>Pclass</a:t>
            </a:r>
            <a:r>
              <a:rPr lang="en-US" sz="2800" dirty="0"/>
              <a:t>', 'Sex', 'Age', 'Fare', 'Embarked', 'Title', '</a:t>
            </a:r>
            <a:r>
              <a:rPr lang="en-US" sz="2800" dirty="0" err="1"/>
              <a:t>FamilySize</a:t>
            </a:r>
            <a:r>
              <a:rPr lang="en-US" sz="2800" dirty="0"/>
              <a:t>', '</a:t>
            </a:r>
            <a:r>
              <a:rPr lang="en-US" sz="2800" dirty="0" err="1"/>
              <a:t>IsAlone</a:t>
            </a:r>
            <a:r>
              <a:rPr lang="en-US" sz="2800" dirty="0"/>
              <a:t>'</a:t>
            </a:r>
          </a:p>
        </p:txBody>
      </p:sp>
      <mc:AlternateContent xmlns:mc="http://schemas.openxmlformats.org/markup-compatibility/2006" xmlns:a14="http://schemas.microsoft.com/office/drawing/2010/main">
        <mc:Choice Requires="a14">
          <p:sp>
            <p:nvSpPr>
              <p:cNvPr id="11" name="TextBox 10"/>
              <p:cNvSpPr txBox="1"/>
              <p:nvPr/>
            </p:nvSpPr>
            <p:spPr>
              <a:xfrm>
                <a:off x="1788459" y="4303059"/>
                <a:ext cx="92236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𝛽</m:t>
                      </m:r>
                      <m:r>
                        <a:rPr lang="en-US" sz="3200" b="0" i="1" smtClean="0">
                          <a:latin typeface="Cambria Math" charset="0"/>
                        </a:rPr>
                        <m:t>, </m:t>
                      </m:r>
                      <m:r>
                        <a:rPr lang="en-US" sz="3200" b="0" i="1" smtClean="0">
                          <a:latin typeface="Cambria Math" charset="0"/>
                        </a:rPr>
                        <m:t>𝑥</m:t>
                      </m:r>
                    </m:oMath>
                  </m:oMathPara>
                </a14:m>
                <a:endParaRPr lang="en-US"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788459" y="4303059"/>
                <a:ext cx="922368" cy="584775"/>
              </a:xfrm>
              <a:prstGeom prst="rect">
                <a:avLst/>
              </a:prstGeom>
              <a:blipFill rotWithShape="0">
                <a:blip r:embed="rId5"/>
                <a:stretch>
                  <a:fillRect/>
                </a:stretch>
              </a:blipFill>
            </p:spPr>
            <p:txBody>
              <a:bodyPr/>
              <a:lstStyle/>
              <a:p>
                <a:r>
                  <a:rPr lang="en-US">
                    <a:noFill/>
                  </a:rPr>
                  <a:t> </a:t>
                </a:r>
              </a:p>
            </p:txBody>
          </p:sp>
        </mc:Fallback>
      </mc:AlternateContent>
      <p:cxnSp>
        <p:nvCxnSpPr>
          <p:cNvPr id="13" name="Straight Arrow Connector 12"/>
          <p:cNvCxnSpPr/>
          <p:nvPr/>
        </p:nvCxnSpPr>
        <p:spPr>
          <a:xfrm>
            <a:off x="2985247" y="4635787"/>
            <a:ext cx="941294"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4254749" y="4303059"/>
                <a:ext cx="55133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charset="0"/>
                            </a:rPr>
                          </m:ctrlPr>
                        </m:sSubPr>
                        <m:e>
                          <m:r>
                            <a:rPr lang="en-US" sz="3200" b="0" i="1" smtClean="0">
                              <a:latin typeface="Cambria Math" charset="0"/>
                            </a:rPr>
                            <m:t>𝑝</m:t>
                          </m:r>
                        </m:e>
                        <m:sub>
                          <m:r>
                            <a:rPr lang="zh-CN" altLang="en-US" sz="3200" b="0" i="1" smtClean="0">
                              <a:latin typeface="Cambria Math" charset="0"/>
                            </a:rPr>
                            <m:t> </m:t>
                          </m:r>
                        </m:sub>
                      </m:sSub>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4254749" y="4303059"/>
                <a:ext cx="551330" cy="584775"/>
              </a:xfrm>
              <a:prstGeom prst="rect">
                <a:avLst/>
              </a:prstGeom>
              <a:blipFill rotWithShape="0">
                <a:blip r:embed="rId6"/>
                <a:stretch>
                  <a:fillRect/>
                </a:stretch>
              </a:blipFill>
            </p:spPr>
            <p:txBody>
              <a:bodyPr/>
              <a:lstStyle/>
              <a:p>
                <a:r>
                  <a:rPr lang="en-US">
                    <a:noFill/>
                  </a:rPr>
                  <a:t> </a:t>
                </a:r>
              </a:p>
            </p:txBody>
          </p:sp>
        </mc:Fallback>
      </mc:AlternateContent>
      <p:cxnSp>
        <p:nvCxnSpPr>
          <p:cNvPr id="16" name="Straight Arrow Connector 15"/>
          <p:cNvCxnSpPr/>
          <p:nvPr/>
        </p:nvCxnSpPr>
        <p:spPr>
          <a:xfrm>
            <a:off x="4967443" y="4635787"/>
            <a:ext cx="941294"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6252882" y="4303058"/>
                <a:ext cx="934038"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3200" b="0" i="1" smtClean="0">
                          <a:latin typeface="Cambria Math" charset="0"/>
                        </a:rPr>
                        <m:t>𝑦</m:t>
                      </m:r>
                      <m:r>
                        <a:rPr lang="en-US" altLang="zh-CN" sz="3200" b="0" i="1" smtClean="0">
                          <a:latin typeface="Cambria Math" charset="0"/>
                        </a:rPr>
                        <m:t>=</m:t>
                      </m:r>
                    </m:oMath>
                  </m:oMathPara>
                </a14:m>
                <a:endParaRPr lang="en-US" sz="3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6252882" y="4303058"/>
                <a:ext cx="934038" cy="584775"/>
              </a:xfrm>
              <a:prstGeom prst="rect">
                <a:avLst/>
              </a:prstGeom>
              <a:blipFill rotWithShape="0">
                <a:blip r:embed="rId7"/>
                <a:stretch>
                  <a:fillRect/>
                </a:stretch>
              </a:blipFill>
            </p:spPr>
            <p:txBody>
              <a:bodyPr/>
              <a:lstStyle/>
              <a:p>
                <a:r>
                  <a:rPr lang="en-US">
                    <a:noFill/>
                  </a:rPr>
                  <a:t> </a:t>
                </a:r>
              </a:p>
            </p:txBody>
          </p:sp>
        </mc:Fallback>
      </mc:AlternateContent>
      <p:sp>
        <p:nvSpPr>
          <p:cNvPr id="18" name="Left Brace 17"/>
          <p:cNvSpPr/>
          <p:nvPr/>
        </p:nvSpPr>
        <p:spPr>
          <a:xfrm>
            <a:off x="7158886" y="4158416"/>
            <a:ext cx="280219" cy="874058"/>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7618907" y="3871559"/>
            <a:ext cx="398614" cy="584775"/>
          </a:xfrm>
          <a:prstGeom prst="rect">
            <a:avLst/>
          </a:prstGeom>
          <a:noFill/>
        </p:spPr>
        <p:txBody>
          <a:bodyPr wrap="square" rtlCol="0">
            <a:spAutoFit/>
          </a:bodyPr>
          <a:lstStyle/>
          <a:p>
            <a:r>
              <a:rPr lang="en-US" altLang="zh-CN" sz="3200" dirty="0" smtClean="0"/>
              <a:t>1</a:t>
            </a:r>
            <a:r>
              <a:rPr lang="en-US" altLang="zh-CN" sz="3200" dirty="0"/>
              <a:t>,</a:t>
            </a:r>
            <a:endParaRPr lang="en-US" sz="3200" dirty="0"/>
          </a:p>
        </p:txBody>
      </p:sp>
      <p:sp>
        <p:nvSpPr>
          <p:cNvPr id="20" name="TextBox 19"/>
          <p:cNvSpPr txBox="1"/>
          <p:nvPr/>
        </p:nvSpPr>
        <p:spPr>
          <a:xfrm>
            <a:off x="7618907" y="4740086"/>
            <a:ext cx="479314" cy="584775"/>
          </a:xfrm>
          <a:prstGeom prst="rect">
            <a:avLst/>
          </a:prstGeom>
          <a:noFill/>
        </p:spPr>
        <p:txBody>
          <a:bodyPr wrap="square" rtlCol="0">
            <a:spAutoFit/>
          </a:bodyPr>
          <a:lstStyle/>
          <a:p>
            <a:r>
              <a:rPr lang="en-US" altLang="zh-CN" sz="3200" dirty="0" smtClean="0"/>
              <a:t>0,</a:t>
            </a:r>
            <a:endParaRPr lang="en-US" sz="3200" dirty="0"/>
          </a:p>
        </p:txBody>
      </p:sp>
      <mc:AlternateContent xmlns:mc="http://schemas.openxmlformats.org/markup-compatibility/2006" xmlns:a14="http://schemas.microsoft.com/office/drawing/2010/main">
        <mc:Choice Requires="a14">
          <p:sp>
            <p:nvSpPr>
              <p:cNvPr id="22" name="TextBox 21"/>
              <p:cNvSpPr txBox="1"/>
              <p:nvPr/>
            </p:nvSpPr>
            <p:spPr>
              <a:xfrm>
                <a:off x="8460202" y="3871559"/>
                <a:ext cx="158787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𝑝</m:t>
                      </m:r>
                      <m:r>
                        <a:rPr lang="en-US" sz="3200" b="0" i="1" smtClean="0">
                          <a:latin typeface="Cambria Math" charset="0"/>
                        </a:rPr>
                        <m:t>≥0.5</m:t>
                      </m:r>
                    </m:oMath>
                  </m:oMathPara>
                </a14:m>
                <a:endParaRPr lang="en-US" sz="3200" dirty="0"/>
              </a:p>
            </p:txBody>
          </p:sp>
        </mc:Choice>
        <mc:Fallback xmlns="">
          <p:sp>
            <p:nvSpPr>
              <p:cNvPr id="22" name="TextBox 21"/>
              <p:cNvSpPr txBox="1">
                <a:spLocks noRot="1" noChangeAspect="1" noMove="1" noResize="1" noEditPoints="1" noAdjustHandles="1" noChangeArrowheads="1" noChangeShapeType="1" noTextEdit="1"/>
              </p:cNvSpPr>
              <p:nvPr/>
            </p:nvSpPr>
            <p:spPr>
              <a:xfrm>
                <a:off x="8460202" y="3871559"/>
                <a:ext cx="1587871" cy="584775"/>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8460202" y="4635787"/>
                <a:ext cx="158787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𝑝</m:t>
                      </m:r>
                      <m:r>
                        <a:rPr lang="en-US" sz="3200" b="0" i="1" smtClean="0">
                          <a:latin typeface="Cambria Math" charset="0"/>
                        </a:rPr>
                        <m:t>&lt;0.5</m:t>
                      </m:r>
                    </m:oMath>
                  </m:oMathPara>
                </a14:m>
                <a:endParaRPr lang="en-US" sz="3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8460202" y="4635787"/>
                <a:ext cx="1587871" cy="584775"/>
              </a:xfrm>
              <a:prstGeom prst="rect">
                <a:avLst/>
              </a:prstGeom>
              <a:blipFill rotWithShape="0">
                <a:blip r:embed="rId11"/>
                <a:stretch>
                  <a:fillRect/>
                </a:stretch>
              </a:blipFill>
            </p:spPr>
            <p:txBody>
              <a:bodyPr/>
              <a:lstStyle/>
              <a:p>
                <a:r>
                  <a:rPr lang="en-US">
                    <a:noFill/>
                  </a:rPr>
                  <a:t> </a:t>
                </a:r>
              </a:p>
            </p:txBody>
          </p:sp>
        </mc:Fallback>
      </mc:AlternateContent>
      <p:sp>
        <p:nvSpPr>
          <p:cNvPr id="26" name="Rectangle 25"/>
          <p:cNvSpPr/>
          <p:nvPr/>
        </p:nvSpPr>
        <p:spPr>
          <a:xfrm>
            <a:off x="393419" y="247154"/>
            <a:ext cx="4106573" cy="707886"/>
          </a:xfrm>
          <a:prstGeom prst="rect">
            <a:avLst/>
          </a:prstGeom>
        </p:spPr>
        <p:txBody>
          <a:bodyPr wrap="none">
            <a:spAutoFit/>
          </a:bodyPr>
          <a:lstStyle/>
          <a:p>
            <a:r>
              <a:rPr lang="en-US" altLang="zh-CN" sz="4000" b="1" dirty="0" smtClean="0">
                <a:latin typeface="+mj-lt"/>
                <a:ea typeface="+mj-ea"/>
                <a:cs typeface="+mj-cs"/>
              </a:rPr>
              <a:t>Logistic </a:t>
            </a:r>
            <a:r>
              <a:rPr lang="zh-CN" altLang="en-US" dirty="0" smtClean="0">
                <a:effectLst/>
              </a:rPr>
              <a:t> </a:t>
            </a:r>
            <a:r>
              <a:rPr lang="en-US" altLang="zh-CN" sz="4000" b="1" dirty="0" smtClean="0">
                <a:latin typeface="+mj-lt"/>
                <a:ea typeface="+mj-ea"/>
                <a:cs typeface="+mj-cs"/>
              </a:rPr>
              <a:t>Regression</a:t>
            </a:r>
            <a:endParaRPr lang="en-US" sz="4000" b="1" dirty="0">
              <a:latin typeface="+mj-lt"/>
              <a:ea typeface="+mj-ea"/>
              <a:cs typeface="+mj-cs"/>
            </a:endParaRPr>
          </a:p>
        </p:txBody>
      </p:sp>
      <p:cxnSp>
        <p:nvCxnSpPr>
          <p:cNvPr id="27" name="Straight Connector 26"/>
          <p:cNvCxnSpPr/>
          <p:nvPr/>
        </p:nvCxnSpPr>
        <p:spPr>
          <a:xfrm>
            <a:off x="147484" y="955040"/>
            <a:ext cx="4424516" cy="0"/>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056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920" y="178113"/>
            <a:ext cx="2230120" cy="845664"/>
          </a:xfrm>
        </p:spPr>
        <p:txBody>
          <a:bodyPr/>
          <a:lstStyle/>
          <a:p>
            <a:r>
              <a:rPr lang="en-US" b="1" dirty="0" smtClean="0"/>
              <a:t>Outline</a:t>
            </a:r>
            <a:endParaRPr lang="en-US" b="1" dirty="0"/>
          </a:p>
        </p:txBody>
      </p:sp>
      <p:sp>
        <p:nvSpPr>
          <p:cNvPr id="3" name="Content Placeholder 2"/>
          <p:cNvSpPr>
            <a:spLocks noGrp="1"/>
          </p:cNvSpPr>
          <p:nvPr>
            <p:ph idx="1"/>
          </p:nvPr>
        </p:nvSpPr>
        <p:spPr>
          <a:xfrm>
            <a:off x="1676400" y="1612421"/>
            <a:ext cx="10515600" cy="4351338"/>
          </a:xfrm>
        </p:spPr>
        <p:txBody>
          <a:bodyPr>
            <a:normAutofit lnSpcReduction="10000"/>
          </a:bodyPr>
          <a:lstStyle/>
          <a:p>
            <a:r>
              <a:rPr lang="en-US" sz="4000" dirty="0" smtClean="0"/>
              <a:t>Introduction</a:t>
            </a:r>
          </a:p>
          <a:p>
            <a:r>
              <a:rPr lang="en-US" sz="4000" dirty="0"/>
              <a:t>Analyze and </a:t>
            </a:r>
            <a:r>
              <a:rPr lang="en-US" sz="4000" dirty="0" smtClean="0"/>
              <a:t>Explore </a:t>
            </a:r>
            <a:r>
              <a:rPr lang="en-US" sz="4000" dirty="0"/>
              <a:t>the </a:t>
            </a:r>
            <a:r>
              <a:rPr lang="en-US" sz="4000" dirty="0" smtClean="0"/>
              <a:t>Data </a:t>
            </a:r>
            <a:endParaRPr lang="en-US" sz="4000" dirty="0"/>
          </a:p>
          <a:p>
            <a:r>
              <a:rPr lang="en-US" altLang="zh-CN" sz="4000" dirty="0" smtClean="0"/>
              <a:t>P</a:t>
            </a:r>
            <a:r>
              <a:rPr lang="en-US" sz="4000" dirty="0" smtClean="0"/>
              <a:t>repare Data </a:t>
            </a:r>
          </a:p>
          <a:p>
            <a:r>
              <a:rPr lang="en-US" altLang="zh-CN" sz="4000" dirty="0" smtClean="0">
                <a:effectLst/>
              </a:rPr>
              <a:t>Logistic</a:t>
            </a:r>
            <a:r>
              <a:rPr lang="zh-CN" altLang="en-US" sz="4000" dirty="0" smtClean="0">
                <a:effectLst/>
              </a:rPr>
              <a:t> </a:t>
            </a:r>
            <a:r>
              <a:rPr lang="en-US" altLang="zh-CN" sz="4000" dirty="0" smtClean="0"/>
              <a:t>Regression</a:t>
            </a:r>
          </a:p>
          <a:p>
            <a:r>
              <a:rPr lang="en-US" sz="4000" dirty="0" smtClean="0">
                <a:effectLst/>
              </a:rPr>
              <a:t>Estimate Parameters</a:t>
            </a:r>
          </a:p>
          <a:p>
            <a:r>
              <a:rPr lang="en-US" sz="4000" dirty="0" smtClean="0"/>
              <a:t>Code</a:t>
            </a:r>
          </a:p>
          <a:p>
            <a:r>
              <a:rPr lang="en-US" sz="4000" dirty="0" smtClean="0">
                <a:effectLst/>
              </a:rPr>
              <a:t>Results</a:t>
            </a:r>
          </a:p>
          <a:p>
            <a:endParaRPr lang="en-US" dirty="0" smtClean="0"/>
          </a:p>
        </p:txBody>
      </p:sp>
      <p:cxnSp>
        <p:nvCxnSpPr>
          <p:cNvPr id="232" name="Straight Connector 231"/>
          <p:cNvCxnSpPr/>
          <p:nvPr/>
        </p:nvCxnSpPr>
        <p:spPr>
          <a:xfrm>
            <a:off x="0" y="1097280"/>
            <a:ext cx="4734560" cy="0"/>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3322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419" y="247154"/>
            <a:ext cx="4106573" cy="707886"/>
          </a:xfrm>
          <a:prstGeom prst="rect">
            <a:avLst/>
          </a:prstGeom>
        </p:spPr>
        <p:txBody>
          <a:bodyPr wrap="none">
            <a:spAutoFit/>
          </a:bodyPr>
          <a:lstStyle/>
          <a:p>
            <a:r>
              <a:rPr lang="en-US" altLang="zh-CN" sz="4000" b="1" dirty="0" smtClean="0">
                <a:latin typeface="+mj-lt"/>
                <a:ea typeface="+mj-ea"/>
                <a:cs typeface="+mj-cs"/>
              </a:rPr>
              <a:t>Logistic </a:t>
            </a:r>
            <a:r>
              <a:rPr lang="zh-CN" altLang="en-US" dirty="0" smtClean="0">
                <a:effectLst/>
              </a:rPr>
              <a:t> </a:t>
            </a:r>
            <a:r>
              <a:rPr lang="en-US" altLang="zh-CN" sz="4000" b="1" dirty="0" smtClean="0">
                <a:latin typeface="+mj-lt"/>
                <a:ea typeface="+mj-ea"/>
                <a:cs typeface="+mj-cs"/>
              </a:rPr>
              <a:t>Regression</a:t>
            </a:r>
            <a:endParaRPr lang="en-US" sz="4000" b="1" dirty="0">
              <a:latin typeface="+mj-lt"/>
              <a:ea typeface="+mj-ea"/>
              <a:cs typeface="+mj-cs"/>
            </a:endParaRPr>
          </a:p>
        </p:txBody>
      </p:sp>
      <p:cxnSp>
        <p:nvCxnSpPr>
          <p:cNvPr id="5" name="Straight Connector 4"/>
          <p:cNvCxnSpPr/>
          <p:nvPr/>
        </p:nvCxnSpPr>
        <p:spPr>
          <a:xfrm>
            <a:off x="147484" y="955040"/>
            <a:ext cx="4424516" cy="0"/>
          </a:xfrm>
          <a:prstGeom prst="line">
            <a:avLst/>
          </a:prstGeom>
          <a:ln w="3492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538843" y="1861457"/>
                <a:ext cx="6969793" cy="584775"/>
              </a:xfrm>
              <a:prstGeom prst="rect">
                <a:avLst/>
              </a:prstGeom>
              <a:noFill/>
            </p:spPr>
            <p:txBody>
              <a:bodyPr wrap="none" rtlCol="0">
                <a:spAutoFit/>
              </a:bodyPr>
              <a:lstStyle/>
              <a:p>
                <a:r>
                  <a:rPr lang="en-US" sz="3200" dirty="0" smtClean="0"/>
                  <a:t>How to estimate </a:t>
                </a:r>
                <a14:m>
                  <m:oMath xmlns:m="http://schemas.openxmlformats.org/officeDocument/2006/math">
                    <m:r>
                      <m:rPr>
                        <m:sty m:val="p"/>
                      </m:rPr>
                      <a:rPr lang="en-US" sz="3200" b="0" i="1" smtClean="0">
                        <a:latin typeface="Cambria Math" charset="0"/>
                      </a:rPr>
                      <m:t>β</m:t>
                    </m:r>
                  </m:oMath>
                </a14:m>
                <a:r>
                  <a:rPr lang="en-US" sz="3200" b="0" dirty="0" smtClean="0"/>
                  <a:t> from the training set?</a:t>
                </a:r>
              </a:p>
            </p:txBody>
          </p:sp>
        </mc:Choice>
        <mc:Fallback xmlns="">
          <p:sp>
            <p:nvSpPr>
              <p:cNvPr id="7" name="TextBox 6"/>
              <p:cNvSpPr txBox="1">
                <a:spLocks noRot="1" noChangeAspect="1" noMove="1" noResize="1" noEditPoints="1" noAdjustHandles="1" noChangeArrowheads="1" noChangeShapeType="1" noTextEdit="1"/>
              </p:cNvSpPr>
              <p:nvPr/>
            </p:nvSpPr>
            <p:spPr>
              <a:xfrm>
                <a:off x="538843" y="1861457"/>
                <a:ext cx="6969793" cy="584775"/>
              </a:xfrm>
              <a:prstGeom prst="rect">
                <a:avLst/>
              </a:prstGeom>
              <a:blipFill rotWithShape="0">
                <a:blip r:embed="rId2"/>
                <a:stretch>
                  <a:fillRect l="-2185" t="-12500" r="-1224"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391427" y="247154"/>
                <a:ext cx="252107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charset="0"/>
                            </a:rPr>
                          </m:ctrlPr>
                        </m:sSubPr>
                        <m:e>
                          <m:r>
                            <a:rPr lang="en-US" sz="2400" b="0" i="1" smtClean="0">
                              <a:latin typeface="Cambria Math" charset="0"/>
                            </a:rPr>
                            <m:t>𝑦</m:t>
                          </m:r>
                        </m:e>
                        <m:sub>
                          <m:r>
                            <a:rPr lang="en-US" sz="2400" b="0" i="1" smtClean="0">
                              <a:latin typeface="Cambria Math" charset="0"/>
                            </a:rPr>
                            <m:t>𝑖</m:t>
                          </m:r>
                        </m:sub>
                      </m:sSub>
                      <m:r>
                        <a:rPr lang="en-US" sz="2400" b="0" i="1" smtClean="0">
                          <a:latin typeface="Cambria Math" charset="0"/>
                        </a:rPr>
                        <m:t> ~ </m:t>
                      </m:r>
                      <m:r>
                        <a:rPr lang="en-US" sz="2400" b="0" i="1" smtClean="0">
                          <a:latin typeface="Cambria Math" charset="0"/>
                        </a:rPr>
                        <m:t>𝐵𝑒𝑟𝑛𝑜𝑢𝑙𝑙𝑖</m:t>
                      </m:r>
                      <m:r>
                        <a:rPr lang="en-US" sz="2400" b="0" i="1" smtClean="0">
                          <a:latin typeface="Cambria Math" charset="0"/>
                        </a:rPr>
                        <m:t>(</m:t>
                      </m:r>
                      <m:sSub>
                        <m:sSubPr>
                          <m:ctrlPr>
                            <a:rPr lang="en-US" sz="2400" b="0" i="1" smtClean="0">
                              <a:latin typeface="Cambria Math" charset="0"/>
                            </a:rPr>
                          </m:ctrlPr>
                        </m:sSubPr>
                        <m:e>
                          <m:r>
                            <a:rPr lang="en-US" sz="2400" b="0" i="1" smtClean="0">
                              <a:latin typeface="Cambria Math" charset="0"/>
                            </a:rPr>
                            <m:t>𝑝</m:t>
                          </m:r>
                        </m:e>
                        <m:sub>
                          <m:r>
                            <a:rPr lang="en-US" sz="2400" b="0" i="1" smtClean="0">
                              <a:latin typeface="Cambria Math" charset="0"/>
                            </a:rPr>
                            <m:t>𝑖</m:t>
                          </m:r>
                        </m:sub>
                      </m:sSub>
                      <m:r>
                        <a:rPr lang="en-US" sz="2400" b="0" i="1" smtClean="0">
                          <a:latin typeface="Cambria Math" charset="0"/>
                        </a:rPr>
                        <m:t>)</m:t>
                      </m:r>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8391427" y="247154"/>
                <a:ext cx="2521075" cy="369332"/>
              </a:xfrm>
              <a:prstGeom prst="rect">
                <a:avLst/>
              </a:prstGeom>
              <a:blipFill rotWithShape="0">
                <a:blip r:embed="rId3"/>
                <a:stretch>
                  <a:fillRect l="-2421" t="-143333" r="-3874" b="-17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8323811" y="888126"/>
                <a:ext cx="2656305" cy="5407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charset="0"/>
                            </a:rPr>
                          </m:ctrlPr>
                        </m:sSubPr>
                        <m:e>
                          <m:r>
                            <a:rPr lang="en-US" sz="2400" b="0" i="1" smtClean="0">
                              <a:latin typeface="Cambria Math" charset="0"/>
                            </a:rPr>
                            <m:t>𝑝</m:t>
                          </m:r>
                        </m:e>
                        <m:sub>
                          <m:r>
                            <a:rPr lang="en-US" sz="2400" b="0" i="1" smtClean="0">
                              <a:latin typeface="Cambria Math" charset="0"/>
                            </a:rPr>
                            <m:t>𝑖</m:t>
                          </m:r>
                        </m:sub>
                      </m:sSub>
                      <m:r>
                        <a:rPr lang="en-US" sz="2400" b="0" i="1" smtClean="0">
                          <a:latin typeface="Cambria Math" charset="0"/>
                        </a:rPr>
                        <m:t>=1/(1+</m:t>
                      </m:r>
                      <m:sSup>
                        <m:sSupPr>
                          <m:ctrlPr>
                            <a:rPr lang="en-US" sz="2400" b="0" i="1" smtClean="0">
                              <a:latin typeface="Cambria Math" charset="0"/>
                            </a:rPr>
                          </m:ctrlPr>
                        </m:sSupPr>
                        <m:e>
                          <m:r>
                            <a:rPr lang="en-US" sz="2400" b="0" i="1" smtClean="0">
                              <a:latin typeface="Cambria Math" charset="0"/>
                            </a:rPr>
                            <m:t>𝑒</m:t>
                          </m:r>
                        </m:e>
                        <m:sup>
                          <m:sSubSup>
                            <m:sSubSupPr>
                              <m:ctrlPr>
                                <a:rPr lang="en-US" sz="2400" b="0" i="1" smtClean="0">
                                  <a:latin typeface="Cambria Math" charset="0"/>
                                </a:rPr>
                              </m:ctrlPr>
                            </m:sSubSupPr>
                            <m:e>
                              <m:r>
                                <a:rPr lang="en-US" sz="2400" b="0" i="1" smtClean="0">
                                  <a:latin typeface="Cambria Math" charset="0"/>
                                </a:rPr>
                                <m:t>𝑥</m:t>
                              </m:r>
                            </m:e>
                            <m:sub>
                              <m:r>
                                <a:rPr lang="en-US" sz="2400" b="0" i="1" smtClean="0">
                                  <a:latin typeface="Cambria Math" charset="0"/>
                                </a:rPr>
                                <m:t>𝑖</m:t>
                              </m:r>
                            </m:sub>
                            <m:sup>
                              <m:r>
                                <a:rPr lang="en-US" sz="2400" b="0" i="1" smtClean="0">
                                  <a:latin typeface="Cambria Math" charset="0"/>
                                </a:rPr>
                                <m:t>𝑇</m:t>
                              </m:r>
                            </m:sup>
                          </m:sSubSup>
                          <m:r>
                            <a:rPr lang="en-US" sz="2400" b="0" i="1" smtClean="0">
                              <a:latin typeface="Cambria Math" charset="0"/>
                            </a:rPr>
                            <m:t>𝛽</m:t>
                          </m:r>
                        </m:sup>
                      </m:sSup>
                      <m:r>
                        <a:rPr lang="en-US" sz="2400" b="0" i="1" smtClean="0">
                          <a:latin typeface="Cambria Math" charset="0"/>
                        </a:rPr>
                        <m:t>)</m:t>
                      </m:r>
                    </m:oMath>
                  </m:oMathPara>
                </a14:m>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8323811" y="888126"/>
                <a:ext cx="2656305" cy="540789"/>
              </a:xfrm>
              <a:prstGeom prst="rect">
                <a:avLst/>
              </a:prstGeom>
              <a:blipFill rotWithShape="0">
                <a:blip r:embed="rId4"/>
                <a:stretch>
                  <a:fillRect/>
                </a:stretch>
              </a:blipFill>
            </p:spPr>
            <p:txBody>
              <a:bodyPr/>
              <a:lstStyle/>
              <a:p>
                <a:r>
                  <a:rPr lang="en-US">
                    <a:noFill/>
                  </a:rPr>
                  <a:t> </a:t>
                </a:r>
              </a:p>
            </p:txBody>
          </p:sp>
        </mc:Fallback>
      </mc:AlternateContent>
      <p:sp>
        <p:nvSpPr>
          <p:cNvPr id="11" name="TextBox 10"/>
          <p:cNvSpPr txBox="1"/>
          <p:nvPr/>
        </p:nvSpPr>
        <p:spPr>
          <a:xfrm>
            <a:off x="636814" y="2955471"/>
            <a:ext cx="1994136" cy="584775"/>
          </a:xfrm>
          <a:prstGeom prst="rect">
            <a:avLst/>
          </a:prstGeom>
          <a:noFill/>
        </p:spPr>
        <p:txBody>
          <a:bodyPr wrap="none" rtlCol="0">
            <a:spAutoFit/>
          </a:bodyPr>
          <a:lstStyle/>
          <a:p>
            <a:r>
              <a:rPr lang="en-US" sz="3200" dirty="0" smtClean="0"/>
              <a:t>Likelihood:</a:t>
            </a:r>
            <a:endParaRPr lang="en-US" sz="3200" dirty="0"/>
          </a:p>
        </p:txBody>
      </p:sp>
      <mc:AlternateContent xmlns:mc="http://schemas.openxmlformats.org/markup-compatibility/2006" xmlns:a14="http://schemas.microsoft.com/office/drawing/2010/main">
        <mc:Choice Requires="a14">
          <p:sp>
            <p:nvSpPr>
              <p:cNvPr id="12" name="TextBox 11"/>
              <p:cNvSpPr txBox="1"/>
              <p:nvPr/>
            </p:nvSpPr>
            <p:spPr>
              <a:xfrm>
                <a:off x="2792185" y="2529520"/>
                <a:ext cx="8842164" cy="14366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charset="0"/>
                        </a:rPr>
                        <m:t>𝐿</m:t>
                      </m:r>
                      <m:r>
                        <a:rPr lang="en-US" sz="3200" b="0" i="1" smtClean="0">
                          <a:latin typeface="Cambria Math" charset="0"/>
                        </a:rPr>
                        <m:t>(</m:t>
                      </m:r>
                      <m:r>
                        <a:rPr lang="en-US" sz="3200" b="0" i="1" smtClean="0">
                          <a:latin typeface="Cambria Math" charset="0"/>
                        </a:rPr>
                        <m:t>𝛽</m:t>
                      </m:r>
                      <m:r>
                        <a:rPr lang="en-US" sz="3200" b="0" i="1" smtClean="0">
                          <a:latin typeface="Cambria Math" charset="0"/>
                        </a:rPr>
                        <m:t>|</m:t>
                      </m:r>
                      <m:r>
                        <a:rPr lang="en-US" sz="3200" b="0" i="1" smtClean="0">
                          <a:latin typeface="Cambria Math" charset="0"/>
                        </a:rPr>
                        <m:t>𝑋</m:t>
                      </m:r>
                      <m:r>
                        <a:rPr lang="en-US" sz="3200" b="0" i="1" smtClean="0">
                          <a:latin typeface="Cambria Math" charset="0"/>
                        </a:rPr>
                        <m:t>,</m:t>
                      </m:r>
                      <m:r>
                        <a:rPr lang="en-US" sz="3200" b="0" i="1" smtClean="0">
                          <a:latin typeface="Cambria Math" charset="0"/>
                        </a:rPr>
                        <m:t>𝑌</m:t>
                      </m:r>
                      <m:r>
                        <a:rPr lang="en-US" sz="3200" b="0" i="1" smtClean="0">
                          <a:latin typeface="Cambria Math" charset="0"/>
                        </a:rPr>
                        <m:t>)=</m:t>
                      </m:r>
                      <m:nary>
                        <m:naryPr>
                          <m:chr m:val="∏"/>
                          <m:ctrlPr>
                            <a:rPr lang="en-US" sz="3200" b="0" i="1" smtClean="0">
                              <a:latin typeface="Cambria Math" charset="0"/>
                            </a:rPr>
                          </m:ctrlPr>
                        </m:naryPr>
                        <m:sub>
                          <m:r>
                            <a:rPr lang="en-US" sz="3200" b="0" i="1" smtClean="0">
                              <a:latin typeface="Cambria Math" charset="0"/>
                            </a:rPr>
                            <m:t>𝑖</m:t>
                          </m:r>
                          <m:r>
                            <a:rPr lang="en-US" sz="3200" b="0" i="1" smtClean="0">
                              <a:latin typeface="Cambria Math" charset="0"/>
                            </a:rPr>
                            <m:t>=1</m:t>
                          </m:r>
                        </m:sub>
                        <m:sup>
                          <m:r>
                            <a:rPr lang="en-US" sz="3200" b="0" i="1" smtClean="0">
                              <a:latin typeface="Cambria Math" charset="0"/>
                            </a:rPr>
                            <m:t>𝑛</m:t>
                          </m:r>
                        </m:sup>
                        <m:e>
                          <m:r>
                            <a:rPr lang="en-US" sz="3200" b="0" i="1" smtClean="0">
                              <a:latin typeface="Cambria Math" charset="0"/>
                            </a:rPr>
                            <m:t>𝑓</m:t>
                          </m:r>
                          <m:d>
                            <m:dPr>
                              <m:ctrlPr>
                                <a:rPr lang="en-US" sz="3200" b="0" i="1" smtClean="0">
                                  <a:latin typeface="Cambria Math" charset="0"/>
                                </a:rPr>
                              </m:ctrlPr>
                            </m:dPr>
                            <m:e>
                              <m:sSub>
                                <m:sSubPr>
                                  <m:ctrlPr>
                                    <a:rPr lang="en-US" sz="3200" b="0" i="1" smtClean="0">
                                      <a:latin typeface="Cambria Math" charset="0"/>
                                    </a:rPr>
                                  </m:ctrlPr>
                                </m:sSubPr>
                                <m:e>
                                  <m:r>
                                    <a:rPr lang="en-US" sz="3200" b="0" i="1" smtClean="0">
                                      <a:latin typeface="Cambria Math" charset="0"/>
                                    </a:rPr>
                                    <m:t>𝑦</m:t>
                                  </m:r>
                                </m:e>
                                <m:sub>
                                  <m:r>
                                    <a:rPr lang="en-US" sz="3200" b="0" i="1" smtClean="0">
                                      <a:latin typeface="Cambria Math" charset="0"/>
                                    </a:rPr>
                                    <m:t>𝑖</m:t>
                                  </m:r>
                                </m:sub>
                              </m:sSub>
                            </m:e>
                            <m:e>
                              <m:r>
                                <a:rPr lang="en-US" sz="3200" b="0" i="1" smtClean="0">
                                  <a:latin typeface="Cambria Math" charset="0"/>
                                </a:rPr>
                                <m:t>𝛽</m:t>
                              </m:r>
                              <m:r>
                                <a:rPr lang="en-US" sz="3200" b="0" i="1" smtClean="0">
                                  <a:latin typeface="Cambria Math" charset="0"/>
                                </a:rPr>
                                <m:t>, </m:t>
                              </m:r>
                              <m:sSub>
                                <m:sSubPr>
                                  <m:ctrlPr>
                                    <a:rPr lang="en-US" sz="3200" b="0" i="1" smtClean="0">
                                      <a:latin typeface="Cambria Math" charset="0"/>
                                    </a:rPr>
                                  </m:ctrlPr>
                                </m:sSubPr>
                                <m:e>
                                  <m:r>
                                    <a:rPr lang="en-US" sz="3200" b="0" i="1" smtClean="0">
                                      <a:latin typeface="Cambria Math" charset="0"/>
                                    </a:rPr>
                                    <m:t>𝑥</m:t>
                                  </m:r>
                                </m:e>
                                <m:sub>
                                  <m:r>
                                    <a:rPr lang="en-US" sz="3200" b="0" i="1" smtClean="0">
                                      <a:latin typeface="Cambria Math" charset="0"/>
                                    </a:rPr>
                                    <m:t>𝑖</m:t>
                                  </m:r>
                                </m:sub>
                              </m:sSub>
                            </m:e>
                          </m:d>
                        </m:e>
                      </m:nary>
                      <m:r>
                        <a:rPr lang="en-US" sz="3200" b="0" i="1" smtClean="0">
                          <a:latin typeface="Cambria Math" charset="0"/>
                        </a:rPr>
                        <m:t>=</m:t>
                      </m:r>
                      <m:nary>
                        <m:naryPr>
                          <m:chr m:val="∏"/>
                          <m:ctrlPr>
                            <a:rPr lang="en-US" sz="3200" b="0" i="1" smtClean="0">
                              <a:latin typeface="Cambria Math" charset="0"/>
                            </a:rPr>
                          </m:ctrlPr>
                        </m:naryPr>
                        <m:sub>
                          <m:r>
                            <a:rPr lang="en-US" sz="3200" b="0" i="1" smtClean="0">
                              <a:latin typeface="Cambria Math" charset="0"/>
                            </a:rPr>
                            <m:t>𝑖</m:t>
                          </m:r>
                          <m:r>
                            <a:rPr lang="en-US" sz="3200" b="0" i="1" smtClean="0">
                              <a:latin typeface="Cambria Math" charset="0"/>
                            </a:rPr>
                            <m:t>=1</m:t>
                          </m:r>
                        </m:sub>
                        <m:sup>
                          <m:r>
                            <a:rPr lang="en-US" sz="3200" b="0" i="1" smtClean="0">
                              <a:latin typeface="Cambria Math" charset="0"/>
                            </a:rPr>
                            <m:t>𝑛</m:t>
                          </m:r>
                        </m:sup>
                        <m:e>
                          <m:sSubSup>
                            <m:sSubSupPr>
                              <m:ctrlPr>
                                <a:rPr lang="en-US" sz="3200" b="0" i="1" smtClean="0">
                                  <a:latin typeface="Cambria Math" charset="0"/>
                                </a:rPr>
                              </m:ctrlPr>
                            </m:sSubSupPr>
                            <m:e>
                              <m:r>
                                <a:rPr lang="en-US" sz="3200" b="0" i="1" smtClean="0">
                                  <a:latin typeface="Cambria Math" charset="0"/>
                                </a:rPr>
                                <m:t>𝑝</m:t>
                              </m:r>
                            </m:e>
                            <m:sub>
                              <m:r>
                                <a:rPr lang="en-US" sz="3200" b="0" i="1" smtClean="0">
                                  <a:latin typeface="Cambria Math" charset="0"/>
                                </a:rPr>
                                <m:t>𝑖</m:t>
                              </m:r>
                            </m:sub>
                            <m:sup>
                              <m:sSub>
                                <m:sSubPr>
                                  <m:ctrlPr>
                                    <a:rPr lang="en-US" sz="3200" b="0" i="1" smtClean="0">
                                      <a:latin typeface="Cambria Math" charset="0"/>
                                    </a:rPr>
                                  </m:ctrlPr>
                                </m:sSubPr>
                                <m:e>
                                  <m:r>
                                    <a:rPr lang="en-US" sz="3200" b="0" i="1" smtClean="0">
                                      <a:latin typeface="Cambria Math" charset="0"/>
                                    </a:rPr>
                                    <m:t>𝑦</m:t>
                                  </m:r>
                                </m:e>
                                <m:sub>
                                  <m:r>
                                    <a:rPr lang="en-US" sz="3200" b="0" i="1" smtClean="0">
                                      <a:latin typeface="Cambria Math" charset="0"/>
                                    </a:rPr>
                                    <m:t>𝑖</m:t>
                                  </m:r>
                                </m:sub>
                              </m:sSub>
                            </m:sup>
                          </m:sSubSup>
                          <m:sSup>
                            <m:sSupPr>
                              <m:ctrlPr>
                                <a:rPr lang="en-US" sz="3200" b="0" i="1" smtClean="0">
                                  <a:latin typeface="Cambria Math" charset="0"/>
                                </a:rPr>
                              </m:ctrlPr>
                            </m:sSupPr>
                            <m:e>
                              <m:d>
                                <m:dPr>
                                  <m:ctrlPr>
                                    <a:rPr lang="en-US" sz="3200" b="0" i="1" smtClean="0">
                                      <a:latin typeface="Cambria Math" charset="0"/>
                                    </a:rPr>
                                  </m:ctrlPr>
                                </m:dPr>
                                <m:e>
                                  <m:r>
                                    <a:rPr lang="en-US" sz="3200" b="0" i="1" smtClean="0">
                                      <a:latin typeface="Cambria Math" charset="0"/>
                                    </a:rPr>
                                    <m:t>1−</m:t>
                                  </m:r>
                                  <m:sSub>
                                    <m:sSubPr>
                                      <m:ctrlPr>
                                        <a:rPr lang="en-US" sz="3200" b="0" i="1" smtClean="0">
                                          <a:latin typeface="Cambria Math" charset="0"/>
                                        </a:rPr>
                                      </m:ctrlPr>
                                    </m:sSubPr>
                                    <m:e>
                                      <m:r>
                                        <a:rPr lang="en-US" sz="3200" b="0" i="1" smtClean="0">
                                          <a:latin typeface="Cambria Math" charset="0"/>
                                        </a:rPr>
                                        <m:t>𝑝</m:t>
                                      </m:r>
                                    </m:e>
                                    <m:sub>
                                      <m:r>
                                        <a:rPr lang="en-US" sz="3200" b="0" i="1" smtClean="0">
                                          <a:latin typeface="Cambria Math" charset="0"/>
                                        </a:rPr>
                                        <m:t>𝑖</m:t>
                                      </m:r>
                                    </m:sub>
                                  </m:sSub>
                                </m:e>
                              </m:d>
                            </m:e>
                            <m:sup>
                              <m:r>
                                <a:rPr lang="en-US" sz="3200" b="0" i="1" smtClean="0">
                                  <a:latin typeface="Cambria Math" charset="0"/>
                                </a:rPr>
                                <m:t>1−</m:t>
                              </m:r>
                              <m:sSub>
                                <m:sSubPr>
                                  <m:ctrlPr>
                                    <a:rPr lang="en-US" sz="3200" b="0" i="1" smtClean="0">
                                      <a:latin typeface="Cambria Math" charset="0"/>
                                    </a:rPr>
                                  </m:ctrlPr>
                                </m:sSubPr>
                                <m:e>
                                  <m:r>
                                    <a:rPr lang="en-US" sz="3200" b="0" i="1" smtClean="0">
                                      <a:latin typeface="Cambria Math" charset="0"/>
                                    </a:rPr>
                                    <m:t>𝑦</m:t>
                                  </m:r>
                                </m:e>
                                <m:sub>
                                  <m:r>
                                    <a:rPr lang="en-US" sz="3200" b="0" i="1" smtClean="0">
                                      <a:latin typeface="Cambria Math" charset="0"/>
                                    </a:rPr>
                                    <m:t>𝑖</m:t>
                                  </m:r>
                                </m:sub>
                              </m:sSub>
                            </m:sup>
                          </m:sSup>
                        </m:e>
                      </m:nary>
                    </m:oMath>
                  </m:oMathPara>
                </a14:m>
                <a:endParaRPr lang="en-US"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792185" y="2529520"/>
                <a:ext cx="8842164" cy="1436675"/>
              </a:xfrm>
              <a:prstGeom prst="rect">
                <a:avLst/>
              </a:prstGeom>
              <a:blipFill rotWithShape="0">
                <a:blip r:embed="rId6"/>
                <a:stretch>
                  <a:fillRect/>
                </a:stretch>
              </a:blipFill>
            </p:spPr>
            <p:txBody>
              <a:bodyPr/>
              <a:lstStyle/>
              <a:p>
                <a:r>
                  <a:rPr lang="en-US">
                    <a:noFill/>
                  </a:rPr>
                  <a:t> </a:t>
                </a:r>
              </a:p>
            </p:txBody>
          </p:sp>
        </mc:Fallback>
      </mc:AlternateContent>
      <p:sp>
        <p:nvSpPr>
          <p:cNvPr id="13" name="TextBox 12"/>
          <p:cNvSpPr txBox="1"/>
          <p:nvPr/>
        </p:nvSpPr>
        <p:spPr>
          <a:xfrm>
            <a:off x="200129" y="4322127"/>
            <a:ext cx="2592056" cy="584775"/>
          </a:xfrm>
          <a:prstGeom prst="rect">
            <a:avLst/>
          </a:prstGeom>
          <a:noFill/>
        </p:spPr>
        <p:txBody>
          <a:bodyPr wrap="none" rtlCol="0">
            <a:spAutoFit/>
          </a:bodyPr>
          <a:lstStyle/>
          <a:p>
            <a:r>
              <a:rPr lang="en-US" sz="3200" dirty="0" smtClean="0"/>
              <a:t>Log likelihood:</a:t>
            </a:r>
            <a:endParaRPr lang="en-US" sz="3200" dirty="0"/>
          </a:p>
        </p:txBody>
      </p:sp>
      <mc:AlternateContent xmlns:mc="http://schemas.openxmlformats.org/markup-compatibility/2006" xmlns:a14="http://schemas.microsoft.com/office/drawing/2010/main">
        <mc:Choice Requires="a14">
          <p:sp>
            <p:nvSpPr>
              <p:cNvPr id="14" name="TextBox 13"/>
              <p:cNvSpPr txBox="1"/>
              <p:nvPr/>
            </p:nvSpPr>
            <p:spPr>
              <a:xfrm>
                <a:off x="2792185" y="3918493"/>
                <a:ext cx="9028305" cy="13443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3200" b="0" i="1" smtClean="0">
                              <a:latin typeface="Cambria Math" charset="0"/>
                            </a:rPr>
                          </m:ctrlPr>
                        </m:funcPr>
                        <m:fName>
                          <m:r>
                            <m:rPr>
                              <m:sty m:val="p"/>
                            </m:rPr>
                            <a:rPr lang="en-US" sz="3200" b="0" i="0" smtClean="0">
                              <a:latin typeface="Cambria Math" charset="0"/>
                            </a:rPr>
                            <m:t>log</m:t>
                          </m:r>
                        </m:fName>
                        <m:e>
                          <m:r>
                            <a:rPr lang="en-US" sz="3200" b="0" i="1" smtClean="0">
                              <a:latin typeface="Cambria Math" charset="0"/>
                            </a:rPr>
                            <m:t>𝐿</m:t>
                          </m:r>
                          <m:d>
                            <m:dPr>
                              <m:ctrlPr>
                                <a:rPr lang="en-US" sz="3200" b="0" i="1" smtClean="0">
                                  <a:latin typeface="Cambria Math" charset="0"/>
                                </a:rPr>
                              </m:ctrlPr>
                            </m:dPr>
                            <m:e>
                              <m:r>
                                <a:rPr lang="en-US" sz="3200" b="0" i="1" smtClean="0">
                                  <a:latin typeface="Cambria Math" charset="0"/>
                                </a:rPr>
                                <m:t>𝛽</m:t>
                              </m:r>
                            </m:e>
                            <m:e>
                              <m:r>
                                <a:rPr lang="en-US" sz="3200" b="0" i="1" smtClean="0">
                                  <a:latin typeface="Cambria Math" charset="0"/>
                                </a:rPr>
                                <m:t>𝑋</m:t>
                              </m:r>
                              <m:r>
                                <a:rPr lang="en-US" sz="3200" b="0" i="1" smtClean="0">
                                  <a:latin typeface="Cambria Math" charset="0"/>
                                </a:rPr>
                                <m:t>, </m:t>
                              </m:r>
                              <m:r>
                                <a:rPr lang="en-US" sz="3200" b="0" i="1" smtClean="0">
                                  <a:latin typeface="Cambria Math" charset="0"/>
                                </a:rPr>
                                <m:t>𝑌</m:t>
                              </m:r>
                            </m:e>
                          </m:d>
                          <m:r>
                            <a:rPr lang="en-US" sz="3200" b="0" i="1" smtClean="0">
                              <a:latin typeface="Cambria Math" charset="0"/>
                            </a:rPr>
                            <m:t>=</m:t>
                          </m:r>
                          <m:nary>
                            <m:naryPr>
                              <m:chr m:val="∑"/>
                              <m:ctrlPr>
                                <a:rPr lang="en-US" sz="3200" b="0" i="1" smtClean="0">
                                  <a:latin typeface="Cambria Math" charset="0"/>
                                </a:rPr>
                              </m:ctrlPr>
                            </m:naryPr>
                            <m:sub>
                              <m:r>
                                <a:rPr lang="en-US" sz="3200" b="0" i="1" smtClean="0">
                                  <a:latin typeface="Cambria Math" charset="0"/>
                                </a:rPr>
                                <m:t>𝑖</m:t>
                              </m:r>
                              <m:r>
                                <a:rPr lang="en-US" sz="3200" b="0" i="1" smtClean="0">
                                  <a:latin typeface="Cambria Math" charset="0"/>
                                </a:rPr>
                                <m:t>=1</m:t>
                              </m:r>
                            </m:sub>
                            <m:sup>
                              <m:r>
                                <a:rPr lang="en-US" sz="3200" b="0" i="1" smtClean="0">
                                  <a:latin typeface="Cambria Math" charset="0"/>
                                </a:rPr>
                                <m:t>𝑛</m:t>
                              </m:r>
                            </m:sup>
                            <m:e>
                              <m:r>
                                <a:rPr lang="en-US" sz="3200" b="0" i="1" smtClean="0">
                                  <a:latin typeface="Cambria Math" charset="0"/>
                                </a:rPr>
                                <m:t>(</m:t>
                              </m:r>
                              <m:sSub>
                                <m:sSubPr>
                                  <m:ctrlPr>
                                    <a:rPr lang="en-US" sz="3200" b="0" i="1" smtClean="0">
                                      <a:latin typeface="Cambria Math" charset="0"/>
                                    </a:rPr>
                                  </m:ctrlPr>
                                </m:sSubPr>
                                <m:e>
                                  <m:r>
                                    <a:rPr lang="en-US" sz="3200" b="0" i="1" smtClean="0">
                                      <a:latin typeface="Cambria Math" charset="0"/>
                                    </a:rPr>
                                    <m:t>𝑦</m:t>
                                  </m:r>
                                </m:e>
                                <m:sub>
                                  <m:r>
                                    <a:rPr lang="en-US" sz="3200" b="0" i="1" smtClean="0">
                                      <a:latin typeface="Cambria Math" charset="0"/>
                                    </a:rPr>
                                    <m:t>𝑖</m:t>
                                  </m:r>
                                </m:sub>
                              </m:sSub>
                              <m:func>
                                <m:funcPr>
                                  <m:ctrlPr>
                                    <a:rPr lang="en-US" sz="3200" b="0" i="1" smtClean="0">
                                      <a:latin typeface="Cambria Math" charset="0"/>
                                    </a:rPr>
                                  </m:ctrlPr>
                                </m:funcPr>
                                <m:fName>
                                  <m:r>
                                    <m:rPr>
                                      <m:sty m:val="p"/>
                                    </m:rPr>
                                    <a:rPr lang="en-US" sz="3200" b="0" i="0" smtClean="0">
                                      <a:latin typeface="Cambria Math" charset="0"/>
                                    </a:rPr>
                                    <m:t>log</m:t>
                                  </m:r>
                                </m:fName>
                                <m:e>
                                  <m:sSub>
                                    <m:sSubPr>
                                      <m:ctrlPr>
                                        <a:rPr lang="en-US" sz="3200" b="0" i="1" smtClean="0">
                                          <a:latin typeface="Cambria Math" charset="0"/>
                                        </a:rPr>
                                      </m:ctrlPr>
                                    </m:sSubPr>
                                    <m:e>
                                      <m:r>
                                        <a:rPr lang="en-US" sz="3200" b="0" i="1" smtClean="0">
                                          <a:latin typeface="Cambria Math" charset="0"/>
                                        </a:rPr>
                                        <m:t>𝑝</m:t>
                                      </m:r>
                                    </m:e>
                                    <m:sub>
                                      <m:r>
                                        <a:rPr lang="en-US" sz="3200" b="0" i="1" smtClean="0">
                                          <a:latin typeface="Cambria Math" charset="0"/>
                                        </a:rPr>
                                        <m:t>𝑖</m:t>
                                      </m:r>
                                    </m:sub>
                                  </m:sSub>
                                  <m:r>
                                    <a:rPr lang="en-US" sz="3200" b="0" i="1" smtClean="0">
                                      <a:latin typeface="Cambria Math" charset="0"/>
                                    </a:rPr>
                                    <m:t>+</m:t>
                                  </m:r>
                                  <m:d>
                                    <m:dPr>
                                      <m:ctrlPr>
                                        <a:rPr lang="en-US" sz="3200" b="0" i="1" smtClean="0">
                                          <a:latin typeface="Cambria Math" charset="0"/>
                                        </a:rPr>
                                      </m:ctrlPr>
                                    </m:dPr>
                                    <m:e>
                                      <m:r>
                                        <a:rPr lang="en-US" sz="3200" b="0" i="1" smtClean="0">
                                          <a:latin typeface="Cambria Math" charset="0"/>
                                        </a:rPr>
                                        <m:t>1−</m:t>
                                      </m:r>
                                      <m:sSub>
                                        <m:sSubPr>
                                          <m:ctrlPr>
                                            <a:rPr lang="en-US" sz="3200" b="0" i="1" smtClean="0">
                                              <a:latin typeface="Cambria Math" charset="0"/>
                                            </a:rPr>
                                          </m:ctrlPr>
                                        </m:sSubPr>
                                        <m:e>
                                          <m:r>
                                            <a:rPr lang="en-US" sz="3200" b="0" i="1" smtClean="0">
                                              <a:latin typeface="Cambria Math" charset="0"/>
                                            </a:rPr>
                                            <m:t>𝑦</m:t>
                                          </m:r>
                                        </m:e>
                                        <m:sub>
                                          <m:r>
                                            <a:rPr lang="en-US" sz="3200" b="0" i="1" smtClean="0">
                                              <a:latin typeface="Cambria Math" charset="0"/>
                                            </a:rPr>
                                            <m:t>𝑖</m:t>
                                          </m:r>
                                        </m:sub>
                                      </m:sSub>
                                    </m:e>
                                  </m:d>
                                  <m:func>
                                    <m:funcPr>
                                      <m:ctrlPr>
                                        <a:rPr lang="en-US" sz="3200" b="0" i="1" smtClean="0">
                                          <a:latin typeface="Cambria Math" charset="0"/>
                                        </a:rPr>
                                      </m:ctrlPr>
                                    </m:funcPr>
                                    <m:fName>
                                      <m:r>
                                        <m:rPr>
                                          <m:sty m:val="p"/>
                                        </m:rPr>
                                        <a:rPr lang="en-US" sz="3200" b="0" i="0" smtClean="0">
                                          <a:latin typeface="Cambria Math" charset="0"/>
                                        </a:rPr>
                                        <m:t>log</m:t>
                                      </m:r>
                                    </m:fName>
                                    <m:e>
                                      <m:r>
                                        <a:rPr lang="en-US" sz="3200" b="0" i="1" smtClean="0">
                                          <a:latin typeface="Cambria Math" charset="0"/>
                                        </a:rPr>
                                        <m:t>(1−</m:t>
                                      </m:r>
                                      <m:sSub>
                                        <m:sSubPr>
                                          <m:ctrlPr>
                                            <a:rPr lang="en-US" sz="3200" b="0" i="1" smtClean="0">
                                              <a:latin typeface="Cambria Math" charset="0"/>
                                            </a:rPr>
                                          </m:ctrlPr>
                                        </m:sSubPr>
                                        <m:e>
                                          <m:r>
                                            <a:rPr lang="en-US" sz="3200" b="0" i="1" smtClean="0">
                                              <a:latin typeface="Cambria Math" charset="0"/>
                                            </a:rPr>
                                            <m:t>𝑝</m:t>
                                          </m:r>
                                        </m:e>
                                        <m:sub>
                                          <m:r>
                                            <a:rPr lang="en-US" sz="3200" b="0" i="1" smtClean="0">
                                              <a:latin typeface="Cambria Math" charset="0"/>
                                            </a:rPr>
                                            <m:t>𝑖</m:t>
                                          </m:r>
                                        </m:sub>
                                      </m:sSub>
                                      <m:r>
                                        <a:rPr lang="en-US" sz="3200" b="0" i="1" smtClean="0">
                                          <a:latin typeface="Cambria Math" charset="0"/>
                                        </a:rPr>
                                        <m:t>)</m:t>
                                      </m:r>
                                    </m:e>
                                  </m:func>
                                </m:e>
                              </m:func>
                              <m:r>
                                <a:rPr lang="en-US" sz="3200" b="0" i="1" smtClean="0">
                                  <a:latin typeface="Cambria Math" charset="0"/>
                                </a:rPr>
                                <m:t>)</m:t>
                              </m:r>
                            </m:e>
                          </m:nary>
                        </m:e>
                      </m:func>
                    </m:oMath>
                  </m:oMathPara>
                </a14:m>
                <a:endParaRPr lang="en-US"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792185" y="3918493"/>
                <a:ext cx="9028305" cy="1344342"/>
              </a:xfrm>
              <a:prstGeom prst="rect">
                <a:avLst/>
              </a:prstGeom>
              <a:blipFill rotWithShape="0">
                <a:blip r:embed="rId7"/>
                <a:stretch>
                  <a:fillRect/>
                </a:stretch>
              </a:blipFill>
            </p:spPr>
            <p:txBody>
              <a:bodyPr/>
              <a:lstStyle/>
              <a:p>
                <a:r>
                  <a:rPr lang="en-US">
                    <a:noFill/>
                  </a:rPr>
                  <a:t> </a:t>
                </a:r>
              </a:p>
            </p:txBody>
          </p:sp>
        </mc:Fallback>
      </mc:AlternateContent>
      <p:sp>
        <p:nvSpPr>
          <p:cNvPr id="15" name="Striped Right Arrow 14"/>
          <p:cNvSpPr/>
          <p:nvPr/>
        </p:nvSpPr>
        <p:spPr>
          <a:xfrm>
            <a:off x="1957528" y="5656624"/>
            <a:ext cx="1346844" cy="31338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690257" y="5520929"/>
            <a:ext cx="4092531" cy="584775"/>
          </a:xfrm>
          <a:prstGeom prst="rect">
            <a:avLst/>
          </a:prstGeom>
          <a:noFill/>
        </p:spPr>
        <p:txBody>
          <a:bodyPr wrap="none" rtlCol="0">
            <a:spAutoFit/>
          </a:bodyPr>
          <a:lstStyle/>
          <a:p>
            <a:r>
              <a:rPr lang="en-US" sz="3200" dirty="0" smtClean="0"/>
              <a:t>Maximize log likelihood</a:t>
            </a:r>
            <a:endParaRPr lang="en-US" sz="3200" dirty="0"/>
          </a:p>
        </p:txBody>
      </p:sp>
    </p:spTree>
    <p:extLst>
      <p:ext uri="{BB962C8B-B14F-4D97-AF65-F5344CB8AC3E}">
        <p14:creationId xmlns:p14="http://schemas.microsoft.com/office/powerpoint/2010/main" val="1361701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93419" y="247154"/>
                <a:ext cx="2432717" cy="707886"/>
              </a:xfrm>
              <a:prstGeom prst="rect">
                <a:avLst/>
              </a:prstGeom>
            </p:spPr>
            <p:txBody>
              <a:bodyPr wrap="none">
                <a:spAutoFit/>
              </a:bodyPr>
              <a:lstStyle/>
              <a:p>
                <a:r>
                  <a:rPr lang="en-US" sz="4000" b="1" dirty="0" smtClean="0">
                    <a:latin typeface="+mj-lt"/>
                    <a:ea typeface="+mj-ea"/>
                    <a:cs typeface="+mj-cs"/>
                  </a:rPr>
                  <a:t>Estimate </a:t>
                </a:r>
                <a14:m>
                  <m:oMath xmlns:m="http://schemas.openxmlformats.org/officeDocument/2006/math">
                    <m:r>
                      <a:rPr lang="en-US" sz="4000" b="1" i="1" smtClean="0">
                        <a:latin typeface="Cambria Math" charset="0"/>
                        <a:ea typeface="+mj-ea"/>
                        <a:cs typeface="+mj-cs"/>
                      </a:rPr>
                      <m:t>𝜷</m:t>
                    </m:r>
                  </m:oMath>
                </a14:m>
                <a:endParaRPr lang="en-US" sz="4000" b="1" dirty="0">
                  <a:latin typeface="+mj-lt"/>
                  <a:ea typeface="+mj-ea"/>
                  <a:cs typeface="+mj-cs"/>
                </a:endParaRPr>
              </a:p>
            </p:txBody>
          </p:sp>
        </mc:Choice>
        <mc:Fallback xmlns="">
          <p:sp>
            <p:nvSpPr>
              <p:cNvPr id="4" name="Rectangle 3"/>
              <p:cNvSpPr>
                <a:spLocks noRot="1" noChangeAspect="1" noMove="1" noResize="1" noEditPoints="1" noAdjustHandles="1" noChangeArrowheads="1" noChangeShapeType="1" noTextEdit="1"/>
              </p:cNvSpPr>
              <p:nvPr/>
            </p:nvSpPr>
            <p:spPr>
              <a:xfrm>
                <a:off x="393419" y="247154"/>
                <a:ext cx="2432717" cy="707886"/>
              </a:xfrm>
              <a:prstGeom prst="rect">
                <a:avLst/>
              </a:prstGeom>
              <a:blipFill rotWithShape="0">
                <a:blip r:embed="rId2"/>
                <a:stretch>
                  <a:fillRect l="-9023" t="-15517" b="-36207"/>
                </a:stretch>
              </a:blipFill>
            </p:spPr>
            <p:txBody>
              <a:bodyPr/>
              <a:lstStyle/>
              <a:p>
                <a:r>
                  <a:rPr lang="en-US">
                    <a:noFill/>
                  </a:rPr>
                  <a:t> </a:t>
                </a:r>
              </a:p>
            </p:txBody>
          </p:sp>
        </mc:Fallback>
      </mc:AlternateContent>
      <p:cxnSp>
        <p:nvCxnSpPr>
          <p:cNvPr id="5" name="Straight Connector 4"/>
          <p:cNvCxnSpPr/>
          <p:nvPr/>
        </p:nvCxnSpPr>
        <p:spPr>
          <a:xfrm>
            <a:off x="147484" y="955040"/>
            <a:ext cx="2889630" cy="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88228" y="1761952"/>
            <a:ext cx="4092531" cy="584775"/>
          </a:xfrm>
          <a:prstGeom prst="rect">
            <a:avLst/>
          </a:prstGeom>
          <a:noFill/>
        </p:spPr>
        <p:txBody>
          <a:bodyPr wrap="none" rtlCol="0">
            <a:spAutoFit/>
          </a:bodyPr>
          <a:lstStyle/>
          <a:p>
            <a:r>
              <a:rPr lang="en-US" sz="3200" dirty="0" smtClean="0"/>
              <a:t>Maximize log likelihood</a:t>
            </a:r>
            <a:endParaRPr lang="en-US" sz="3200" dirty="0"/>
          </a:p>
        </p:txBody>
      </p:sp>
      <p:sp>
        <p:nvSpPr>
          <p:cNvPr id="11" name="TextBox 10"/>
          <p:cNvSpPr txBox="1"/>
          <p:nvPr/>
        </p:nvSpPr>
        <p:spPr>
          <a:xfrm>
            <a:off x="4114857" y="3001388"/>
            <a:ext cx="3520259" cy="707886"/>
          </a:xfrm>
          <a:prstGeom prst="rect">
            <a:avLst/>
          </a:prstGeom>
          <a:noFill/>
        </p:spPr>
        <p:txBody>
          <a:bodyPr wrap="none" rtlCol="0">
            <a:spAutoFit/>
          </a:bodyPr>
          <a:lstStyle/>
          <a:p>
            <a:r>
              <a:rPr lang="en-US" sz="4000" dirty="0" smtClean="0"/>
              <a:t>Gradient </a:t>
            </a:r>
            <a:r>
              <a:rPr lang="en-US" altLang="zh-CN" sz="4000" dirty="0" smtClean="0"/>
              <a:t>A</a:t>
            </a:r>
            <a:r>
              <a:rPr lang="en-US" sz="4000" dirty="0" smtClean="0"/>
              <a:t>scent</a:t>
            </a:r>
            <a:endParaRPr lang="en-US" sz="4000" dirty="0"/>
          </a:p>
        </p:txBody>
      </p:sp>
      <p:sp>
        <p:nvSpPr>
          <p:cNvPr id="12" name="TextBox 11"/>
          <p:cNvSpPr txBox="1"/>
          <p:nvPr/>
        </p:nvSpPr>
        <p:spPr>
          <a:xfrm>
            <a:off x="4114857" y="4009992"/>
            <a:ext cx="4339265" cy="707886"/>
          </a:xfrm>
          <a:prstGeom prst="rect">
            <a:avLst/>
          </a:prstGeom>
          <a:noFill/>
        </p:spPr>
        <p:txBody>
          <a:bodyPr wrap="none" rtlCol="0">
            <a:spAutoFit/>
          </a:bodyPr>
          <a:lstStyle/>
          <a:p>
            <a:r>
              <a:rPr lang="en-US" sz="4000" dirty="0" smtClean="0"/>
              <a:t>Metropolis Hastings</a:t>
            </a:r>
            <a:endParaRPr lang="en-US" sz="4000" dirty="0"/>
          </a:p>
        </p:txBody>
      </p:sp>
      <p:sp>
        <p:nvSpPr>
          <p:cNvPr id="13" name="Left Brace 12"/>
          <p:cNvSpPr/>
          <p:nvPr/>
        </p:nvSpPr>
        <p:spPr>
          <a:xfrm>
            <a:off x="3192241" y="3184071"/>
            <a:ext cx="408215" cy="1362165"/>
          </a:xfrm>
          <a:prstGeom prst="leftBrace">
            <a:avLst/>
          </a:prstGeom>
          <a:ln w="476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1077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93419" y="247154"/>
                <a:ext cx="6275372" cy="707886"/>
              </a:xfrm>
              <a:prstGeom prst="rect">
                <a:avLst/>
              </a:prstGeom>
            </p:spPr>
            <p:txBody>
              <a:bodyPr wrap="none">
                <a:spAutoFit/>
              </a:bodyPr>
              <a:lstStyle/>
              <a:p>
                <a:r>
                  <a:rPr lang="en-US" sz="4000" b="1" dirty="0" smtClean="0">
                    <a:latin typeface="+mj-lt"/>
                    <a:ea typeface="+mj-ea"/>
                    <a:cs typeface="+mj-cs"/>
                  </a:rPr>
                  <a:t>Estimate </a:t>
                </a:r>
                <a14:m>
                  <m:oMath xmlns:m="http://schemas.openxmlformats.org/officeDocument/2006/math">
                    <m:r>
                      <a:rPr lang="en-US" sz="4000" b="1" i="1" smtClean="0">
                        <a:latin typeface="Cambria Math" charset="0"/>
                        <a:ea typeface="+mj-ea"/>
                        <a:cs typeface="+mj-cs"/>
                      </a:rPr>
                      <m:t>𝜷</m:t>
                    </m:r>
                  </m:oMath>
                </a14:m>
                <a:r>
                  <a:rPr lang="en-US" sz="4000" b="1" dirty="0" smtClean="0">
                    <a:latin typeface="+mj-lt"/>
                    <a:ea typeface="+mj-ea"/>
                    <a:cs typeface="+mj-cs"/>
                  </a:rPr>
                  <a:t> -- Gradient Ascent</a:t>
                </a:r>
                <a:endParaRPr lang="en-US" sz="4000" b="1" dirty="0">
                  <a:latin typeface="+mj-lt"/>
                  <a:ea typeface="+mj-ea"/>
                  <a:cs typeface="+mj-cs"/>
                </a:endParaRPr>
              </a:p>
            </p:txBody>
          </p:sp>
        </mc:Choice>
        <mc:Fallback xmlns="">
          <p:sp>
            <p:nvSpPr>
              <p:cNvPr id="4" name="Rectangle 3"/>
              <p:cNvSpPr>
                <a:spLocks noRot="1" noChangeAspect="1" noMove="1" noResize="1" noEditPoints="1" noAdjustHandles="1" noChangeArrowheads="1" noChangeShapeType="1" noTextEdit="1"/>
              </p:cNvSpPr>
              <p:nvPr/>
            </p:nvSpPr>
            <p:spPr>
              <a:xfrm>
                <a:off x="393419" y="247154"/>
                <a:ext cx="6275372" cy="707886"/>
              </a:xfrm>
              <a:prstGeom prst="rect">
                <a:avLst/>
              </a:prstGeom>
              <a:blipFill rotWithShape="0">
                <a:blip r:embed="rId2"/>
                <a:stretch>
                  <a:fillRect l="-3499" t="-15517" r="-2332" b="-36207"/>
                </a:stretch>
              </a:blipFill>
            </p:spPr>
            <p:txBody>
              <a:bodyPr/>
              <a:lstStyle/>
              <a:p>
                <a:r>
                  <a:rPr lang="en-US">
                    <a:noFill/>
                  </a:rPr>
                  <a:t> </a:t>
                </a:r>
              </a:p>
            </p:txBody>
          </p:sp>
        </mc:Fallback>
      </mc:AlternateContent>
      <p:cxnSp>
        <p:nvCxnSpPr>
          <p:cNvPr id="5" name="Straight Connector 4"/>
          <p:cNvCxnSpPr/>
          <p:nvPr/>
        </p:nvCxnSpPr>
        <p:spPr>
          <a:xfrm>
            <a:off x="147484" y="955040"/>
            <a:ext cx="6694187" cy="0"/>
          </a:xfrm>
          <a:prstGeom prst="line">
            <a:avLst/>
          </a:prstGeom>
          <a:ln w="3492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699497" y="2037742"/>
                <a:ext cx="4104265"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charset="0"/>
                            </a:rPr>
                          </m:ctrlPr>
                        </m:sSubPr>
                        <m:e>
                          <m:r>
                            <a:rPr lang="en-US" sz="3200" b="0" i="1" smtClean="0">
                              <a:latin typeface="Cambria Math" charset="0"/>
                            </a:rPr>
                            <m:t>𝛽</m:t>
                          </m:r>
                        </m:e>
                        <m:sub>
                          <m:r>
                            <a:rPr lang="en-US" sz="3200" b="0" i="1" smtClean="0">
                              <a:latin typeface="Cambria Math" charset="0"/>
                            </a:rPr>
                            <m:t>𝑛</m:t>
                          </m:r>
                          <m:r>
                            <a:rPr lang="en-US" sz="3200" b="0" i="1" smtClean="0">
                              <a:latin typeface="Cambria Math" charset="0"/>
                            </a:rPr>
                            <m:t>+1</m:t>
                          </m:r>
                        </m:sub>
                      </m:sSub>
                      <m:r>
                        <a:rPr lang="en-US" sz="3200" b="0" i="1" smtClean="0">
                          <a:latin typeface="Cambria Math" charset="0"/>
                        </a:rPr>
                        <m:t>=</m:t>
                      </m:r>
                      <m:sSub>
                        <m:sSubPr>
                          <m:ctrlPr>
                            <a:rPr lang="en-US" sz="3200" b="0" i="1" smtClean="0">
                              <a:latin typeface="Cambria Math" charset="0"/>
                            </a:rPr>
                          </m:ctrlPr>
                        </m:sSubPr>
                        <m:e>
                          <m:r>
                            <a:rPr lang="en-US" sz="3200" b="0" i="1" smtClean="0">
                              <a:latin typeface="Cambria Math" charset="0"/>
                            </a:rPr>
                            <m:t>𝛽</m:t>
                          </m:r>
                        </m:e>
                        <m:sub>
                          <m:r>
                            <a:rPr lang="en-US" sz="3200" b="0" i="1" smtClean="0">
                              <a:latin typeface="Cambria Math" charset="0"/>
                            </a:rPr>
                            <m:t>𝑛</m:t>
                          </m:r>
                        </m:sub>
                      </m:sSub>
                      <m:r>
                        <a:rPr lang="en-US" sz="3200" b="0" i="1" smtClean="0">
                          <a:latin typeface="Cambria Math" charset="0"/>
                        </a:rPr>
                        <m:t>+</m:t>
                      </m:r>
                      <m:sSub>
                        <m:sSubPr>
                          <m:ctrlPr>
                            <a:rPr lang="en-US" sz="3200" b="0" i="1" smtClean="0">
                              <a:latin typeface="Cambria Math" charset="0"/>
                            </a:rPr>
                          </m:ctrlPr>
                        </m:sSubPr>
                        <m:e>
                          <m:r>
                            <a:rPr lang="en-US" sz="3200" b="0" i="1" smtClean="0">
                              <a:latin typeface="Cambria Math" charset="0"/>
                            </a:rPr>
                            <m:t>𝛾</m:t>
                          </m:r>
                        </m:e>
                        <m:sub>
                          <m:r>
                            <a:rPr lang="en-US" sz="3200" b="0" i="1" smtClean="0">
                              <a:latin typeface="Cambria Math" charset="0"/>
                            </a:rPr>
                            <m:t>𝑛</m:t>
                          </m:r>
                        </m:sub>
                      </m:sSub>
                      <m:r>
                        <a:rPr lang="en-US" sz="3200" b="0" i="1" smtClean="0">
                          <a:latin typeface="Cambria Math" charset="0"/>
                          <a:ea typeface="Cambria Math" charset="0"/>
                          <a:cs typeface="Cambria Math" charset="0"/>
                        </a:rPr>
                        <m:t>𝛻</m:t>
                      </m:r>
                      <m:func>
                        <m:funcPr>
                          <m:ctrlPr>
                            <a:rPr lang="en-US" sz="3200" b="0" i="1" smtClean="0">
                              <a:latin typeface="Cambria Math" charset="0"/>
                              <a:ea typeface="Cambria Math" charset="0"/>
                              <a:cs typeface="Cambria Math" charset="0"/>
                            </a:rPr>
                          </m:ctrlPr>
                        </m:funcPr>
                        <m:fName>
                          <m:r>
                            <m:rPr>
                              <m:sty m:val="p"/>
                            </m:rPr>
                            <a:rPr lang="en-US" sz="3200" b="0" i="0" smtClean="0">
                              <a:latin typeface="Cambria Math" charset="0"/>
                              <a:ea typeface="Cambria Math" charset="0"/>
                              <a:cs typeface="Cambria Math" charset="0"/>
                            </a:rPr>
                            <m:t>log</m:t>
                          </m:r>
                        </m:fName>
                        <m:e>
                          <m:r>
                            <a:rPr lang="en-US" sz="3200" b="0" i="1" smtClean="0">
                              <a:latin typeface="Cambria Math" charset="0"/>
                              <a:ea typeface="Cambria Math" charset="0"/>
                              <a:cs typeface="Cambria Math" charset="0"/>
                            </a:rPr>
                            <m:t>𝐿</m:t>
                          </m:r>
                        </m:e>
                      </m:func>
                    </m:oMath>
                  </m:oMathPara>
                </a14:m>
                <a:endParaRPr lang="en-US"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699497" y="2037742"/>
                <a:ext cx="4104265" cy="584775"/>
              </a:xfrm>
              <a:prstGeom prst="rect">
                <a:avLst/>
              </a:prstGeom>
              <a:blipFill rotWithShape="0">
                <a:blip r:embed="rId5"/>
                <a:stretch>
                  <a:fillRect/>
                </a:stretch>
              </a:blipFill>
            </p:spPr>
            <p:txBody>
              <a:bodyPr/>
              <a:lstStyle/>
              <a:p>
                <a:r>
                  <a:rPr lang="en-US">
                    <a:noFill/>
                  </a:rPr>
                  <a:t> </a:t>
                </a:r>
              </a:p>
            </p:txBody>
          </p:sp>
        </mc:Fallback>
      </mc:AlternateContent>
      <p:pic>
        <p:nvPicPr>
          <p:cNvPr id="9" name="Picture 8"/>
          <p:cNvPicPr>
            <a:picLocks noChangeAspect="1"/>
          </p:cNvPicPr>
          <p:nvPr/>
        </p:nvPicPr>
        <p:blipFill>
          <a:blip r:embed="rId6"/>
          <a:stretch>
            <a:fillRect/>
          </a:stretch>
        </p:blipFill>
        <p:spPr>
          <a:xfrm>
            <a:off x="0" y="3431894"/>
            <a:ext cx="12192000" cy="3426106"/>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699497" y="1370538"/>
                <a:ext cx="2762423" cy="584775"/>
              </a:xfrm>
              <a:prstGeom prst="rect">
                <a:avLst/>
              </a:prstGeom>
              <a:noFill/>
            </p:spPr>
            <p:txBody>
              <a:bodyPr wrap="none" rtlCol="0">
                <a:spAutoFit/>
              </a:bodyPr>
              <a:lstStyle/>
              <a:p>
                <a:r>
                  <a:rPr lang="en-US" sz="3200" dirty="0" err="1" smtClean="0"/>
                  <a:t>Intial</a:t>
                </a:r>
                <a:r>
                  <a:rPr lang="en-US" sz="3200" dirty="0" smtClean="0"/>
                  <a:t> guess:  </a:t>
                </a:r>
                <a14:m>
                  <m:oMath xmlns:m="http://schemas.openxmlformats.org/officeDocument/2006/math">
                    <m:sSub>
                      <m:sSubPr>
                        <m:ctrlPr>
                          <a:rPr lang="en-US" sz="3200" b="0" i="1" smtClean="0">
                            <a:latin typeface="Cambria Math" charset="0"/>
                          </a:rPr>
                        </m:ctrlPr>
                      </m:sSubPr>
                      <m:e>
                        <m:r>
                          <a:rPr lang="en-US" sz="3200" b="0" i="1" smtClean="0">
                            <a:latin typeface="Cambria Math" charset="0"/>
                          </a:rPr>
                          <m:t>𝛽</m:t>
                        </m:r>
                      </m:e>
                      <m:sub>
                        <m:r>
                          <a:rPr lang="en-US" sz="3200" b="0" i="1" smtClean="0">
                            <a:latin typeface="Cambria Math" charset="0"/>
                          </a:rPr>
                          <m:t>0</m:t>
                        </m:r>
                      </m:sub>
                    </m:sSub>
                  </m:oMath>
                </a14:m>
                <a:endParaRPr lang="en-US"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699497" y="1370538"/>
                <a:ext cx="2762423" cy="584775"/>
              </a:xfrm>
              <a:prstGeom prst="rect">
                <a:avLst/>
              </a:prstGeom>
              <a:blipFill rotWithShape="0">
                <a:blip r:embed="rId7"/>
                <a:stretch>
                  <a:fillRect l="-5740" t="-12500" b="-34375"/>
                </a:stretch>
              </a:blipFill>
            </p:spPr>
            <p:txBody>
              <a:bodyPr/>
              <a:lstStyle/>
              <a:p>
                <a:r>
                  <a:rPr lang="en-US">
                    <a:noFill/>
                  </a:rPr>
                  <a:t> </a:t>
                </a:r>
              </a:p>
            </p:txBody>
          </p:sp>
        </mc:Fallback>
      </mc:AlternateContent>
    </p:spTree>
    <p:extLst>
      <p:ext uri="{BB962C8B-B14F-4D97-AF65-F5344CB8AC3E}">
        <p14:creationId xmlns:p14="http://schemas.microsoft.com/office/powerpoint/2010/main" val="1544910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93419" y="247154"/>
                <a:ext cx="7079502" cy="707886"/>
              </a:xfrm>
              <a:prstGeom prst="rect">
                <a:avLst/>
              </a:prstGeom>
            </p:spPr>
            <p:txBody>
              <a:bodyPr wrap="none">
                <a:spAutoFit/>
              </a:bodyPr>
              <a:lstStyle/>
              <a:p>
                <a:r>
                  <a:rPr lang="en-US" sz="4000" b="1" dirty="0" smtClean="0">
                    <a:latin typeface="+mj-lt"/>
                    <a:ea typeface="+mj-ea"/>
                    <a:cs typeface="+mj-cs"/>
                  </a:rPr>
                  <a:t>Estimate </a:t>
                </a:r>
                <a14:m>
                  <m:oMath xmlns:m="http://schemas.openxmlformats.org/officeDocument/2006/math">
                    <m:r>
                      <a:rPr lang="en-US" sz="4000" b="1" i="1" smtClean="0">
                        <a:latin typeface="Cambria Math" charset="0"/>
                        <a:ea typeface="+mj-ea"/>
                        <a:cs typeface="+mj-cs"/>
                      </a:rPr>
                      <m:t>𝜷</m:t>
                    </m:r>
                  </m:oMath>
                </a14:m>
                <a:r>
                  <a:rPr lang="en-US" sz="4000" b="1" dirty="0" smtClean="0">
                    <a:latin typeface="+mj-lt"/>
                    <a:ea typeface="+mj-ea"/>
                    <a:cs typeface="+mj-cs"/>
                  </a:rPr>
                  <a:t> -- Metropolis Hastings</a:t>
                </a:r>
                <a:endParaRPr lang="en-US" sz="4000" b="1" dirty="0">
                  <a:latin typeface="+mj-lt"/>
                  <a:ea typeface="+mj-ea"/>
                  <a:cs typeface="+mj-cs"/>
                </a:endParaRPr>
              </a:p>
            </p:txBody>
          </p:sp>
        </mc:Choice>
        <mc:Fallback xmlns="">
          <p:sp>
            <p:nvSpPr>
              <p:cNvPr id="4" name="Rectangle 3"/>
              <p:cNvSpPr>
                <a:spLocks noRot="1" noChangeAspect="1" noMove="1" noResize="1" noEditPoints="1" noAdjustHandles="1" noChangeArrowheads="1" noChangeShapeType="1" noTextEdit="1"/>
              </p:cNvSpPr>
              <p:nvPr/>
            </p:nvSpPr>
            <p:spPr>
              <a:xfrm>
                <a:off x="393419" y="247154"/>
                <a:ext cx="7079502" cy="707886"/>
              </a:xfrm>
              <a:prstGeom prst="rect">
                <a:avLst/>
              </a:prstGeom>
              <a:blipFill rotWithShape="0">
                <a:blip r:embed="rId2"/>
                <a:stretch>
                  <a:fillRect l="-3101" t="-15517" r="-1895" b="-36207"/>
                </a:stretch>
              </a:blipFill>
            </p:spPr>
            <p:txBody>
              <a:bodyPr/>
              <a:lstStyle/>
              <a:p>
                <a:r>
                  <a:rPr lang="en-US">
                    <a:noFill/>
                  </a:rPr>
                  <a:t> </a:t>
                </a:r>
              </a:p>
            </p:txBody>
          </p:sp>
        </mc:Fallback>
      </mc:AlternateContent>
      <p:cxnSp>
        <p:nvCxnSpPr>
          <p:cNvPr id="5" name="Straight Connector 4"/>
          <p:cNvCxnSpPr/>
          <p:nvPr/>
        </p:nvCxnSpPr>
        <p:spPr>
          <a:xfrm>
            <a:off x="147484" y="955040"/>
            <a:ext cx="7494287" cy="0"/>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0" y="4538667"/>
            <a:ext cx="12192000" cy="2319333"/>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8893217" y="267618"/>
                <a:ext cx="2274212" cy="400110"/>
              </a:xfrm>
              <a:prstGeom prst="rect">
                <a:avLst/>
              </a:prstGeom>
              <a:noFill/>
            </p:spPr>
            <p:txBody>
              <a:bodyPr wrap="none" rtlCol="0">
                <a:spAutoFit/>
              </a:bodyPr>
              <a:lstStyle/>
              <a:p>
                <a:r>
                  <a:rPr lang="en-US" altLang="zh-CN" sz="2000" dirty="0" smtClean="0"/>
                  <a:t>Flat prior: </a:t>
                </a:r>
                <a14:m>
                  <m:oMath xmlns:m="http://schemas.openxmlformats.org/officeDocument/2006/math">
                    <m:r>
                      <a:rPr lang="en-US" altLang="zh-CN" sz="2000" b="0" i="1" smtClean="0">
                        <a:latin typeface="Cambria Math" charset="0"/>
                      </a:rPr>
                      <m:t>𝜋</m:t>
                    </m:r>
                    <m:d>
                      <m:dPr>
                        <m:ctrlPr>
                          <a:rPr lang="en-US" altLang="zh-CN" sz="2000" b="0" i="1" smtClean="0">
                            <a:latin typeface="Cambria Math" charset="0"/>
                          </a:rPr>
                        </m:ctrlPr>
                      </m:dPr>
                      <m:e>
                        <m:r>
                          <a:rPr lang="en-US" altLang="zh-CN" sz="2000" b="0" i="1" smtClean="0">
                            <a:latin typeface="Cambria Math" charset="0"/>
                          </a:rPr>
                          <m:t>𝛽</m:t>
                        </m:r>
                      </m:e>
                    </m:d>
                    <m:r>
                      <a:rPr lang="en-US" altLang="zh-CN" sz="2000" b="0" i="1" smtClean="0">
                        <a:latin typeface="Cambria Math" charset="0"/>
                      </a:rPr>
                      <m:t>=1</m:t>
                    </m:r>
                  </m:oMath>
                </a14:m>
                <a:endParaRPr lang="en-US"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8893217" y="267618"/>
                <a:ext cx="2274212" cy="400110"/>
              </a:xfrm>
              <a:prstGeom prst="rect">
                <a:avLst/>
              </a:prstGeom>
              <a:blipFill rotWithShape="0">
                <a:blip r:embed="rId14"/>
                <a:stretch>
                  <a:fillRect l="-2949" t="-9091"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93419" y="1351818"/>
                <a:ext cx="8330294" cy="461665"/>
              </a:xfrm>
              <a:prstGeom prst="rect">
                <a:avLst/>
              </a:prstGeom>
              <a:noFill/>
            </p:spPr>
            <p:txBody>
              <a:bodyPr wrap="none" rtlCol="0">
                <a:spAutoFit/>
              </a:bodyPr>
              <a:lstStyle/>
              <a:p>
                <a:r>
                  <a:rPr lang="en-US" sz="2400" dirty="0" smtClean="0"/>
                  <a:t>Posterior: </a:t>
                </a:r>
                <a14:m>
                  <m:oMath xmlns:m="http://schemas.openxmlformats.org/officeDocument/2006/math">
                    <m:r>
                      <a:rPr lang="en-US" sz="2400" b="0" i="1" smtClean="0">
                        <a:latin typeface="Cambria Math" charset="0"/>
                      </a:rPr>
                      <m:t>𝜋</m:t>
                    </m:r>
                    <m:d>
                      <m:dPr>
                        <m:ctrlPr>
                          <a:rPr lang="en-US" sz="2400" b="0" i="1" smtClean="0">
                            <a:latin typeface="Cambria Math" charset="0"/>
                          </a:rPr>
                        </m:ctrlPr>
                      </m:dPr>
                      <m:e>
                        <m:r>
                          <a:rPr lang="en-US" sz="2400" b="0" i="1" smtClean="0">
                            <a:latin typeface="Cambria Math" charset="0"/>
                          </a:rPr>
                          <m:t>𝛽</m:t>
                        </m:r>
                      </m:e>
                      <m:e>
                        <m:r>
                          <a:rPr lang="en-US" sz="2400" b="0" i="1" smtClean="0">
                            <a:latin typeface="Cambria Math" charset="0"/>
                          </a:rPr>
                          <m:t>𝑋</m:t>
                        </m:r>
                        <m:r>
                          <a:rPr lang="en-US" sz="2400" b="0" i="1" smtClean="0">
                            <a:latin typeface="Cambria Math" charset="0"/>
                          </a:rPr>
                          <m:t>, </m:t>
                        </m:r>
                        <m:r>
                          <a:rPr lang="en-US" sz="2400" b="0" i="1" smtClean="0">
                            <a:latin typeface="Cambria Math" charset="0"/>
                          </a:rPr>
                          <m:t>𝑌</m:t>
                        </m:r>
                      </m:e>
                    </m:d>
                    <m:r>
                      <a:rPr lang="en-US" sz="2400" b="0" i="1" smtClean="0">
                        <a:latin typeface="Cambria Math" charset="0"/>
                      </a:rPr>
                      <m:t>∝</m:t>
                    </m:r>
                    <m:r>
                      <a:rPr lang="en-US" sz="2400" b="0" i="1" smtClean="0">
                        <a:latin typeface="Cambria Math" charset="0"/>
                      </a:rPr>
                      <m:t>𝑓</m:t>
                    </m:r>
                    <m:r>
                      <a:rPr lang="en-US" sz="2400" b="0" i="1" smtClean="0">
                        <a:latin typeface="Cambria Math" charset="0"/>
                      </a:rPr>
                      <m:t>(</m:t>
                    </m:r>
                    <m:r>
                      <a:rPr lang="en-US" sz="2400" b="0" i="1" smtClean="0">
                        <a:latin typeface="Cambria Math" charset="0"/>
                      </a:rPr>
                      <m:t>𝑋</m:t>
                    </m:r>
                    <m:r>
                      <a:rPr lang="en-US" sz="2400" b="0" i="1" smtClean="0">
                        <a:latin typeface="Cambria Math" charset="0"/>
                      </a:rPr>
                      <m:t>,</m:t>
                    </m:r>
                    <m:r>
                      <a:rPr lang="en-US" sz="2400" b="0" i="1" smtClean="0">
                        <a:latin typeface="Cambria Math" charset="0"/>
                      </a:rPr>
                      <m:t>𝑌</m:t>
                    </m:r>
                    <m:r>
                      <a:rPr lang="en-US" sz="2400" b="0" i="1" smtClean="0">
                        <a:latin typeface="Cambria Math" charset="0"/>
                      </a:rPr>
                      <m:t>|</m:t>
                    </m:r>
                    <m:r>
                      <a:rPr lang="en-US" sz="2400" b="0" i="1" smtClean="0">
                        <a:latin typeface="Cambria Math" charset="0"/>
                      </a:rPr>
                      <m:t>𝛽</m:t>
                    </m:r>
                    <m:r>
                      <a:rPr lang="en-US" sz="2400" b="0" i="1" smtClean="0">
                        <a:latin typeface="Cambria Math" charset="0"/>
                      </a:rPr>
                      <m:t>)</m:t>
                    </m:r>
                    <m:r>
                      <a:rPr lang="en-US" sz="2400" b="0" i="1" smtClean="0">
                        <a:latin typeface="Cambria Math" charset="0"/>
                      </a:rPr>
                      <m:t>𝜋</m:t>
                    </m:r>
                    <m:r>
                      <a:rPr lang="en-US" sz="2400" b="0" i="1" smtClean="0">
                        <a:latin typeface="Cambria Math" charset="0"/>
                      </a:rPr>
                      <m:t>(</m:t>
                    </m:r>
                    <m:r>
                      <a:rPr lang="en-US" sz="2400" b="0" i="1" smtClean="0">
                        <a:latin typeface="Cambria Math" charset="0"/>
                      </a:rPr>
                      <m:t>𝛽</m:t>
                    </m:r>
                    <m:r>
                      <a:rPr lang="en-US" sz="2400" b="0" i="1" smtClean="0">
                        <a:latin typeface="Cambria Math" charset="0"/>
                      </a:rPr>
                      <m:t>)=</m:t>
                    </m:r>
                    <m:r>
                      <a:rPr lang="en-US" sz="2400" b="0" i="1" smtClean="0">
                        <a:latin typeface="Cambria Math" charset="0"/>
                      </a:rPr>
                      <m:t>𝑓</m:t>
                    </m:r>
                    <m:r>
                      <a:rPr lang="en-US" sz="2400" b="0" i="1" smtClean="0">
                        <a:latin typeface="Cambria Math" charset="0"/>
                      </a:rPr>
                      <m:t>(</m:t>
                    </m:r>
                    <m:r>
                      <a:rPr lang="en-US" sz="2400" b="0" i="1" smtClean="0">
                        <a:latin typeface="Cambria Math" charset="0"/>
                      </a:rPr>
                      <m:t>𝑋</m:t>
                    </m:r>
                    <m:r>
                      <a:rPr lang="en-US" sz="2400" b="0" i="1" smtClean="0">
                        <a:latin typeface="Cambria Math" charset="0"/>
                      </a:rPr>
                      <m:t>,</m:t>
                    </m:r>
                    <m:r>
                      <a:rPr lang="en-US" sz="2400" b="0" i="1" smtClean="0">
                        <a:latin typeface="Cambria Math" charset="0"/>
                      </a:rPr>
                      <m:t>𝑌</m:t>
                    </m:r>
                    <m:d>
                      <m:dPr>
                        <m:begChr m:val="|"/>
                        <m:ctrlPr>
                          <a:rPr lang="en-US" sz="2400" b="0" i="1" smtClean="0">
                            <a:latin typeface="Cambria Math" charset="0"/>
                          </a:rPr>
                        </m:ctrlPr>
                      </m:dPr>
                      <m:e>
                        <m:r>
                          <a:rPr lang="en-US" sz="2400" b="0" i="1" smtClean="0">
                            <a:latin typeface="Cambria Math" charset="0"/>
                          </a:rPr>
                          <m:t>𝛽</m:t>
                        </m:r>
                      </m:e>
                    </m:d>
                    <m:r>
                      <a:rPr lang="en-US" sz="2400" b="0" i="1" smtClean="0">
                        <a:latin typeface="Cambria Math" charset="0"/>
                      </a:rPr>
                      <m:t>=</m:t>
                    </m:r>
                    <m:r>
                      <a:rPr lang="en-US" sz="2400" b="0" i="1" smtClean="0">
                        <a:latin typeface="Cambria Math" charset="0"/>
                      </a:rPr>
                      <m:t>𝐿</m:t>
                    </m:r>
                    <m:r>
                      <a:rPr lang="en-US" sz="2400" b="0" i="1" smtClean="0">
                        <a:latin typeface="Cambria Math" charset="0"/>
                      </a:rPr>
                      <m:t>(</m:t>
                    </m:r>
                    <m:r>
                      <a:rPr lang="en-US" sz="2400" b="0" i="1" smtClean="0">
                        <a:latin typeface="Cambria Math" charset="0"/>
                      </a:rPr>
                      <m:t>𝛽</m:t>
                    </m:r>
                    <m:r>
                      <a:rPr lang="en-US" sz="2400" b="0" i="1" smtClean="0">
                        <a:latin typeface="Cambria Math" charset="0"/>
                      </a:rPr>
                      <m:t>|</m:t>
                    </m:r>
                    <m:r>
                      <a:rPr lang="en-US" sz="2400" b="0" i="1" smtClean="0">
                        <a:latin typeface="Cambria Math" charset="0"/>
                      </a:rPr>
                      <m:t>𝑋</m:t>
                    </m:r>
                    <m:r>
                      <a:rPr lang="en-US" sz="2400" b="0" i="1" smtClean="0">
                        <a:latin typeface="Cambria Math" charset="0"/>
                      </a:rPr>
                      <m:t>,</m:t>
                    </m:r>
                    <m:r>
                      <a:rPr lang="en-US" sz="2400" b="0" i="1" smtClean="0">
                        <a:latin typeface="Cambria Math" charset="0"/>
                      </a:rPr>
                      <m:t>𝑌</m:t>
                    </m:r>
                    <m:r>
                      <a:rPr lang="en-US" sz="2400" b="0" i="1" smtClean="0">
                        <a:latin typeface="Cambria Math" charset="0"/>
                      </a:rPr>
                      <m:t>) </m:t>
                    </m:r>
                  </m:oMath>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393419" y="1351818"/>
                <a:ext cx="8330294" cy="461665"/>
              </a:xfrm>
              <a:prstGeom prst="rect">
                <a:avLst/>
              </a:prstGeom>
              <a:blipFill rotWithShape="0">
                <a:blip r:embed="rId15"/>
                <a:stretch>
                  <a:fillRect l="-1171" t="-105333" b="-1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895394" y="802337"/>
                <a:ext cx="180600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charset="0"/>
                        </a:rPr>
                        <m:t>𝑢</m:t>
                      </m:r>
                      <m:r>
                        <a:rPr lang="en-US" sz="2000" b="0" i="1" smtClean="0">
                          <a:latin typeface="Cambria Math" charset="0"/>
                        </a:rPr>
                        <m:t> ~ </m:t>
                      </m:r>
                      <m:r>
                        <a:rPr lang="en-US" sz="2000" b="0" i="1" smtClean="0">
                          <a:latin typeface="Cambria Math" charset="0"/>
                        </a:rPr>
                        <m:t>𝑈𝑛𝑖𝑓</m:t>
                      </m:r>
                      <m:d>
                        <m:dPr>
                          <m:begChr m:val="["/>
                          <m:endChr m:val="]"/>
                          <m:ctrlPr>
                            <a:rPr lang="en-US" sz="2000" b="0" i="1" smtClean="0">
                              <a:latin typeface="Cambria Math" charset="0"/>
                            </a:rPr>
                          </m:ctrlPr>
                        </m:dPr>
                        <m:e>
                          <m:r>
                            <a:rPr lang="en-US" sz="2000" b="0" i="1" smtClean="0">
                              <a:latin typeface="Cambria Math" charset="0"/>
                            </a:rPr>
                            <m:t>0, 1</m:t>
                          </m:r>
                        </m:e>
                      </m:d>
                    </m:oMath>
                  </m:oMathPara>
                </a14:m>
                <a:endParaRPr lang="en-US" sz="2000" b="0" dirty="0" smtClean="0"/>
              </a:p>
            </p:txBody>
          </p:sp>
        </mc:Choice>
        <mc:Fallback xmlns="">
          <p:sp>
            <p:nvSpPr>
              <p:cNvPr id="8" name="TextBox 7"/>
              <p:cNvSpPr txBox="1">
                <a:spLocks noRot="1" noChangeAspect="1" noMove="1" noResize="1" noEditPoints="1" noAdjustHandles="1" noChangeArrowheads="1" noChangeShapeType="1" noTextEdit="1"/>
              </p:cNvSpPr>
              <p:nvPr/>
            </p:nvSpPr>
            <p:spPr>
              <a:xfrm>
                <a:off x="8895394" y="802337"/>
                <a:ext cx="1806007" cy="400110"/>
              </a:xfrm>
              <a:prstGeom prst="rect">
                <a:avLst/>
              </a:prstGeom>
              <a:blipFill rotWithShape="0">
                <a:blip r:embed="rId16"/>
                <a:stretch>
                  <a:fillRect t="-101538" b="-12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93419" y="1970703"/>
                <a:ext cx="4707186" cy="461665"/>
              </a:xfrm>
              <a:prstGeom prst="rect">
                <a:avLst/>
              </a:prstGeom>
              <a:noFill/>
            </p:spPr>
            <p:txBody>
              <a:bodyPr wrap="none" rtlCol="0">
                <a:spAutoFit/>
              </a:bodyPr>
              <a:lstStyle/>
              <a:p>
                <a:r>
                  <a:rPr lang="en-US" sz="2400" b="0" dirty="0" smtClean="0"/>
                  <a:t>Proposed update: </a:t>
                </a:r>
                <a14:m>
                  <m:oMath xmlns:m="http://schemas.openxmlformats.org/officeDocument/2006/math">
                    <m:sSub>
                      <m:sSubPr>
                        <m:ctrlPr>
                          <a:rPr lang="en-US" sz="2400" b="0" i="1" smtClean="0">
                            <a:latin typeface="Cambria Math" charset="0"/>
                          </a:rPr>
                        </m:ctrlPr>
                      </m:sSubPr>
                      <m:e>
                        <m:r>
                          <a:rPr lang="en-US" sz="2400" b="0" i="1" smtClean="0">
                            <a:latin typeface="Cambria Math" charset="0"/>
                          </a:rPr>
                          <m:t>𝛽</m:t>
                        </m:r>
                      </m:e>
                      <m:sub>
                        <m:r>
                          <a:rPr lang="en-US" sz="2400" b="0" i="1" smtClean="0">
                            <a:latin typeface="Cambria Math" charset="0"/>
                          </a:rPr>
                          <m:t>𝑛</m:t>
                        </m:r>
                        <m:r>
                          <a:rPr lang="en-US" sz="2400" b="0" i="1" smtClean="0">
                            <a:latin typeface="Cambria Math" charset="0"/>
                          </a:rPr>
                          <m:t>→</m:t>
                        </m:r>
                        <m:r>
                          <a:rPr lang="en-US" sz="2400" b="0" i="1" smtClean="0">
                            <a:latin typeface="Cambria Math" charset="0"/>
                          </a:rPr>
                          <m:t>𝑛</m:t>
                        </m:r>
                        <m:r>
                          <a:rPr lang="en-US" sz="2400" b="0" i="1" smtClean="0">
                            <a:latin typeface="Cambria Math" charset="0"/>
                          </a:rPr>
                          <m:t>+1</m:t>
                        </m:r>
                      </m:sub>
                    </m:sSub>
                    <m:r>
                      <a:rPr lang="en-US" sz="2400" b="0" i="1" smtClean="0">
                        <a:latin typeface="Cambria Math" charset="0"/>
                      </a:rPr>
                      <m:t>=</m:t>
                    </m:r>
                    <m:sSub>
                      <m:sSubPr>
                        <m:ctrlPr>
                          <a:rPr lang="en-US" sz="2400" b="0" i="1" smtClean="0">
                            <a:latin typeface="Cambria Math" charset="0"/>
                          </a:rPr>
                        </m:ctrlPr>
                      </m:sSubPr>
                      <m:e>
                        <m:r>
                          <a:rPr lang="en-US" sz="2400" b="0" i="1" smtClean="0">
                            <a:latin typeface="Cambria Math" charset="0"/>
                          </a:rPr>
                          <m:t>𝛽</m:t>
                        </m:r>
                      </m:e>
                      <m:sub>
                        <m:r>
                          <a:rPr lang="en-US" sz="2400" b="0" i="1" smtClean="0">
                            <a:latin typeface="Cambria Math" charset="0"/>
                          </a:rPr>
                          <m:t>𝑛</m:t>
                        </m:r>
                      </m:sub>
                    </m:sSub>
                    <m:r>
                      <a:rPr lang="en-US" sz="2400" b="0" i="1" smtClean="0">
                        <a:latin typeface="Cambria Math" charset="0"/>
                      </a:rPr>
                      <m:t>+</m:t>
                    </m:r>
                    <m:r>
                      <a:rPr lang="en-US" sz="2400" b="0" i="1" smtClean="0">
                        <a:latin typeface="Cambria Math" charset="0"/>
                      </a:rPr>
                      <m:t>𝑛</m:t>
                    </m:r>
                  </m:oMath>
                </a14:m>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393419" y="1970703"/>
                <a:ext cx="4707186" cy="461665"/>
              </a:xfrm>
              <a:prstGeom prst="rect">
                <a:avLst/>
              </a:prstGeom>
              <a:blipFill rotWithShape="0">
                <a:blip r:embed="rId17"/>
                <a:stretch>
                  <a:fillRect l="-2073"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723713" y="1398312"/>
                <a:ext cx="338001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charset="0"/>
                        </a:rPr>
                        <m:t>𝑛</m:t>
                      </m:r>
                      <m:r>
                        <a:rPr lang="en-US" sz="2000" b="0" i="1" smtClean="0">
                          <a:latin typeface="Cambria Math" charset="0"/>
                        </a:rPr>
                        <m:t> ~ </m:t>
                      </m:r>
                      <m:r>
                        <a:rPr lang="en-US" sz="2000" b="0" i="1" smtClean="0">
                          <a:latin typeface="Cambria Math" charset="0"/>
                        </a:rPr>
                        <m:t>𝑛𝑜𝑟𝑚𝑎𝑙</m:t>
                      </m:r>
                      <m:r>
                        <a:rPr lang="en-US" sz="2000" b="0" i="1" smtClean="0">
                          <a:latin typeface="Cambria Math" charset="0"/>
                        </a:rPr>
                        <m:t> </m:t>
                      </m:r>
                      <m:r>
                        <a:rPr lang="en-US" sz="2000" b="0" i="1" smtClean="0">
                          <a:latin typeface="Cambria Math" charset="0"/>
                        </a:rPr>
                        <m:t>𝑑𝑖𝑠𝑡𝑟𝑖𝑏𝑢𝑡𝑖𝑜𝑛</m:t>
                      </m:r>
                    </m:oMath>
                  </m:oMathPara>
                </a14:m>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8723713" y="1398312"/>
                <a:ext cx="3380014" cy="400110"/>
              </a:xfrm>
              <a:prstGeom prst="rect">
                <a:avLst/>
              </a:prstGeom>
              <a:blipFill rotWithShape="0">
                <a:blip r:embed="rId18"/>
                <a:stretch>
                  <a:fillRect t="-98485" b="-1242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93419" y="2668276"/>
                <a:ext cx="9840835" cy="461665"/>
              </a:xfrm>
              <a:prstGeom prst="rect">
                <a:avLst/>
              </a:prstGeom>
              <a:noFill/>
            </p:spPr>
            <p:txBody>
              <a:bodyPr wrap="none" rtlCol="0">
                <a:spAutoFit/>
              </a:bodyPr>
              <a:lstStyle/>
              <a:p>
                <a:r>
                  <a:rPr lang="en-US" sz="2400" dirty="0" smtClean="0"/>
                  <a:t>If</a:t>
                </a:r>
                <a14:m>
                  <m:oMath xmlns:m="http://schemas.openxmlformats.org/officeDocument/2006/math">
                    <m:r>
                      <a:rPr lang="en-US" sz="2400" b="0" i="0" smtClean="0">
                        <a:latin typeface="Cambria Math" charset="0"/>
                      </a:rPr>
                      <m:t> </m:t>
                    </m:r>
                    <m:r>
                      <a:rPr lang="en-US" sz="2400" b="0" i="1" smtClean="0">
                        <a:latin typeface="Cambria Math" charset="0"/>
                      </a:rPr>
                      <m:t>𝜋</m:t>
                    </m:r>
                    <m:r>
                      <a:rPr lang="en-US" sz="2400" b="0" i="1" smtClean="0">
                        <a:latin typeface="Cambria Math" charset="0"/>
                      </a:rPr>
                      <m:t>(</m:t>
                    </m:r>
                    <m:sSub>
                      <m:sSubPr>
                        <m:ctrlPr>
                          <a:rPr lang="en-US" sz="2400" b="0" i="1" smtClean="0">
                            <a:latin typeface="Cambria Math" charset="0"/>
                          </a:rPr>
                        </m:ctrlPr>
                      </m:sSubPr>
                      <m:e>
                        <m:r>
                          <a:rPr lang="en-US" sz="2400" b="0" i="1" smtClean="0">
                            <a:latin typeface="Cambria Math" charset="0"/>
                          </a:rPr>
                          <m:t>𝛽</m:t>
                        </m:r>
                      </m:e>
                      <m:sub>
                        <m:r>
                          <a:rPr lang="en-US" sz="2400" b="0" i="1" smtClean="0">
                            <a:latin typeface="Cambria Math" charset="0"/>
                          </a:rPr>
                          <m:t>𝑛</m:t>
                        </m:r>
                        <m:r>
                          <a:rPr lang="en-US" sz="2400" b="0" i="1" smtClean="0">
                            <a:latin typeface="Cambria Math" charset="0"/>
                          </a:rPr>
                          <m:t>→</m:t>
                        </m:r>
                        <m:r>
                          <a:rPr lang="en-US" sz="2400" b="0" i="1" smtClean="0">
                            <a:latin typeface="Cambria Math" charset="0"/>
                          </a:rPr>
                          <m:t>𝑛</m:t>
                        </m:r>
                        <m:r>
                          <a:rPr lang="en-US" sz="2400" b="0" i="1" smtClean="0">
                            <a:latin typeface="Cambria Math" charset="0"/>
                          </a:rPr>
                          <m:t>+1</m:t>
                        </m:r>
                      </m:sub>
                    </m:sSub>
                    <m:r>
                      <a:rPr lang="en-US" sz="2400" b="0" i="1" smtClean="0">
                        <a:latin typeface="Cambria Math" charset="0"/>
                      </a:rPr>
                      <m:t>|</m:t>
                    </m:r>
                    <m:r>
                      <a:rPr lang="en-US" sz="2400" b="0" i="1" smtClean="0">
                        <a:latin typeface="Cambria Math" charset="0"/>
                      </a:rPr>
                      <m:t>𝑋</m:t>
                    </m:r>
                    <m:r>
                      <a:rPr lang="en-US" sz="2400" b="0" i="1" smtClean="0">
                        <a:latin typeface="Cambria Math" charset="0"/>
                      </a:rPr>
                      <m:t>,</m:t>
                    </m:r>
                    <m:r>
                      <a:rPr lang="en-US" sz="2400" b="0" i="1" smtClean="0">
                        <a:latin typeface="Cambria Math" charset="0"/>
                      </a:rPr>
                      <m:t>𝑌</m:t>
                    </m:r>
                    <m:r>
                      <a:rPr lang="en-US" sz="2400" b="0" i="1" smtClean="0">
                        <a:latin typeface="Cambria Math" charset="0"/>
                      </a:rPr>
                      <m:t>)/</m:t>
                    </m:r>
                    <m:r>
                      <a:rPr lang="en-US" sz="2400" b="0" i="1" smtClean="0">
                        <a:latin typeface="Cambria Math" charset="0"/>
                      </a:rPr>
                      <m:t>𝜋</m:t>
                    </m:r>
                    <m:d>
                      <m:dPr>
                        <m:ctrlPr>
                          <a:rPr lang="en-US" sz="2400" b="0" i="1" smtClean="0">
                            <a:latin typeface="Cambria Math" charset="0"/>
                          </a:rPr>
                        </m:ctrlPr>
                      </m:dPr>
                      <m:e>
                        <m:sSub>
                          <m:sSubPr>
                            <m:ctrlPr>
                              <a:rPr lang="en-US" sz="2400" b="0" i="1" smtClean="0">
                                <a:latin typeface="Cambria Math" charset="0"/>
                              </a:rPr>
                            </m:ctrlPr>
                          </m:sSubPr>
                          <m:e>
                            <m:r>
                              <a:rPr lang="en-US" sz="2400" b="0" i="1" smtClean="0">
                                <a:latin typeface="Cambria Math" charset="0"/>
                              </a:rPr>
                              <m:t>𝛽</m:t>
                            </m:r>
                          </m:e>
                          <m:sub>
                            <m:r>
                              <a:rPr lang="en-US" sz="2400" b="0" i="1" smtClean="0">
                                <a:latin typeface="Cambria Math" charset="0"/>
                              </a:rPr>
                              <m:t>𝑛</m:t>
                            </m:r>
                          </m:sub>
                        </m:sSub>
                        <m:r>
                          <a:rPr lang="en-US" sz="2400" b="0" i="1" smtClean="0">
                            <a:latin typeface="Cambria Math" charset="0"/>
                          </a:rPr>
                          <m:t>|</m:t>
                        </m:r>
                        <m:r>
                          <a:rPr lang="en-US" sz="2400" b="0" i="1" smtClean="0">
                            <a:latin typeface="Cambria Math" charset="0"/>
                          </a:rPr>
                          <m:t>𝑋</m:t>
                        </m:r>
                        <m:r>
                          <a:rPr lang="en-US" sz="2400" b="0" i="1" smtClean="0">
                            <a:latin typeface="Cambria Math" charset="0"/>
                          </a:rPr>
                          <m:t>,</m:t>
                        </m:r>
                        <m:r>
                          <a:rPr lang="en-US" sz="2400" b="0" i="1" smtClean="0">
                            <a:latin typeface="Cambria Math" charset="0"/>
                          </a:rPr>
                          <m:t>𝑌</m:t>
                        </m:r>
                      </m:e>
                    </m:d>
                  </m:oMath>
                </a14:m>
                <a:r>
                  <a:rPr lang="en-US" sz="2400" dirty="0" smtClean="0"/>
                  <a:t> </a:t>
                </a:r>
                <a14:m>
                  <m:oMath xmlns:m="http://schemas.openxmlformats.org/officeDocument/2006/math">
                    <m:r>
                      <a:rPr lang="en-US" sz="2400" b="0" i="1" dirty="0" smtClean="0">
                        <a:latin typeface="Cambria Math" charset="0"/>
                      </a:rPr>
                      <m:t>≥</m:t>
                    </m:r>
                    <m:r>
                      <a:rPr lang="en-US" sz="2400" b="0" i="1" dirty="0" smtClean="0">
                        <a:latin typeface="Cambria Math" charset="0"/>
                      </a:rPr>
                      <m:t>𝑢</m:t>
                    </m:r>
                  </m:oMath>
                </a14:m>
                <a:r>
                  <a:rPr lang="en-US" sz="2400" dirty="0" smtClean="0"/>
                  <a:t>, accept </a:t>
                </a:r>
                <a14:m>
                  <m:oMath xmlns:m="http://schemas.openxmlformats.org/officeDocument/2006/math">
                    <m:sSub>
                      <m:sSubPr>
                        <m:ctrlPr>
                          <a:rPr lang="en-US" sz="2400" i="1">
                            <a:latin typeface="Cambria Math" charset="0"/>
                          </a:rPr>
                        </m:ctrlPr>
                      </m:sSubPr>
                      <m:e>
                        <m:r>
                          <a:rPr lang="en-US" sz="2400" i="1">
                            <a:latin typeface="Cambria Math" charset="0"/>
                          </a:rPr>
                          <m:t>𝛽</m:t>
                        </m:r>
                      </m:e>
                      <m:sub>
                        <m:r>
                          <a:rPr lang="en-US" sz="2400" i="1">
                            <a:latin typeface="Cambria Math" charset="0"/>
                          </a:rPr>
                          <m:t>𝑛</m:t>
                        </m:r>
                        <m:r>
                          <a:rPr lang="en-US" sz="2400" i="1">
                            <a:latin typeface="Cambria Math" charset="0"/>
                          </a:rPr>
                          <m:t>→</m:t>
                        </m:r>
                        <m:r>
                          <a:rPr lang="en-US" sz="2400" i="1">
                            <a:latin typeface="Cambria Math" charset="0"/>
                          </a:rPr>
                          <m:t>𝑛</m:t>
                        </m:r>
                        <m:r>
                          <a:rPr lang="en-US" sz="2400" i="1">
                            <a:latin typeface="Cambria Math" charset="0"/>
                          </a:rPr>
                          <m:t>+1</m:t>
                        </m:r>
                      </m:sub>
                    </m:sSub>
                    <m:r>
                      <a:rPr lang="en-US" sz="2400" b="0" i="0" smtClean="0">
                        <a:latin typeface="Cambria Math" charset="0"/>
                      </a:rPr>
                      <m:t> </m:t>
                    </m:r>
                  </m:oMath>
                </a14:m>
                <a:r>
                  <a:rPr lang="en-US" sz="2400" dirty="0" smtClean="0"/>
                  <a:t>by setting </a:t>
                </a:r>
                <a14:m>
                  <m:oMath xmlns:m="http://schemas.openxmlformats.org/officeDocument/2006/math">
                    <m:sSub>
                      <m:sSubPr>
                        <m:ctrlPr>
                          <a:rPr lang="en-US" sz="2400" b="0" i="1" smtClean="0">
                            <a:latin typeface="Cambria Math" charset="0"/>
                          </a:rPr>
                        </m:ctrlPr>
                      </m:sSubPr>
                      <m:e>
                        <m:r>
                          <a:rPr lang="en-US" sz="2400" b="0" i="1" smtClean="0">
                            <a:latin typeface="Cambria Math" charset="0"/>
                          </a:rPr>
                          <m:t>𝛽</m:t>
                        </m:r>
                      </m:e>
                      <m:sub>
                        <m:r>
                          <a:rPr lang="en-US" sz="2400" b="0" i="1" smtClean="0">
                            <a:latin typeface="Cambria Math" charset="0"/>
                          </a:rPr>
                          <m:t>𝑛</m:t>
                        </m:r>
                        <m:r>
                          <a:rPr lang="en-US" sz="2400" b="0" i="1" smtClean="0">
                            <a:latin typeface="Cambria Math" charset="0"/>
                          </a:rPr>
                          <m:t>+1</m:t>
                        </m:r>
                      </m:sub>
                    </m:sSub>
                    <m:r>
                      <a:rPr lang="en-US" sz="2400" b="0" i="1" smtClean="0">
                        <a:latin typeface="Cambria Math" charset="0"/>
                      </a:rPr>
                      <m:t>=</m:t>
                    </m:r>
                    <m:sSub>
                      <m:sSubPr>
                        <m:ctrlPr>
                          <a:rPr lang="en-US" sz="2400" i="1">
                            <a:latin typeface="Cambria Math" charset="0"/>
                          </a:rPr>
                        </m:ctrlPr>
                      </m:sSubPr>
                      <m:e>
                        <m:r>
                          <a:rPr lang="en-US" sz="2400" i="1">
                            <a:latin typeface="Cambria Math" charset="0"/>
                          </a:rPr>
                          <m:t>𝛽</m:t>
                        </m:r>
                      </m:e>
                      <m:sub>
                        <m:r>
                          <a:rPr lang="en-US" sz="2400" i="1">
                            <a:latin typeface="Cambria Math" charset="0"/>
                          </a:rPr>
                          <m:t>𝑛</m:t>
                        </m:r>
                        <m:r>
                          <a:rPr lang="en-US" sz="2400" i="1">
                            <a:latin typeface="Cambria Math" charset="0"/>
                          </a:rPr>
                          <m:t>→</m:t>
                        </m:r>
                        <m:r>
                          <a:rPr lang="en-US" sz="2400" i="1">
                            <a:latin typeface="Cambria Math" charset="0"/>
                          </a:rPr>
                          <m:t>𝑛</m:t>
                        </m:r>
                        <m:r>
                          <a:rPr lang="en-US" sz="2400" i="1">
                            <a:latin typeface="Cambria Math" charset="0"/>
                          </a:rPr>
                          <m:t>+1</m:t>
                        </m:r>
                      </m:sub>
                    </m:sSub>
                  </m:oMath>
                </a14:m>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93419" y="2668276"/>
                <a:ext cx="9840835" cy="461665"/>
              </a:xfrm>
              <a:prstGeom prst="rect">
                <a:avLst/>
              </a:prstGeom>
              <a:blipFill rotWithShape="0">
                <a:blip r:embed="rId19"/>
                <a:stretch>
                  <a:fillRect l="-991" t="-105333" b="-1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93419" y="3499929"/>
                <a:ext cx="10101180" cy="461665"/>
              </a:xfrm>
              <a:prstGeom prst="rect">
                <a:avLst/>
              </a:prstGeom>
            </p:spPr>
            <p:txBody>
              <a:bodyPr wrap="square">
                <a:spAutoFit/>
              </a:bodyPr>
              <a:lstStyle/>
              <a:p>
                <a:r>
                  <a:rPr lang="en-US" sz="2400" dirty="0" smtClean="0"/>
                  <a:t>If</a:t>
                </a:r>
                <a14:m>
                  <m:oMath xmlns:m="http://schemas.openxmlformats.org/officeDocument/2006/math">
                    <m:r>
                      <a:rPr lang="en-US" sz="2400">
                        <a:latin typeface="Cambria Math" charset="0"/>
                      </a:rPr>
                      <m:t> </m:t>
                    </m:r>
                    <m:r>
                      <a:rPr lang="en-US" sz="2400" i="1">
                        <a:latin typeface="Cambria Math" charset="0"/>
                      </a:rPr>
                      <m:t>𝜋</m:t>
                    </m:r>
                    <m:r>
                      <a:rPr lang="en-US" sz="2400" i="1">
                        <a:latin typeface="Cambria Math" charset="0"/>
                      </a:rPr>
                      <m:t>(</m:t>
                    </m:r>
                    <m:sSub>
                      <m:sSubPr>
                        <m:ctrlPr>
                          <a:rPr lang="en-US" sz="2400" i="1">
                            <a:latin typeface="Cambria Math" charset="0"/>
                          </a:rPr>
                        </m:ctrlPr>
                      </m:sSubPr>
                      <m:e>
                        <m:r>
                          <a:rPr lang="en-US" sz="2400" i="1">
                            <a:latin typeface="Cambria Math" charset="0"/>
                          </a:rPr>
                          <m:t>𝛽</m:t>
                        </m:r>
                      </m:e>
                      <m:sub>
                        <m:r>
                          <a:rPr lang="en-US" sz="2400" i="1">
                            <a:latin typeface="Cambria Math" charset="0"/>
                          </a:rPr>
                          <m:t>𝑛</m:t>
                        </m:r>
                        <m:r>
                          <a:rPr lang="en-US" sz="2400" i="1">
                            <a:latin typeface="Cambria Math" charset="0"/>
                          </a:rPr>
                          <m:t>→</m:t>
                        </m:r>
                        <m:r>
                          <a:rPr lang="en-US" sz="2400" i="1">
                            <a:latin typeface="Cambria Math" charset="0"/>
                          </a:rPr>
                          <m:t>𝑛</m:t>
                        </m:r>
                        <m:r>
                          <a:rPr lang="en-US" sz="2400" i="1">
                            <a:latin typeface="Cambria Math" charset="0"/>
                          </a:rPr>
                          <m:t>+1</m:t>
                        </m:r>
                      </m:sub>
                    </m:sSub>
                    <m:r>
                      <a:rPr lang="en-US" sz="2400" b="0" i="1" smtClean="0">
                        <a:latin typeface="Cambria Math" charset="0"/>
                      </a:rPr>
                      <m:t>|</m:t>
                    </m:r>
                    <m:r>
                      <a:rPr lang="en-US" sz="2400" b="0" i="1" smtClean="0">
                        <a:latin typeface="Cambria Math" charset="0"/>
                      </a:rPr>
                      <m:t>𝑋</m:t>
                    </m:r>
                    <m:r>
                      <a:rPr lang="en-US" sz="2400" b="0" i="1" smtClean="0">
                        <a:latin typeface="Cambria Math" charset="0"/>
                      </a:rPr>
                      <m:t>,</m:t>
                    </m:r>
                    <m:r>
                      <a:rPr lang="en-US" sz="2400" b="0" i="1" smtClean="0">
                        <a:latin typeface="Cambria Math" charset="0"/>
                      </a:rPr>
                      <m:t>𝑌</m:t>
                    </m:r>
                    <m:r>
                      <a:rPr lang="en-US" sz="2400" i="1">
                        <a:latin typeface="Cambria Math" charset="0"/>
                      </a:rPr>
                      <m:t>)/</m:t>
                    </m:r>
                    <m:r>
                      <a:rPr lang="en-US" sz="2400" i="1">
                        <a:latin typeface="Cambria Math" charset="0"/>
                      </a:rPr>
                      <m:t>𝜋</m:t>
                    </m:r>
                    <m:d>
                      <m:dPr>
                        <m:ctrlPr>
                          <a:rPr lang="en-US" sz="2400" i="1">
                            <a:latin typeface="Cambria Math" charset="0"/>
                          </a:rPr>
                        </m:ctrlPr>
                      </m:dPr>
                      <m:e>
                        <m:sSub>
                          <m:sSubPr>
                            <m:ctrlPr>
                              <a:rPr lang="en-US" sz="2400" i="1">
                                <a:latin typeface="Cambria Math" charset="0"/>
                              </a:rPr>
                            </m:ctrlPr>
                          </m:sSubPr>
                          <m:e>
                            <m:r>
                              <a:rPr lang="en-US" sz="2400" i="1">
                                <a:latin typeface="Cambria Math" charset="0"/>
                              </a:rPr>
                              <m:t>𝛽</m:t>
                            </m:r>
                          </m:e>
                          <m:sub>
                            <m:r>
                              <a:rPr lang="en-US" sz="2400" i="1">
                                <a:latin typeface="Cambria Math" charset="0"/>
                              </a:rPr>
                              <m:t>𝑛</m:t>
                            </m:r>
                          </m:sub>
                        </m:sSub>
                        <m:r>
                          <a:rPr lang="en-US" sz="2400" b="0" i="1" smtClean="0">
                            <a:latin typeface="Cambria Math" charset="0"/>
                          </a:rPr>
                          <m:t>|</m:t>
                        </m:r>
                        <m:r>
                          <a:rPr lang="en-US" sz="2400" b="0" i="1" smtClean="0">
                            <a:latin typeface="Cambria Math" charset="0"/>
                          </a:rPr>
                          <m:t>𝑋</m:t>
                        </m:r>
                        <m:r>
                          <a:rPr lang="en-US" sz="2400" b="0" i="1" smtClean="0">
                            <a:latin typeface="Cambria Math" charset="0"/>
                          </a:rPr>
                          <m:t>,</m:t>
                        </m:r>
                        <m:r>
                          <a:rPr lang="en-US" sz="2400" b="0" i="1" smtClean="0">
                            <a:latin typeface="Cambria Math" charset="0"/>
                          </a:rPr>
                          <m:t>𝑌</m:t>
                        </m:r>
                      </m:e>
                    </m:d>
                  </m:oMath>
                </a14:m>
                <a:r>
                  <a:rPr lang="en-US" sz="2400" dirty="0"/>
                  <a:t> </a:t>
                </a:r>
                <a14:m>
                  <m:oMath xmlns:m="http://schemas.openxmlformats.org/officeDocument/2006/math">
                    <m:r>
                      <a:rPr lang="en-US" sz="2400" i="1" dirty="0">
                        <a:latin typeface="Cambria Math" charset="0"/>
                      </a:rPr>
                      <m:t>&lt;</m:t>
                    </m:r>
                    <m:r>
                      <a:rPr lang="en-US" sz="2400" i="1">
                        <a:latin typeface="Cambria Math" charset="0"/>
                      </a:rPr>
                      <m:t>𝑢</m:t>
                    </m:r>
                  </m:oMath>
                </a14:m>
                <a:r>
                  <a:rPr lang="en-US" sz="2400" dirty="0"/>
                  <a:t>, </a:t>
                </a:r>
                <a:r>
                  <a:rPr lang="en-US" sz="2400" dirty="0" smtClean="0"/>
                  <a:t>reject </a:t>
                </a:r>
                <a14:m>
                  <m:oMath xmlns:m="http://schemas.openxmlformats.org/officeDocument/2006/math">
                    <m:sSub>
                      <m:sSubPr>
                        <m:ctrlPr>
                          <a:rPr lang="en-US" sz="2400" i="1">
                            <a:latin typeface="Cambria Math" charset="0"/>
                          </a:rPr>
                        </m:ctrlPr>
                      </m:sSubPr>
                      <m:e>
                        <m:r>
                          <a:rPr lang="en-US" sz="2400" i="1">
                            <a:latin typeface="Cambria Math" charset="0"/>
                          </a:rPr>
                          <m:t>𝛽</m:t>
                        </m:r>
                      </m:e>
                      <m:sub>
                        <m:r>
                          <a:rPr lang="en-US" sz="2400" i="1">
                            <a:latin typeface="Cambria Math" charset="0"/>
                          </a:rPr>
                          <m:t>𝑛</m:t>
                        </m:r>
                        <m:r>
                          <a:rPr lang="en-US" sz="2400" i="1">
                            <a:latin typeface="Cambria Math" charset="0"/>
                          </a:rPr>
                          <m:t>→</m:t>
                        </m:r>
                        <m:r>
                          <a:rPr lang="en-US" sz="2400" i="1">
                            <a:latin typeface="Cambria Math" charset="0"/>
                          </a:rPr>
                          <m:t>𝑛</m:t>
                        </m:r>
                        <m:r>
                          <a:rPr lang="en-US" sz="2400" i="1">
                            <a:latin typeface="Cambria Math" charset="0"/>
                          </a:rPr>
                          <m:t>+1</m:t>
                        </m:r>
                      </m:sub>
                    </m:sSub>
                  </m:oMath>
                </a14:m>
                <a:r>
                  <a:rPr lang="en-US" sz="2400" dirty="0" smtClean="0"/>
                  <a:t> and set </a:t>
                </a:r>
                <a14:m>
                  <m:oMath xmlns:m="http://schemas.openxmlformats.org/officeDocument/2006/math">
                    <m:sSub>
                      <m:sSubPr>
                        <m:ctrlPr>
                          <a:rPr lang="en-US" sz="2400" i="1">
                            <a:latin typeface="Cambria Math" charset="0"/>
                          </a:rPr>
                        </m:ctrlPr>
                      </m:sSubPr>
                      <m:e>
                        <m:r>
                          <a:rPr lang="en-US" sz="2400" i="1">
                            <a:latin typeface="Cambria Math" charset="0"/>
                          </a:rPr>
                          <m:t>𝛽</m:t>
                        </m:r>
                      </m:e>
                      <m:sub>
                        <m:r>
                          <a:rPr lang="en-US" sz="2400" i="1">
                            <a:latin typeface="Cambria Math" charset="0"/>
                          </a:rPr>
                          <m:t>𝑛</m:t>
                        </m:r>
                        <m:r>
                          <a:rPr lang="en-US" sz="2400" i="1">
                            <a:latin typeface="Cambria Math" charset="0"/>
                          </a:rPr>
                          <m:t>+1</m:t>
                        </m:r>
                      </m:sub>
                    </m:sSub>
                    <m:r>
                      <a:rPr lang="en-US" sz="2400" i="1">
                        <a:latin typeface="Cambria Math" charset="0"/>
                      </a:rPr>
                      <m:t>=</m:t>
                    </m:r>
                    <m:sSub>
                      <m:sSubPr>
                        <m:ctrlPr>
                          <a:rPr lang="en-US" sz="2400" b="0" i="1" smtClean="0">
                            <a:latin typeface="Cambria Math" charset="0"/>
                          </a:rPr>
                        </m:ctrlPr>
                      </m:sSubPr>
                      <m:e>
                        <m:r>
                          <a:rPr lang="en-US" sz="2400" b="0" i="1" smtClean="0">
                            <a:latin typeface="Cambria Math" charset="0"/>
                          </a:rPr>
                          <m:t>𝛽</m:t>
                        </m:r>
                      </m:e>
                      <m:sub>
                        <m:r>
                          <a:rPr lang="en-US" sz="2400" b="0" i="1" smtClean="0">
                            <a:latin typeface="Cambria Math" charset="0"/>
                          </a:rPr>
                          <m:t>𝑛</m:t>
                        </m:r>
                      </m:sub>
                    </m:sSub>
                  </m:oMath>
                </a14:m>
                <a:r>
                  <a:rPr lang="en-US" sz="2400" dirty="0" smtClean="0"/>
                  <a:t> insetad</a:t>
                </a:r>
                <a:endParaRPr lang="en-US" sz="2400" dirty="0"/>
              </a:p>
            </p:txBody>
          </p:sp>
        </mc:Choice>
        <mc:Fallback xmlns="">
          <p:sp>
            <p:nvSpPr>
              <p:cNvPr id="13" name="Rectangle 12"/>
              <p:cNvSpPr>
                <a:spLocks noRot="1" noChangeAspect="1" noMove="1" noResize="1" noEditPoints="1" noAdjustHandles="1" noChangeArrowheads="1" noChangeShapeType="1" noTextEdit="1"/>
              </p:cNvSpPr>
              <p:nvPr/>
            </p:nvSpPr>
            <p:spPr>
              <a:xfrm>
                <a:off x="393419" y="3499929"/>
                <a:ext cx="10101180" cy="461665"/>
              </a:xfrm>
              <a:prstGeom prst="rect">
                <a:avLst/>
              </a:prstGeom>
              <a:blipFill rotWithShape="0">
                <a:blip r:embed="rId20"/>
                <a:stretch>
                  <a:fillRect l="-966" t="-102632" b="-130263"/>
                </a:stretch>
              </a:blipFill>
            </p:spPr>
            <p:txBody>
              <a:bodyPr/>
              <a:lstStyle/>
              <a:p>
                <a:r>
                  <a:rPr lang="en-US">
                    <a:noFill/>
                  </a:rPr>
                  <a:t> </a:t>
                </a:r>
              </a:p>
            </p:txBody>
          </p:sp>
        </mc:Fallback>
      </mc:AlternateContent>
    </p:spTree>
    <p:extLst>
      <p:ext uri="{BB962C8B-B14F-4D97-AF65-F5344CB8AC3E}">
        <p14:creationId xmlns:p14="http://schemas.microsoft.com/office/powerpoint/2010/main" val="85980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8391427" y="247154"/>
                <a:ext cx="252107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charset="0"/>
                            </a:rPr>
                          </m:ctrlPr>
                        </m:sSubPr>
                        <m:e>
                          <m:r>
                            <a:rPr lang="en-US" sz="2400" b="0" i="1" smtClean="0">
                              <a:latin typeface="Cambria Math" charset="0"/>
                            </a:rPr>
                            <m:t>𝑦</m:t>
                          </m:r>
                        </m:e>
                        <m:sub>
                          <m:r>
                            <a:rPr lang="en-US" sz="2400" b="0" i="1" smtClean="0">
                              <a:latin typeface="Cambria Math" charset="0"/>
                            </a:rPr>
                            <m:t>𝑖</m:t>
                          </m:r>
                        </m:sub>
                      </m:sSub>
                      <m:r>
                        <a:rPr lang="en-US" sz="2400" b="0" i="1" smtClean="0">
                          <a:latin typeface="Cambria Math" charset="0"/>
                        </a:rPr>
                        <m:t> ~ </m:t>
                      </m:r>
                      <m:r>
                        <a:rPr lang="en-US" sz="2400" b="0" i="1" smtClean="0">
                          <a:latin typeface="Cambria Math" charset="0"/>
                        </a:rPr>
                        <m:t>𝐵𝑒𝑟𝑛𝑜𝑢𝑙𝑙𝑖</m:t>
                      </m:r>
                      <m:r>
                        <a:rPr lang="en-US" sz="2400" b="0" i="1" smtClean="0">
                          <a:latin typeface="Cambria Math" charset="0"/>
                        </a:rPr>
                        <m:t>(</m:t>
                      </m:r>
                      <m:sSub>
                        <m:sSubPr>
                          <m:ctrlPr>
                            <a:rPr lang="en-US" sz="2400" b="0" i="1" smtClean="0">
                              <a:latin typeface="Cambria Math" charset="0"/>
                            </a:rPr>
                          </m:ctrlPr>
                        </m:sSubPr>
                        <m:e>
                          <m:r>
                            <a:rPr lang="en-US" sz="2400" b="0" i="1" smtClean="0">
                              <a:latin typeface="Cambria Math" charset="0"/>
                            </a:rPr>
                            <m:t>𝑝</m:t>
                          </m:r>
                        </m:e>
                        <m:sub>
                          <m:r>
                            <a:rPr lang="en-US" sz="2400" b="0" i="1" smtClean="0">
                              <a:latin typeface="Cambria Math" charset="0"/>
                            </a:rPr>
                            <m:t>𝑖</m:t>
                          </m:r>
                        </m:sub>
                      </m:sSub>
                      <m:r>
                        <a:rPr lang="en-US" sz="2400" b="0" i="1" smtClean="0">
                          <a:latin typeface="Cambria Math" charset="0"/>
                        </a:rPr>
                        <m:t>)</m:t>
                      </m:r>
                    </m:oMath>
                  </m:oMathPara>
                </a14:m>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8391427" y="247154"/>
                <a:ext cx="2521075" cy="369332"/>
              </a:xfrm>
              <a:prstGeom prst="rect">
                <a:avLst/>
              </a:prstGeom>
              <a:blipFill rotWithShape="0">
                <a:blip r:embed="rId2"/>
                <a:stretch>
                  <a:fillRect l="-2421" t="-143333" r="-3874" b="-17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8323811" y="888126"/>
                <a:ext cx="2656305" cy="5407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charset="0"/>
                            </a:rPr>
                          </m:ctrlPr>
                        </m:sSubPr>
                        <m:e>
                          <m:r>
                            <a:rPr lang="en-US" sz="2400" b="0" i="1" smtClean="0">
                              <a:latin typeface="Cambria Math" charset="0"/>
                            </a:rPr>
                            <m:t>𝑝</m:t>
                          </m:r>
                        </m:e>
                        <m:sub>
                          <m:r>
                            <a:rPr lang="en-US" sz="2400" b="0" i="1" smtClean="0">
                              <a:latin typeface="Cambria Math" charset="0"/>
                            </a:rPr>
                            <m:t>𝑖</m:t>
                          </m:r>
                        </m:sub>
                      </m:sSub>
                      <m:r>
                        <a:rPr lang="en-US" sz="2400" b="0" i="1" smtClean="0">
                          <a:latin typeface="Cambria Math" charset="0"/>
                        </a:rPr>
                        <m:t>=1/(1+</m:t>
                      </m:r>
                      <m:sSup>
                        <m:sSupPr>
                          <m:ctrlPr>
                            <a:rPr lang="en-US" sz="2400" b="0" i="1" smtClean="0">
                              <a:latin typeface="Cambria Math" charset="0"/>
                            </a:rPr>
                          </m:ctrlPr>
                        </m:sSupPr>
                        <m:e>
                          <m:r>
                            <a:rPr lang="en-US" sz="2400" b="0" i="1" smtClean="0">
                              <a:latin typeface="Cambria Math" charset="0"/>
                            </a:rPr>
                            <m:t>𝑒</m:t>
                          </m:r>
                        </m:e>
                        <m:sup>
                          <m:sSubSup>
                            <m:sSubSupPr>
                              <m:ctrlPr>
                                <a:rPr lang="en-US" sz="2400" b="0" i="1" smtClean="0">
                                  <a:latin typeface="Cambria Math" charset="0"/>
                                </a:rPr>
                              </m:ctrlPr>
                            </m:sSubSupPr>
                            <m:e>
                              <m:r>
                                <a:rPr lang="en-US" sz="2400" b="0" i="1" smtClean="0">
                                  <a:latin typeface="Cambria Math" charset="0"/>
                                </a:rPr>
                                <m:t>𝑥</m:t>
                              </m:r>
                            </m:e>
                            <m:sub>
                              <m:r>
                                <a:rPr lang="en-US" sz="2400" b="0" i="1" smtClean="0">
                                  <a:latin typeface="Cambria Math" charset="0"/>
                                </a:rPr>
                                <m:t>𝑖</m:t>
                              </m:r>
                            </m:sub>
                            <m:sup>
                              <m:r>
                                <a:rPr lang="en-US" sz="2400" b="0" i="1" smtClean="0">
                                  <a:latin typeface="Cambria Math" charset="0"/>
                                </a:rPr>
                                <m:t>𝑇</m:t>
                              </m:r>
                            </m:sup>
                          </m:sSubSup>
                          <m:r>
                            <a:rPr lang="en-US" sz="2400" b="0" i="1" smtClean="0">
                              <a:latin typeface="Cambria Math" charset="0"/>
                            </a:rPr>
                            <m:t>𝛽</m:t>
                          </m:r>
                        </m:sup>
                      </m:sSup>
                      <m:r>
                        <a:rPr lang="en-US" sz="2400" b="0" i="1" smtClean="0">
                          <a:latin typeface="Cambria Math" charset="0"/>
                        </a:rPr>
                        <m:t>)</m:t>
                      </m:r>
                    </m:oMath>
                  </m:oMathPara>
                </a14:m>
                <a:endParaRPr lang="en-US"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8323811" y="888126"/>
                <a:ext cx="2656305" cy="54078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00687" y="1841265"/>
                <a:ext cx="8314520" cy="461665"/>
              </a:xfrm>
              <a:prstGeom prst="rect">
                <a:avLst/>
              </a:prstGeom>
              <a:noFill/>
            </p:spPr>
            <p:txBody>
              <a:bodyPr wrap="none" rtlCol="0">
                <a:spAutoFit/>
              </a:bodyPr>
              <a:lstStyle/>
              <a:p>
                <a:r>
                  <a:rPr lang="en-US" sz="2400" dirty="0" smtClean="0"/>
                  <a:t>logistic(x, beta)			compute </a:t>
                </a:r>
                <a14:m>
                  <m:oMath xmlns:m="http://schemas.openxmlformats.org/officeDocument/2006/math">
                    <m:sSub>
                      <m:sSubPr>
                        <m:ctrlPr>
                          <a:rPr lang="en-US" sz="2400" b="0" i="1" smtClean="0">
                            <a:latin typeface="Cambria Math" charset="0"/>
                          </a:rPr>
                        </m:ctrlPr>
                      </m:sSubPr>
                      <m:e>
                        <m:r>
                          <a:rPr lang="en-US" sz="2400" b="0" i="1" smtClean="0">
                            <a:latin typeface="Cambria Math" charset="0"/>
                          </a:rPr>
                          <m:t>𝑝</m:t>
                        </m:r>
                      </m:e>
                      <m:sub>
                        <m:r>
                          <a:rPr lang="en-US" sz="2400" b="0" i="1" smtClean="0">
                            <a:latin typeface="Cambria Math" charset="0"/>
                          </a:rPr>
                          <m:t>𝑖</m:t>
                        </m:r>
                      </m:sub>
                    </m:sSub>
                  </m:oMath>
                </a14:m>
                <a:r>
                  <a:rPr lang="en-US" sz="2400" dirty="0" smtClean="0"/>
                  <a:t> for any </a:t>
                </a:r>
                <a14:m>
                  <m:oMath xmlns:m="http://schemas.openxmlformats.org/officeDocument/2006/math">
                    <m:sSub>
                      <m:sSubPr>
                        <m:ctrlPr>
                          <a:rPr lang="en-US" sz="2400" b="0" i="1" smtClean="0">
                            <a:latin typeface="Cambria Math" charset="0"/>
                          </a:rPr>
                        </m:ctrlPr>
                      </m:sSubPr>
                      <m:e>
                        <m:r>
                          <a:rPr lang="en-US" sz="2400" b="0" i="1" smtClean="0">
                            <a:latin typeface="Cambria Math" charset="0"/>
                          </a:rPr>
                          <m:t>𝑥</m:t>
                        </m:r>
                      </m:e>
                      <m:sub>
                        <m:r>
                          <a:rPr lang="en-US" sz="2400" b="0" i="1" smtClean="0">
                            <a:latin typeface="Cambria Math" charset="0"/>
                          </a:rPr>
                          <m:t>𝑖</m:t>
                        </m:r>
                      </m:sub>
                    </m:sSub>
                  </m:oMath>
                </a14:m>
                <a:r>
                  <a:rPr lang="en-US" sz="2400" dirty="0" smtClean="0"/>
                  <a:t> and </a:t>
                </a:r>
                <a14:m>
                  <m:oMath xmlns:m="http://schemas.openxmlformats.org/officeDocument/2006/math">
                    <m:r>
                      <a:rPr lang="en-US" sz="2400" b="0" i="1" smtClean="0">
                        <a:latin typeface="Cambria Math" charset="0"/>
                      </a:rPr>
                      <m:t>𝛽</m:t>
                    </m:r>
                  </m:oMath>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600687" y="1841265"/>
                <a:ext cx="8314520" cy="461665"/>
              </a:xfrm>
              <a:prstGeom prst="rect">
                <a:avLst/>
              </a:prstGeom>
              <a:blipFill rotWithShape="0">
                <a:blip r:embed="rId4"/>
                <a:stretch>
                  <a:fillRect l="-1174" t="-10526" b="-28947"/>
                </a:stretch>
              </a:blipFill>
            </p:spPr>
            <p:txBody>
              <a:bodyPr/>
              <a:lstStyle/>
              <a:p>
                <a:r>
                  <a:rPr lang="en-US">
                    <a:noFill/>
                  </a:rPr>
                  <a:t> </a:t>
                </a:r>
              </a:p>
            </p:txBody>
          </p:sp>
        </mc:Fallback>
      </mc:AlternateContent>
      <p:sp>
        <p:nvSpPr>
          <p:cNvPr id="7" name="TextBox 6"/>
          <p:cNvSpPr txBox="1"/>
          <p:nvPr/>
        </p:nvSpPr>
        <p:spPr>
          <a:xfrm>
            <a:off x="600687" y="2401986"/>
            <a:ext cx="8128187" cy="461665"/>
          </a:xfrm>
          <a:prstGeom prst="rect">
            <a:avLst/>
          </a:prstGeom>
          <a:noFill/>
        </p:spPr>
        <p:txBody>
          <a:bodyPr wrap="none" rtlCol="0">
            <a:spAutoFit/>
          </a:bodyPr>
          <a:lstStyle/>
          <a:p>
            <a:r>
              <a:rPr lang="en-US" sz="2400" dirty="0" err="1"/>
              <a:t>l</a:t>
            </a:r>
            <a:r>
              <a:rPr lang="en-US" sz="2400" dirty="0" err="1" smtClean="0"/>
              <a:t>ogistic_loglik</a:t>
            </a:r>
            <a:r>
              <a:rPr lang="en-US" sz="2400" dirty="0" smtClean="0"/>
              <a:t>(beta, X, Y)		compute the log likelihood</a:t>
            </a:r>
            <a:endParaRPr lang="en-US" sz="2400" dirty="0"/>
          </a:p>
        </p:txBody>
      </p:sp>
      <p:sp>
        <p:nvSpPr>
          <p:cNvPr id="8" name="TextBox 7"/>
          <p:cNvSpPr txBox="1"/>
          <p:nvPr/>
        </p:nvSpPr>
        <p:spPr>
          <a:xfrm>
            <a:off x="600687" y="2959049"/>
            <a:ext cx="9563580" cy="461665"/>
          </a:xfrm>
          <a:prstGeom prst="rect">
            <a:avLst/>
          </a:prstGeom>
          <a:noFill/>
        </p:spPr>
        <p:txBody>
          <a:bodyPr wrap="none" rtlCol="0">
            <a:spAutoFit/>
          </a:bodyPr>
          <a:lstStyle/>
          <a:p>
            <a:r>
              <a:rPr lang="en-US" sz="2400" dirty="0" err="1" smtClean="0"/>
              <a:t>logLgrad</a:t>
            </a:r>
            <a:r>
              <a:rPr lang="en-US" sz="2400" dirty="0" smtClean="0"/>
              <a:t>(beta, X, Y)			compute the gradient of log likelihood</a:t>
            </a:r>
            <a:endParaRPr lang="en-US" sz="2400" dirty="0"/>
          </a:p>
        </p:txBody>
      </p:sp>
      <mc:AlternateContent xmlns:mc="http://schemas.openxmlformats.org/markup-compatibility/2006" xmlns:a14="http://schemas.microsoft.com/office/drawing/2010/main">
        <mc:Choice Requires="a14">
          <p:sp>
            <p:nvSpPr>
              <p:cNvPr id="9" name="TextBox 8"/>
              <p:cNvSpPr txBox="1"/>
              <p:nvPr/>
            </p:nvSpPr>
            <p:spPr>
              <a:xfrm>
                <a:off x="600687" y="3520710"/>
                <a:ext cx="7948843" cy="461665"/>
              </a:xfrm>
              <a:prstGeom prst="rect">
                <a:avLst/>
              </a:prstGeom>
              <a:noFill/>
            </p:spPr>
            <p:txBody>
              <a:bodyPr wrap="none" rtlCol="0">
                <a:spAutoFit/>
              </a:bodyPr>
              <a:lstStyle/>
              <a:p>
                <a:r>
                  <a:rPr lang="en-US" sz="2400" dirty="0" smtClean="0"/>
                  <a:t>fitbeta_gradientascent</a:t>
                </a:r>
                <a:r>
                  <a:rPr lang="en-US" sz="2400" dirty="0"/>
                  <a:t>(X, Y</a:t>
                </a:r>
                <a:r>
                  <a:rPr lang="en-US" sz="2400" dirty="0" smtClean="0"/>
                  <a:t>)		</a:t>
                </a:r>
                <a:r>
                  <a:rPr lang="en-US" altLang="zh-CN" sz="2400" dirty="0" smtClean="0"/>
                  <a:t>fit </a:t>
                </a:r>
                <a14:m>
                  <m:oMath xmlns:m="http://schemas.openxmlformats.org/officeDocument/2006/math">
                    <m:r>
                      <a:rPr lang="en-US" altLang="zh-CN" sz="2400" b="0" i="1" smtClean="0">
                        <a:latin typeface="Cambria Math" charset="0"/>
                      </a:rPr>
                      <m:t>𝛽</m:t>
                    </m:r>
                  </m:oMath>
                </a14:m>
                <a:r>
                  <a:rPr lang="en-US" sz="2400" dirty="0" smtClean="0"/>
                  <a:t> with gradient ascent</a:t>
                </a:r>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600687" y="3520710"/>
                <a:ext cx="7948843" cy="461665"/>
              </a:xfrm>
              <a:prstGeom prst="rect">
                <a:avLst/>
              </a:prstGeom>
              <a:blipFill rotWithShape="0">
                <a:blip r:embed="rId5"/>
                <a:stretch>
                  <a:fillRect l="-1228" t="-10667" r="-384"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00687" y="4079144"/>
                <a:ext cx="8470011" cy="461665"/>
              </a:xfrm>
              <a:prstGeom prst="rect">
                <a:avLst/>
              </a:prstGeom>
              <a:noFill/>
            </p:spPr>
            <p:txBody>
              <a:bodyPr wrap="none" rtlCol="0">
                <a:spAutoFit/>
              </a:bodyPr>
              <a:lstStyle/>
              <a:p>
                <a:r>
                  <a:rPr lang="en-US" sz="2400" dirty="0" smtClean="0"/>
                  <a:t>fitbeta_metropolis</a:t>
                </a:r>
                <a:r>
                  <a:rPr lang="en-US" sz="2400" dirty="0"/>
                  <a:t>(X, Y</a:t>
                </a:r>
                <a:r>
                  <a:rPr lang="en-US" sz="2400" dirty="0" smtClean="0"/>
                  <a:t>)		fit </a:t>
                </a:r>
                <a14:m>
                  <m:oMath xmlns:m="http://schemas.openxmlformats.org/officeDocument/2006/math">
                    <m:r>
                      <a:rPr lang="en-US" sz="2400" b="0" i="1" smtClean="0">
                        <a:latin typeface="Cambria Math" charset="0"/>
                      </a:rPr>
                      <m:t>𝛽</m:t>
                    </m:r>
                  </m:oMath>
                </a14:m>
                <a:r>
                  <a:rPr lang="en-US" sz="2400" dirty="0" smtClean="0"/>
                  <a:t> with metropolis </a:t>
                </a:r>
                <a:r>
                  <a:rPr lang="en-US" sz="2400" dirty="0" err="1" smtClean="0"/>
                  <a:t>hastings</a:t>
                </a:r>
                <a:endParaRPr lang="en-US"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600687" y="4079144"/>
                <a:ext cx="8470011" cy="461665"/>
              </a:xfrm>
              <a:prstGeom prst="rect">
                <a:avLst/>
              </a:prstGeom>
              <a:blipFill rotWithShape="0">
                <a:blip r:embed="rId6"/>
                <a:stretch>
                  <a:fillRect l="-1152" t="-10526" r="-216" b="-28947"/>
                </a:stretch>
              </a:blipFill>
            </p:spPr>
            <p:txBody>
              <a:bodyPr/>
              <a:lstStyle/>
              <a:p>
                <a:r>
                  <a:rPr lang="en-US">
                    <a:noFill/>
                  </a:rPr>
                  <a:t> </a:t>
                </a:r>
              </a:p>
            </p:txBody>
          </p:sp>
        </mc:Fallback>
      </mc:AlternateContent>
      <p:sp>
        <p:nvSpPr>
          <p:cNvPr id="11" name="TextBox 10"/>
          <p:cNvSpPr txBox="1"/>
          <p:nvPr/>
        </p:nvSpPr>
        <p:spPr>
          <a:xfrm>
            <a:off x="600687" y="4637578"/>
            <a:ext cx="8810489" cy="461665"/>
          </a:xfrm>
          <a:prstGeom prst="rect">
            <a:avLst/>
          </a:prstGeom>
          <a:noFill/>
        </p:spPr>
        <p:txBody>
          <a:bodyPr wrap="none" rtlCol="0">
            <a:spAutoFit/>
          </a:bodyPr>
          <a:lstStyle/>
          <a:p>
            <a:r>
              <a:rPr lang="en-US" sz="2400" dirty="0"/>
              <a:t>predict(beta, X</a:t>
            </a:r>
            <a:r>
              <a:rPr lang="en-US" sz="2400" dirty="0" smtClean="0"/>
              <a:t>)			predict the survival information </a:t>
            </a:r>
            <a:endParaRPr lang="en-US" sz="2400" dirty="0"/>
          </a:p>
        </p:txBody>
      </p:sp>
      <p:sp>
        <p:nvSpPr>
          <p:cNvPr id="12" name="TextBox 11"/>
          <p:cNvSpPr txBox="1"/>
          <p:nvPr/>
        </p:nvSpPr>
        <p:spPr>
          <a:xfrm>
            <a:off x="600687" y="5196012"/>
            <a:ext cx="7556428" cy="461665"/>
          </a:xfrm>
          <a:prstGeom prst="rect">
            <a:avLst/>
          </a:prstGeom>
          <a:noFill/>
        </p:spPr>
        <p:txBody>
          <a:bodyPr wrap="none" rtlCol="0">
            <a:spAutoFit/>
          </a:bodyPr>
          <a:lstStyle/>
          <a:p>
            <a:r>
              <a:rPr lang="en-US" sz="2400" dirty="0"/>
              <a:t>accuracy(</a:t>
            </a:r>
            <a:r>
              <a:rPr lang="en-US" sz="2400" dirty="0" err="1"/>
              <a:t>Y_predict</a:t>
            </a:r>
            <a:r>
              <a:rPr lang="en-US" sz="2400" dirty="0"/>
              <a:t>, </a:t>
            </a:r>
            <a:r>
              <a:rPr lang="en-US" sz="2400" dirty="0" err="1"/>
              <a:t>Y_train</a:t>
            </a:r>
            <a:r>
              <a:rPr lang="en-US" sz="2400" dirty="0" smtClean="0"/>
              <a:t>)		compute the accuracy</a:t>
            </a:r>
            <a:endParaRPr lang="en-US" sz="2400" dirty="0"/>
          </a:p>
        </p:txBody>
      </p:sp>
      <p:sp>
        <p:nvSpPr>
          <p:cNvPr id="15" name="Rectangle 14"/>
          <p:cNvSpPr/>
          <p:nvPr/>
        </p:nvSpPr>
        <p:spPr>
          <a:xfrm>
            <a:off x="393419" y="247154"/>
            <a:ext cx="1245854" cy="707886"/>
          </a:xfrm>
          <a:prstGeom prst="rect">
            <a:avLst/>
          </a:prstGeom>
        </p:spPr>
        <p:txBody>
          <a:bodyPr wrap="none">
            <a:spAutoFit/>
          </a:bodyPr>
          <a:lstStyle/>
          <a:p>
            <a:r>
              <a:rPr lang="en-US" altLang="zh-CN" sz="4000" b="1" dirty="0" smtClean="0">
                <a:latin typeface="+mj-lt"/>
                <a:ea typeface="+mj-ea"/>
                <a:cs typeface="+mj-cs"/>
              </a:rPr>
              <a:t>Code</a:t>
            </a:r>
            <a:endParaRPr lang="en-US" sz="4000" b="1" dirty="0">
              <a:latin typeface="+mj-lt"/>
              <a:ea typeface="+mj-ea"/>
              <a:cs typeface="+mj-cs"/>
            </a:endParaRPr>
          </a:p>
        </p:txBody>
      </p:sp>
      <p:cxnSp>
        <p:nvCxnSpPr>
          <p:cNvPr id="22" name="Straight Connector 21"/>
          <p:cNvCxnSpPr/>
          <p:nvPr/>
        </p:nvCxnSpPr>
        <p:spPr>
          <a:xfrm>
            <a:off x="147484" y="955040"/>
            <a:ext cx="1775445" cy="0"/>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71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47484" y="955040"/>
            <a:ext cx="2165410" cy="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93419" y="247154"/>
            <a:ext cx="1646476" cy="707886"/>
          </a:xfrm>
          <a:prstGeom prst="rect">
            <a:avLst/>
          </a:prstGeom>
        </p:spPr>
        <p:txBody>
          <a:bodyPr wrap="none">
            <a:spAutoFit/>
          </a:bodyPr>
          <a:lstStyle/>
          <a:p>
            <a:r>
              <a:rPr lang="en-US" altLang="zh-CN" sz="4000" b="1" dirty="0" smtClean="0">
                <a:latin typeface="+mj-lt"/>
                <a:ea typeface="+mj-ea"/>
                <a:cs typeface="+mj-cs"/>
              </a:rPr>
              <a:t>Results</a:t>
            </a:r>
            <a:endParaRPr lang="en-US" sz="4000" b="1" dirty="0">
              <a:latin typeface="+mj-lt"/>
              <a:ea typeface="+mj-ea"/>
              <a:cs typeface="+mj-cs"/>
            </a:endParaRPr>
          </a:p>
        </p:txBody>
      </p:sp>
      <p:pic>
        <p:nvPicPr>
          <p:cNvPr id="3" name="Picture 2"/>
          <p:cNvPicPr>
            <a:picLocks noChangeAspect="1"/>
          </p:cNvPicPr>
          <p:nvPr/>
        </p:nvPicPr>
        <p:blipFill>
          <a:blip r:embed="rId3"/>
          <a:stretch>
            <a:fillRect/>
          </a:stretch>
        </p:blipFill>
        <p:spPr>
          <a:xfrm>
            <a:off x="0" y="1143374"/>
            <a:ext cx="6393433" cy="5271407"/>
          </a:xfrm>
          <a:prstGeom prst="rect">
            <a:avLst/>
          </a:prstGeom>
        </p:spPr>
      </p:pic>
      <p:pic>
        <p:nvPicPr>
          <p:cNvPr id="6" name="Picture 5"/>
          <p:cNvPicPr>
            <a:picLocks noChangeAspect="1"/>
          </p:cNvPicPr>
          <p:nvPr/>
        </p:nvPicPr>
        <p:blipFill>
          <a:blip r:embed="rId4"/>
          <a:stretch>
            <a:fillRect/>
          </a:stretch>
        </p:blipFill>
        <p:spPr>
          <a:xfrm>
            <a:off x="6540917" y="1143374"/>
            <a:ext cx="5334000" cy="1155700"/>
          </a:xfrm>
          <a:prstGeom prst="rect">
            <a:avLst/>
          </a:prstGeom>
        </p:spPr>
      </p:pic>
      <p:pic>
        <p:nvPicPr>
          <p:cNvPr id="7" name="Picture 6"/>
          <p:cNvPicPr>
            <a:picLocks noChangeAspect="1"/>
          </p:cNvPicPr>
          <p:nvPr/>
        </p:nvPicPr>
        <p:blipFill>
          <a:blip r:embed="rId5"/>
          <a:stretch>
            <a:fillRect/>
          </a:stretch>
        </p:blipFill>
        <p:spPr>
          <a:xfrm>
            <a:off x="6426200" y="3169477"/>
            <a:ext cx="5765800" cy="1219200"/>
          </a:xfrm>
          <a:prstGeom prst="rect">
            <a:avLst/>
          </a:prstGeom>
        </p:spPr>
      </p:pic>
    </p:spTree>
    <p:extLst>
      <p:ext uri="{BB962C8B-B14F-4D97-AF65-F5344CB8AC3E}">
        <p14:creationId xmlns:p14="http://schemas.microsoft.com/office/powerpoint/2010/main" val="19705637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2606040"/>
            <a:ext cx="4450080" cy="1200329"/>
          </a:xfrm>
          <a:prstGeom prst="rect">
            <a:avLst/>
          </a:prstGeom>
          <a:noFill/>
        </p:spPr>
        <p:txBody>
          <a:bodyPr wrap="square" rtlCol="0">
            <a:spAutoFit/>
          </a:bodyPr>
          <a:lstStyle/>
          <a:p>
            <a:r>
              <a:rPr lang="en-US" altLang="zh-CN" sz="7200" dirty="0" smtClean="0">
                <a:solidFill>
                  <a:schemeClr val="accent2"/>
                </a:solidFill>
              </a:rPr>
              <a:t>Thank</a:t>
            </a:r>
            <a:r>
              <a:rPr lang="zh-CN" altLang="en-US" sz="7200" dirty="0" smtClean="0">
                <a:solidFill>
                  <a:schemeClr val="accent2"/>
                </a:solidFill>
              </a:rPr>
              <a:t> </a:t>
            </a:r>
            <a:r>
              <a:rPr lang="en-US" altLang="zh-CN" sz="7200" dirty="0" smtClean="0">
                <a:solidFill>
                  <a:schemeClr val="accent2"/>
                </a:solidFill>
              </a:rPr>
              <a:t>you!</a:t>
            </a:r>
            <a:endParaRPr lang="en-US" sz="7200" dirty="0">
              <a:solidFill>
                <a:schemeClr val="accent2"/>
              </a:solidFill>
            </a:endParaRPr>
          </a:p>
        </p:txBody>
      </p:sp>
    </p:spTree>
    <p:extLst>
      <p:ext uri="{BB962C8B-B14F-4D97-AF65-F5344CB8AC3E}">
        <p14:creationId xmlns:p14="http://schemas.microsoft.com/office/powerpoint/2010/main" val="1304569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0558" y="1935164"/>
            <a:ext cx="4956642" cy="3011848"/>
          </a:xfrm>
          <a:prstGeom prst="rect">
            <a:avLst/>
          </a:prstGeom>
        </p:spPr>
      </p:pic>
      <p:sp>
        <p:nvSpPr>
          <p:cNvPr id="2" name="Title 1"/>
          <p:cNvSpPr>
            <a:spLocks noGrp="1"/>
          </p:cNvSpPr>
          <p:nvPr>
            <p:ph type="title"/>
          </p:nvPr>
        </p:nvSpPr>
        <p:spPr>
          <a:xfrm>
            <a:off x="574040" y="20320"/>
            <a:ext cx="4851400" cy="1325563"/>
          </a:xfrm>
        </p:spPr>
        <p:txBody>
          <a:bodyPr/>
          <a:lstStyle/>
          <a:p>
            <a:r>
              <a:rPr lang="en-US" altLang="zh-CN" b="1" dirty="0"/>
              <a:t>Introduction</a:t>
            </a:r>
            <a:endParaRPr lang="en-US" b="1" dirty="0"/>
          </a:p>
        </p:txBody>
      </p:sp>
      <p:sp>
        <p:nvSpPr>
          <p:cNvPr id="3" name="Content Placeholder 2"/>
          <p:cNvSpPr>
            <a:spLocks noGrp="1"/>
          </p:cNvSpPr>
          <p:nvPr>
            <p:ph idx="1"/>
          </p:nvPr>
        </p:nvSpPr>
        <p:spPr>
          <a:xfrm>
            <a:off x="70018" y="1935164"/>
            <a:ext cx="6657340" cy="3648075"/>
          </a:xfrm>
        </p:spPr>
        <p:txBody>
          <a:bodyPr>
            <a:normAutofit/>
          </a:bodyPr>
          <a:lstStyle/>
          <a:p>
            <a:r>
              <a:rPr lang="en-US" dirty="0"/>
              <a:t>On April 15, 1912, during her maiden voyage, the Titanic sank after colliding with an iceberg, killing 1502 out of 2224 passengers and crew. </a:t>
            </a:r>
            <a:endParaRPr lang="en-US" dirty="0" smtClean="0"/>
          </a:p>
          <a:p>
            <a:r>
              <a:rPr lang="en-US" altLang="zh-CN" dirty="0" smtClean="0"/>
              <a:t>Analyze</a:t>
            </a:r>
            <a:r>
              <a:rPr lang="zh-CN" altLang="en-US" dirty="0" smtClean="0"/>
              <a:t> </a:t>
            </a:r>
            <a:r>
              <a:rPr lang="en-US" altLang="zh-CN" dirty="0" smtClean="0"/>
              <a:t>and</a:t>
            </a:r>
            <a:r>
              <a:rPr lang="zh-CN" altLang="en-US" dirty="0" smtClean="0"/>
              <a:t> </a:t>
            </a:r>
            <a:r>
              <a:rPr lang="en-US" altLang="zh-CN" dirty="0" smtClean="0"/>
              <a:t>predict</a:t>
            </a:r>
            <a:r>
              <a:rPr lang="zh-CN" altLang="en-US" dirty="0" smtClean="0"/>
              <a:t> </a:t>
            </a:r>
            <a:r>
              <a:rPr lang="en-US" dirty="0"/>
              <a:t>what sorts of people were likely to </a:t>
            </a:r>
            <a:r>
              <a:rPr lang="en-US" dirty="0" smtClean="0"/>
              <a:t>survive</a:t>
            </a:r>
            <a:r>
              <a:rPr lang="zh-CN" altLang="en-US" dirty="0" smtClean="0"/>
              <a:t> </a:t>
            </a:r>
            <a:r>
              <a:rPr lang="en-US" altLang="zh-CN" dirty="0" smtClean="0"/>
              <a:t>the</a:t>
            </a:r>
            <a:r>
              <a:rPr lang="zh-CN" altLang="en-US" dirty="0" smtClean="0"/>
              <a:t> </a:t>
            </a:r>
            <a:r>
              <a:rPr lang="en-US" altLang="zh-CN" dirty="0" smtClean="0"/>
              <a:t>tragedy.</a:t>
            </a:r>
            <a:endParaRPr lang="en-US" dirty="0" smtClean="0"/>
          </a:p>
          <a:p>
            <a:endParaRPr lang="en-US" dirty="0"/>
          </a:p>
        </p:txBody>
      </p:sp>
      <p:cxnSp>
        <p:nvCxnSpPr>
          <p:cNvPr id="4" name="Straight Connector 3"/>
          <p:cNvCxnSpPr/>
          <p:nvPr/>
        </p:nvCxnSpPr>
        <p:spPr>
          <a:xfrm>
            <a:off x="0" y="1097280"/>
            <a:ext cx="4734560" cy="0"/>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490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880" y="283845"/>
            <a:ext cx="10515600" cy="1325563"/>
          </a:xfrm>
        </p:spPr>
        <p:txBody>
          <a:bodyPr/>
          <a:lstStyle/>
          <a:p>
            <a:r>
              <a:rPr lang="en-US" b="1" dirty="0"/>
              <a:t>Analyze and </a:t>
            </a:r>
            <a:r>
              <a:rPr lang="en-US" altLang="zh-CN" b="1" dirty="0" smtClean="0"/>
              <a:t>E</a:t>
            </a:r>
            <a:r>
              <a:rPr lang="en-US" b="1" dirty="0" smtClean="0"/>
              <a:t>xplore </a:t>
            </a:r>
            <a:r>
              <a:rPr lang="en-US" b="1" dirty="0"/>
              <a:t>the </a:t>
            </a:r>
            <a:r>
              <a:rPr lang="en-US" altLang="zh-CN" b="1" dirty="0" smtClean="0"/>
              <a:t>D</a:t>
            </a:r>
            <a:r>
              <a:rPr lang="en-US" b="1" dirty="0" smtClean="0"/>
              <a:t>ata </a:t>
            </a:r>
            <a:r>
              <a:rPr lang="en-US" dirty="0" smtClean="0">
                <a:effectLst/>
              </a:rPr>
              <a:t/>
            </a:r>
            <a:br>
              <a:rPr lang="en-US" dirty="0" smtClean="0">
                <a:effectLst/>
              </a:rPr>
            </a:br>
            <a:endParaRPr lang="en-US" dirty="0"/>
          </a:p>
        </p:txBody>
      </p:sp>
      <p:cxnSp>
        <p:nvCxnSpPr>
          <p:cNvPr id="4" name="Straight Connector 3"/>
          <p:cNvCxnSpPr/>
          <p:nvPr/>
        </p:nvCxnSpPr>
        <p:spPr>
          <a:xfrm>
            <a:off x="0" y="1097280"/>
            <a:ext cx="7396480" cy="0"/>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9408"/>
            <a:ext cx="12192000" cy="2081865"/>
          </a:xfrm>
          <a:prstGeom prst="rect">
            <a:avLst/>
          </a:prstGeom>
        </p:spPr>
      </p:pic>
      <p:sp>
        <p:nvSpPr>
          <p:cNvPr id="18" name="TextBox 17"/>
          <p:cNvSpPr txBox="1"/>
          <p:nvPr/>
        </p:nvSpPr>
        <p:spPr>
          <a:xfrm>
            <a:off x="309880" y="1208742"/>
            <a:ext cx="2616200" cy="461665"/>
          </a:xfrm>
          <a:prstGeom prst="rect">
            <a:avLst/>
          </a:prstGeom>
          <a:noFill/>
        </p:spPr>
        <p:txBody>
          <a:bodyPr wrap="square" rtlCol="0">
            <a:spAutoFit/>
          </a:bodyPr>
          <a:lstStyle/>
          <a:p>
            <a:pPr marL="285750" indent="-285750">
              <a:buFont typeface="Arial" charset="0"/>
              <a:buChar char="•"/>
            </a:pPr>
            <a:r>
              <a:rPr lang="en-US" sz="2400" smtClean="0">
                <a:solidFill>
                  <a:schemeClr val="accent2"/>
                </a:solidFill>
              </a:rPr>
              <a:t>Train</a:t>
            </a:r>
            <a:r>
              <a:rPr lang="en-US" altLang="zh-CN" sz="2400" smtClean="0">
                <a:solidFill>
                  <a:schemeClr val="accent2"/>
                </a:solidFill>
              </a:rPr>
              <a:t>ing</a:t>
            </a:r>
            <a:r>
              <a:rPr lang="en-US" sz="2400" smtClean="0">
                <a:solidFill>
                  <a:schemeClr val="accent2"/>
                </a:solidFill>
              </a:rPr>
              <a:t> </a:t>
            </a:r>
            <a:r>
              <a:rPr lang="en-US" sz="2400" dirty="0" smtClean="0">
                <a:solidFill>
                  <a:schemeClr val="accent2"/>
                </a:solidFill>
              </a:rPr>
              <a:t>Data</a:t>
            </a:r>
            <a:endParaRPr lang="en-US" sz="2400" dirty="0">
              <a:solidFill>
                <a:schemeClr val="accent2"/>
              </a:solidFill>
            </a:endParaRPr>
          </a:p>
        </p:txBody>
      </p:sp>
      <p:sp>
        <p:nvSpPr>
          <p:cNvPr id="19" name="TextBox 18"/>
          <p:cNvSpPr txBox="1"/>
          <p:nvPr/>
        </p:nvSpPr>
        <p:spPr>
          <a:xfrm>
            <a:off x="309880" y="3741735"/>
            <a:ext cx="2372360" cy="461665"/>
          </a:xfrm>
          <a:prstGeom prst="rect">
            <a:avLst/>
          </a:prstGeom>
          <a:noFill/>
        </p:spPr>
        <p:txBody>
          <a:bodyPr wrap="square" rtlCol="0">
            <a:spAutoFit/>
          </a:bodyPr>
          <a:lstStyle/>
          <a:p>
            <a:pPr marL="285750" indent="-285750">
              <a:buFont typeface="Arial" charset="0"/>
              <a:buChar char="•"/>
            </a:pPr>
            <a:r>
              <a:rPr lang="en-US" sz="2400" smtClean="0">
                <a:solidFill>
                  <a:schemeClr val="accent2"/>
                </a:solidFill>
              </a:rPr>
              <a:t>Test</a:t>
            </a:r>
            <a:r>
              <a:rPr lang="en-US" altLang="zh-CN" sz="2400" smtClean="0">
                <a:solidFill>
                  <a:schemeClr val="accent2"/>
                </a:solidFill>
              </a:rPr>
              <a:t>ing</a:t>
            </a:r>
            <a:r>
              <a:rPr lang="en-US" sz="2400" smtClean="0">
                <a:solidFill>
                  <a:schemeClr val="accent2"/>
                </a:solidFill>
              </a:rPr>
              <a:t> </a:t>
            </a:r>
            <a:r>
              <a:rPr lang="en-US" sz="2400" dirty="0" smtClean="0">
                <a:solidFill>
                  <a:schemeClr val="accent2"/>
                </a:solidFill>
              </a:rPr>
              <a:t>Data</a:t>
            </a:r>
            <a:endParaRPr lang="en-US" sz="2400" dirty="0">
              <a:solidFill>
                <a:schemeClr val="accent2"/>
              </a:solidFill>
            </a:endParaRP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 y="4253862"/>
            <a:ext cx="10617200" cy="2171700"/>
          </a:xfrm>
          <a:prstGeom prst="rect">
            <a:avLst/>
          </a:prstGeom>
        </p:spPr>
      </p:pic>
    </p:spTree>
    <p:extLst>
      <p:ext uri="{BB962C8B-B14F-4D97-AF65-F5344CB8AC3E}">
        <p14:creationId xmlns:p14="http://schemas.microsoft.com/office/powerpoint/2010/main" val="1727245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584" y="1358685"/>
            <a:ext cx="7981358" cy="5071612"/>
          </a:xfrm>
          <a:prstGeom prst="rect">
            <a:avLst/>
          </a:prstGeom>
        </p:spPr>
      </p:pic>
      <p:sp>
        <p:nvSpPr>
          <p:cNvPr id="5" name="Title 1"/>
          <p:cNvSpPr txBox="1">
            <a:spLocks/>
          </p:cNvSpPr>
          <p:nvPr/>
        </p:nvSpPr>
        <p:spPr>
          <a:xfrm>
            <a:off x="309880" y="2838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Analyze and </a:t>
            </a:r>
            <a:r>
              <a:rPr lang="en-US" altLang="zh-CN" b="1" dirty="0" smtClean="0"/>
              <a:t>E</a:t>
            </a:r>
            <a:r>
              <a:rPr lang="en-US" b="1" dirty="0" smtClean="0"/>
              <a:t>xplore the Data </a:t>
            </a:r>
            <a:r>
              <a:rPr lang="en-US" dirty="0" smtClean="0"/>
              <a:t/>
            </a:r>
            <a:br>
              <a:rPr lang="en-US" dirty="0" smtClean="0"/>
            </a:br>
            <a:endParaRPr lang="en-US" dirty="0"/>
          </a:p>
        </p:txBody>
      </p:sp>
      <p:cxnSp>
        <p:nvCxnSpPr>
          <p:cNvPr id="6" name="Straight Connector 5"/>
          <p:cNvCxnSpPr/>
          <p:nvPr/>
        </p:nvCxnSpPr>
        <p:spPr>
          <a:xfrm>
            <a:off x="0" y="1097280"/>
            <a:ext cx="7396480" cy="0"/>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24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9880" y="2838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Analyze and explore the data </a:t>
            </a:r>
            <a:r>
              <a:rPr lang="en-US" dirty="0" smtClean="0"/>
              <a:t/>
            </a:r>
            <a:br>
              <a:rPr lang="en-US" dirty="0" smtClean="0"/>
            </a:br>
            <a:endParaRPr lang="en-US" dirty="0"/>
          </a:p>
        </p:txBody>
      </p:sp>
      <p:cxnSp>
        <p:nvCxnSpPr>
          <p:cNvPr id="5" name="Straight Connector 4"/>
          <p:cNvCxnSpPr/>
          <p:nvPr/>
        </p:nvCxnSpPr>
        <p:spPr>
          <a:xfrm flipV="1">
            <a:off x="167640" y="1061884"/>
            <a:ext cx="6823095" cy="35396"/>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5349" y="1077593"/>
            <a:ext cx="3659656" cy="461665"/>
          </a:xfrm>
          <a:prstGeom prst="rect">
            <a:avLst/>
          </a:prstGeom>
        </p:spPr>
        <p:txBody>
          <a:bodyPr wrap="none">
            <a:spAutoFit/>
          </a:bodyPr>
          <a:lstStyle/>
          <a:p>
            <a:pPr marL="342900" indent="-342900">
              <a:buFont typeface="Arial" charset="0"/>
              <a:buChar char="•"/>
            </a:pPr>
            <a:r>
              <a:rPr lang="en-US" sz="2400" b="0" i="0" dirty="0" smtClean="0">
                <a:solidFill>
                  <a:schemeClr val="accent2"/>
                </a:solidFill>
                <a:effectLst/>
              </a:rPr>
              <a:t>Analyze </a:t>
            </a:r>
            <a:r>
              <a:rPr lang="en-US" altLang="zh-CN" sz="2400" dirty="0" smtClean="0">
                <a:solidFill>
                  <a:schemeClr val="accent2"/>
                </a:solidFill>
              </a:rPr>
              <a:t>incomplete</a:t>
            </a:r>
            <a:r>
              <a:rPr lang="zh-CN" altLang="en-US" sz="2400" dirty="0" smtClean="0">
                <a:solidFill>
                  <a:schemeClr val="accent2"/>
                </a:solidFill>
              </a:rPr>
              <a:t> </a:t>
            </a:r>
            <a:r>
              <a:rPr lang="en-US" altLang="zh-CN" sz="2400" dirty="0" smtClean="0">
                <a:solidFill>
                  <a:schemeClr val="accent2"/>
                </a:solidFill>
              </a:rPr>
              <a:t>data</a:t>
            </a:r>
            <a:r>
              <a:rPr lang="zh-CN" altLang="en-US" sz="2400" dirty="0" smtClean="0">
                <a:solidFill>
                  <a:schemeClr val="accent2"/>
                </a:solidFill>
              </a:rPr>
              <a:t> </a:t>
            </a:r>
            <a:endParaRPr lang="en-US" sz="2400" dirty="0">
              <a:solidFill>
                <a:schemeClr val="accent2"/>
              </a:solidFill>
            </a:endParaRPr>
          </a:p>
        </p:txBody>
      </p:sp>
      <p:sp>
        <p:nvSpPr>
          <p:cNvPr id="9" name="TextBox 8"/>
          <p:cNvSpPr txBox="1"/>
          <p:nvPr/>
        </p:nvSpPr>
        <p:spPr>
          <a:xfrm>
            <a:off x="1892541" y="1605616"/>
            <a:ext cx="1817764" cy="461665"/>
          </a:xfrm>
          <a:prstGeom prst="rect">
            <a:avLst/>
          </a:prstGeom>
          <a:noFill/>
        </p:spPr>
        <p:txBody>
          <a:bodyPr wrap="square" rtlCol="0">
            <a:spAutoFit/>
          </a:bodyPr>
          <a:lstStyle/>
          <a:p>
            <a:r>
              <a:rPr lang="en-US" altLang="zh-CN" sz="2400" dirty="0" smtClean="0">
                <a:solidFill>
                  <a:schemeClr val="accent1"/>
                </a:solidFill>
              </a:rPr>
              <a:t>Training</a:t>
            </a:r>
            <a:r>
              <a:rPr lang="zh-CN" altLang="en-US" sz="2400" dirty="0" smtClean="0">
                <a:solidFill>
                  <a:schemeClr val="accent1"/>
                </a:solidFill>
              </a:rPr>
              <a:t> </a:t>
            </a:r>
            <a:r>
              <a:rPr lang="en-US" altLang="zh-CN" sz="2400" dirty="0" smtClean="0">
                <a:solidFill>
                  <a:schemeClr val="accent1"/>
                </a:solidFill>
              </a:rPr>
              <a:t>data</a:t>
            </a:r>
          </a:p>
        </p:txBody>
      </p:sp>
      <p:sp>
        <p:nvSpPr>
          <p:cNvPr id="2" name="TextBox 1"/>
          <p:cNvSpPr txBox="1"/>
          <p:nvPr/>
        </p:nvSpPr>
        <p:spPr>
          <a:xfrm>
            <a:off x="7944326" y="1609408"/>
            <a:ext cx="1761808" cy="400110"/>
          </a:xfrm>
          <a:prstGeom prst="rect">
            <a:avLst/>
          </a:prstGeom>
          <a:noFill/>
        </p:spPr>
        <p:txBody>
          <a:bodyPr wrap="square" rtlCol="0">
            <a:spAutoFit/>
          </a:bodyPr>
          <a:lstStyle/>
          <a:p>
            <a:r>
              <a:rPr lang="en-US" altLang="zh-CN" sz="2000" dirty="0">
                <a:solidFill>
                  <a:schemeClr val="accent1"/>
                </a:solidFill>
              </a:rPr>
              <a:t>Testing</a:t>
            </a:r>
            <a:r>
              <a:rPr lang="zh-CN" altLang="en-US" sz="2000" dirty="0">
                <a:solidFill>
                  <a:schemeClr val="accent1"/>
                </a:solidFill>
              </a:rPr>
              <a:t> </a:t>
            </a:r>
            <a:r>
              <a:rPr lang="en-US" altLang="zh-CN" sz="2000" dirty="0" smtClean="0">
                <a:solidFill>
                  <a:schemeClr val="accent1"/>
                </a:solidFill>
              </a:rPr>
              <a:t>Data</a:t>
            </a:r>
            <a:endParaRPr lang="en-US" altLang="zh-CN" sz="2000" dirty="0">
              <a:solidFill>
                <a:schemeClr val="accent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669" y="2100468"/>
            <a:ext cx="4873713" cy="408411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9315" y="2100468"/>
            <a:ext cx="5101043" cy="4043157"/>
          </a:xfrm>
          <a:prstGeom prst="rect">
            <a:avLst/>
          </a:prstGeom>
        </p:spPr>
      </p:pic>
    </p:spTree>
    <p:extLst>
      <p:ext uri="{BB962C8B-B14F-4D97-AF65-F5344CB8AC3E}">
        <p14:creationId xmlns:p14="http://schemas.microsoft.com/office/powerpoint/2010/main" val="1355931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9880" y="2838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Analyze and Explore the Data </a:t>
            </a:r>
            <a:r>
              <a:rPr lang="en-US" dirty="0" smtClean="0"/>
              <a:t/>
            </a:r>
            <a:br>
              <a:rPr lang="en-US" dirty="0" smtClean="0"/>
            </a:br>
            <a:endParaRPr lang="en-US" dirty="0"/>
          </a:p>
        </p:txBody>
      </p:sp>
      <p:cxnSp>
        <p:nvCxnSpPr>
          <p:cNvPr id="5" name="Straight Connector 4"/>
          <p:cNvCxnSpPr/>
          <p:nvPr/>
        </p:nvCxnSpPr>
        <p:spPr>
          <a:xfrm flipV="1">
            <a:off x="167640" y="1061884"/>
            <a:ext cx="6823095" cy="35396"/>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14767" y="1378575"/>
            <a:ext cx="4039824" cy="461665"/>
          </a:xfrm>
          <a:prstGeom prst="rect">
            <a:avLst/>
          </a:prstGeom>
        </p:spPr>
        <p:txBody>
          <a:bodyPr wrap="none">
            <a:spAutoFit/>
          </a:bodyPr>
          <a:lstStyle/>
          <a:p>
            <a:pPr marL="342900" indent="-342900">
              <a:buFont typeface="Arial" charset="0"/>
              <a:buChar char="•"/>
            </a:pPr>
            <a:r>
              <a:rPr lang="en-US" sz="2400" b="0" i="0" dirty="0" smtClean="0">
                <a:solidFill>
                  <a:schemeClr val="accent2"/>
                </a:solidFill>
                <a:effectLst/>
              </a:rPr>
              <a:t>Analyze by </a:t>
            </a:r>
            <a:r>
              <a:rPr lang="en-US" sz="2400" dirty="0">
                <a:solidFill>
                  <a:schemeClr val="accent2"/>
                </a:solidFill>
              </a:rPr>
              <a:t>pivoting</a:t>
            </a:r>
            <a:r>
              <a:rPr lang="en-US" sz="2400" dirty="0"/>
              <a:t> </a:t>
            </a:r>
            <a:r>
              <a:rPr lang="en-US" sz="2400" dirty="0">
                <a:solidFill>
                  <a:schemeClr val="accent2"/>
                </a:solidFill>
              </a:rPr>
              <a:t>features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474" y="1952990"/>
            <a:ext cx="2354409" cy="198450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1561" y="4050248"/>
            <a:ext cx="2806234" cy="1535844"/>
          </a:xfrm>
          <a:prstGeom prst="rect">
            <a:avLst/>
          </a:prstGeom>
        </p:spPr>
      </p:pic>
      <p:sp>
        <p:nvSpPr>
          <p:cNvPr id="11" name="Rectangle 10"/>
          <p:cNvSpPr/>
          <p:nvPr/>
        </p:nvSpPr>
        <p:spPr>
          <a:xfrm>
            <a:off x="4156578" y="2776432"/>
            <a:ext cx="7758545" cy="1631216"/>
          </a:xfrm>
          <a:prstGeom prst="rect">
            <a:avLst/>
          </a:prstGeom>
        </p:spPr>
        <p:txBody>
          <a:bodyPr wrap="square">
            <a:spAutoFit/>
          </a:bodyPr>
          <a:lstStyle/>
          <a:p>
            <a:pPr>
              <a:buFont typeface="Arial" charset="0"/>
              <a:buChar char="•"/>
            </a:pPr>
            <a:r>
              <a:rPr lang="en-US" sz="2000" b="1" i="0" dirty="0" err="1" smtClean="0">
                <a:effectLst/>
              </a:rPr>
              <a:t>Pclass</a:t>
            </a:r>
            <a:r>
              <a:rPr lang="en-US" sz="2000" b="0" i="0" dirty="0" smtClean="0">
                <a:effectLst/>
              </a:rPr>
              <a:t> </a:t>
            </a:r>
            <a:endParaRPr lang="en-US" sz="2000" dirty="0"/>
          </a:p>
          <a:p>
            <a:r>
              <a:rPr lang="zh-CN" altLang="en-US" sz="2000" b="0" i="0" dirty="0" smtClean="0">
                <a:effectLst/>
              </a:rPr>
              <a:t>  </a:t>
            </a:r>
            <a:r>
              <a:rPr lang="en-US" altLang="zh-CN" sz="2000" dirty="0" smtClean="0"/>
              <a:t>As</a:t>
            </a:r>
            <a:r>
              <a:rPr lang="zh-CN" altLang="en-US" sz="2000" dirty="0" smtClean="0"/>
              <a:t> </a:t>
            </a:r>
            <a:r>
              <a:rPr lang="en-US" altLang="zh-CN" sz="2000" dirty="0" smtClean="0"/>
              <a:t>the</a:t>
            </a:r>
            <a:r>
              <a:rPr lang="zh-CN" altLang="en-US" sz="2000" dirty="0" smtClean="0"/>
              <a:t> </a:t>
            </a:r>
            <a:r>
              <a:rPr lang="en-US" altLang="zh-CN" sz="2000" dirty="0" smtClean="0"/>
              <a:t>value</a:t>
            </a:r>
            <a:r>
              <a:rPr lang="zh-CN" altLang="en-US" sz="2000" dirty="0" smtClean="0"/>
              <a:t> </a:t>
            </a:r>
            <a:r>
              <a:rPr lang="en-US" altLang="zh-CN" sz="2000" dirty="0" smtClean="0"/>
              <a:t>of</a:t>
            </a:r>
            <a:r>
              <a:rPr lang="zh-CN" altLang="en-US" sz="2000" dirty="0" smtClean="0"/>
              <a:t> </a:t>
            </a:r>
            <a:r>
              <a:rPr lang="en-US" altLang="zh-CN" sz="2000" dirty="0" err="1" smtClean="0"/>
              <a:t>Pclass</a:t>
            </a:r>
            <a:r>
              <a:rPr lang="zh-CN" altLang="en-US" sz="2000" dirty="0" smtClean="0"/>
              <a:t> </a:t>
            </a:r>
            <a:r>
              <a:rPr lang="en-US" altLang="zh-CN" sz="2000" dirty="0" smtClean="0"/>
              <a:t>increasing,</a:t>
            </a:r>
            <a:r>
              <a:rPr lang="zh-CN" altLang="en-US" sz="2000" dirty="0" smtClean="0"/>
              <a:t> </a:t>
            </a:r>
            <a:r>
              <a:rPr lang="en-US" altLang="zh-CN" sz="2000" dirty="0" smtClean="0"/>
              <a:t>the</a:t>
            </a:r>
            <a:r>
              <a:rPr lang="zh-CN" altLang="en-US" sz="2000" dirty="0" smtClean="0"/>
              <a:t> </a:t>
            </a:r>
            <a:r>
              <a:rPr lang="en-US" altLang="zh-CN" sz="2000" dirty="0" smtClean="0"/>
              <a:t>probability</a:t>
            </a:r>
            <a:r>
              <a:rPr lang="zh-CN" altLang="en-US" sz="2000" dirty="0" smtClean="0"/>
              <a:t> </a:t>
            </a:r>
            <a:r>
              <a:rPr lang="en-US" altLang="zh-CN" sz="2000" dirty="0" smtClean="0"/>
              <a:t>of</a:t>
            </a:r>
            <a:r>
              <a:rPr lang="zh-CN" altLang="en-US" sz="2000" dirty="0" smtClean="0"/>
              <a:t> </a:t>
            </a:r>
            <a:r>
              <a:rPr lang="en-US" altLang="zh-CN" sz="2000" dirty="0" smtClean="0"/>
              <a:t>survival</a:t>
            </a:r>
            <a:r>
              <a:rPr lang="zh-CN" altLang="en-US" sz="2000" dirty="0" smtClean="0"/>
              <a:t> </a:t>
            </a:r>
            <a:r>
              <a:rPr lang="en-US" altLang="zh-CN" sz="2000" dirty="0" smtClean="0"/>
              <a:t>decreases.</a:t>
            </a:r>
            <a:endParaRPr lang="en-US" sz="2000" b="0" i="0" dirty="0" smtClean="0">
              <a:effectLst/>
            </a:endParaRPr>
          </a:p>
          <a:p>
            <a:pPr>
              <a:buFont typeface="Arial" charset="0"/>
              <a:buChar char="•"/>
            </a:pPr>
            <a:endParaRPr lang="en-US" sz="2000" b="1" i="0" dirty="0" smtClean="0">
              <a:effectLst/>
            </a:endParaRPr>
          </a:p>
          <a:p>
            <a:pPr>
              <a:buFont typeface="Arial" charset="0"/>
              <a:buChar char="•"/>
            </a:pPr>
            <a:r>
              <a:rPr lang="en-US" sz="2000" b="1" i="0" dirty="0" smtClean="0">
                <a:effectLst/>
              </a:rPr>
              <a:t>Sex</a:t>
            </a:r>
            <a:r>
              <a:rPr lang="en-US" sz="2000" b="0" i="0" dirty="0" smtClean="0">
                <a:effectLst/>
              </a:rPr>
              <a:t> </a:t>
            </a:r>
          </a:p>
          <a:p>
            <a:r>
              <a:rPr lang="zh-CN" altLang="en-US" sz="2000" dirty="0"/>
              <a:t> </a:t>
            </a:r>
            <a:r>
              <a:rPr lang="zh-CN" altLang="en-US" sz="2000" dirty="0" smtClean="0"/>
              <a:t> </a:t>
            </a:r>
            <a:r>
              <a:rPr lang="en-US" altLang="zh-CN" sz="2000" b="0" i="0" dirty="0" smtClean="0">
                <a:effectLst/>
              </a:rPr>
              <a:t>The</a:t>
            </a:r>
            <a:r>
              <a:rPr lang="zh-CN" altLang="en-US" sz="2000" dirty="0"/>
              <a:t> </a:t>
            </a:r>
            <a:r>
              <a:rPr lang="en-US" sz="2000" dirty="0" smtClean="0"/>
              <a:t>survival </a:t>
            </a:r>
            <a:r>
              <a:rPr lang="en-US" sz="2000" dirty="0"/>
              <a:t>rate </a:t>
            </a:r>
            <a:r>
              <a:rPr lang="en-US" altLang="zh-CN" sz="2000" dirty="0" smtClean="0"/>
              <a:t>of</a:t>
            </a:r>
            <a:r>
              <a:rPr lang="zh-CN" altLang="en-US" sz="2000" dirty="0" smtClean="0"/>
              <a:t> </a:t>
            </a:r>
            <a:r>
              <a:rPr lang="en-US" sz="2000" dirty="0" smtClean="0"/>
              <a:t>female</a:t>
            </a:r>
            <a:r>
              <a:rPr lang="zh-CN" altLang="en-US" sz="2000" b="0" i="0" dirty="0" smtClean="0">
                <a:effectLst/>
              </a:rPr>
              <a:t> </a:t>
            </a:r>
            <a:r>
              <a:rPr lang="en-US" altLang="zh-CN" sz="2000" dirty="0" smtClean="0"/>
              <a:t>is</a:t>
            </a:r>
            <a:r>
              <a:rPr lang="en-US" sz="2000" b="0" i="0" dirty="0" smtClean="0">
                <a:effectLst/>
              </a:rPr>
              <a:t> high</a:t>
            </a:r>
            <a:r>
              <a:rPr lang="en-US" altLang="zh-CN" sz="2000" b="0" i="0" dirty="0" smtClean="0">
                <a:effectLst/>
              </a:rPr>
              <a:t>er</a:t>
            </a:r>
            <a:r>
              <a:rPr lang="zh-CN" altLang="en-US" sz="2000" b="0" i="0" dirty="0" smtClean="0">
                <a:effectLst/>
              </a:rPr>
              <a:t> </a:t>
            </a:r>
            <a:r>
              <a:rPr lang="en-US" altLang="zh-CN" sz="2000" b="0" i="0" dirty="0" smtClean="0">
                <a:effectLst/>
              </a:rPr>
              <a:t>tha</a:t>
            </a:r>
            <a:r>
              <a:rPr lang="en-US" altLang="zh-CN" sz="2000" dirty="0" smtClean="0"/>
              <a:t>n</a:t>
            </a:r>
            <a:r>
              <a:rPr lang="zh-CN" altLang="en-US" sz="2000" dirty="0" smtClean="0"/>
              <a:t> </a:t>
            </a:r>
            <a:r>
              <a:rPr lang="en-US" altLang="zh-CN" sz="2000" dirty="0" smtClean="0"/>
              <a:t>male</a:t>
            </a:r>
            <a:r>
              <a:rPr lang="en-US" sz="2000" b="0" i="0" dirty="0" smtClean="0">
                <a:effectLst/>
              </a:rPr>
              <a:t>.</a:t>
            </a:r>
          </a:p>
        </p:txBody>
      </p:sp>
    </p:spTree>
    <p:extLst>
      <p:ext uri="{BB962C8B-B14F-4D97-AF65-F5344CB8AC3E}">
        <p14:creationId xmlns:p14="http://schemas.microsoft.com/office/powerpoint/2010/main" val="1523472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9880" y="2838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Analyze and Explore the </a:t>
            </a:r>
            <a:r>
              <a:rPr lang="en-US" b="1" dirty="0"/>
              <a:t>D</a:t>
            </a:r>
            <a:r>
              <a:rPr lang="en-US" b="1" dirty="0" smtClean="0"/>
              <a:t>ata </a:t>
            </a:r>
            <a:r>
              <a:rPr lang="en-US" dirty="0" smtClean="0"/>
              <a:t/>
            </a:r>
            <a:br>
              <a:rPr lang="en-US" dirty="0" smtClean="0"/>
            </a:br>
            <a:endParaRPr lang="en-US" dirty="0"/>
          </a:p>
        </p:txBody>
      </p:sp>
      <p:cxnSp>
        <p:nvCxnSpPr>
          <p:cNvPr id="7" name="Straight Connector 6"/>
          <p:cNvCxnSpPr/>
          <p:nvPr/>
        </p:nvCxnSpPr>
        <p:spPr>
          <a:xfrm flipV="1">
            <a:off x="167640" y="1061884"/>
            <a:ext cx="6823095" cy="35396"/>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997678" y="2790354"/>
            <a:ext cx="6096000" cy="400110"/>
          </a:xfrm>
          <a:prstGeom prst="rect">
            <a:avLst/>
          </a:prstGeom>
        </p:spPr>
        <p:txBody>
          <a:bodyPr>
            <a:spAutoFit/>
          </a:bodyPr>
          <a:lstStyle/>
          <a:p>
            <a:pPr>
              <a:buFont typeface="Arial" charset="0"/>
              <a:buChar char="•"/>
            </a:pPr>
            <a:r>
              <a:rPr lang="en-US" sz="2000" b="1" i="0" dirty="0" err="1" smtClean="0">
                <a:effectLst/>
              </a:rPr>
              <a:t>SibSp</a:t>
            </a:r>
            <a:r>
              <a:rPr lang="en-US" sz="2000" b="1" i="0" dirty="0" smtClean="0">
                <a:effectLst/>
              </a:rPr>
              <a:t> and Parc</a:t>
            </a:r>
            <a:r>
              <a:rPr lang="en-US" sz="2000" b="1" dirty="0"/>
              <a:t>h</a:t>
            </a:r>
            <a:r>
              <a:rPr lang="en-US" dirty="0">
                <a:latin typeface="Atlas Grotesk" charset="0"/>
              </a:rPr>
              <a:t> </a:t>
            </a:r>
            <a:endParaRPr lang="en-US" b="0" i="0" dirty="0">
              <a:effectLst/>
              <a:latin typeface="Atlas Grotesk" charset="0"/>
            </a:endParaRPr>
          </a:p>
        </p:txBody>
      </p:sp>
      <p:sp>
        <p:nvSpPr>
          <p:cNvPr id="9" name="TextBox 8"/>
          <p:cNvSpPr txBox="1"/>
          <p:nvPr/>
        </p:nvSpPr>
        <p:spPr>
          <a:xfrm>
            <a:off x="6518787" y="4660490"/>
            <a:ext cx="3819832" cy="684927"/>
          </a:xfrm>
          <a:prstGeom prst="rect">
            <a:avLst/>
          </a:prstGeom>
          <a:noFill/>
        </p:spPr>
        <p:txBody>
          <a:bodyPr wrap="square" rtlCol="0">
            <a:spAutoFit/>
          </a:bodyPr>
          <a:lstStyle/>
          <a:p>
            <a:endParaRPr lang="en-US" dirty="0"/>
          </a:p>
        </p:txBody>
      </p:sp>
      <p:sp>
        <p:nvSpPr>
          <p:cNvPr id="10" name="TextBox 9"/>
          <p:cNvSpPr txBox="1"/>
          <p:nvPr/>
        </p:nvSpPr>
        <p:spPr>
          <a:xfrm>
            <a:off x="5997678" y="3159686"/>
            <a:ext cx="5550309" cy="1015663"/>
          </a:xfrm>
          <a:prstGeom prst="rect">
            <a:avLst/>
          </a:prstGeom>
          <a:noFill/>
        </p:spPr>
        <p:txBody>
          <a:bodyPr wrap="square" rtlCol="0">
            <a:spAutoFit/>
          </a:bodyPr>
          <a:lstStyle/>
          <a:p>
            <a:r>
              <a:rPr lang="en-US" sz="2000" dirty="0" smtClean="0"/>
              <a:t>T</a:t>
            </a:r>
            <a:r>
              <a:rPr lang="en-US" sz="2000" b="0" i="0" dirty="0" smtClean="0">
                <a:effectLst/>
              </a:rPr>
              <a:t>hese features have zero correlation for certain values. It may be best to derive a feature or a set of features from these individual features.</a:t>
            </a:r>
            <a:endParaRPr lang="en-US" sz="2000" b="0" i="0" dirty="0">
              <a:effectLst/>
            </a:endParaRPr>
          </a:p>
        </p:txBody>
      </p:sp>
      <p:sp>
        <p:nvSpPr>
          <p:cNvPr id="11" name="Rectangle 10"/>
          <p:cNvSpPr/>
          <p:nvPr/>
        </p:nvSpPr>
        <p:spPr>
          <a:xfrm>
            <a:off x="514767" y="1378575"/>
            <a:ext cx="4039824" cy="461665"/>
          </a:xfrm>
          <a:prstGeom prst="rect">
            <a:avLst/>
          </a:prstGeom>
        </p:spPr>
        <p:txBody>
          <a:bodyPr wrap="none">
            <a:spAutoFit/>
          </a:bodyPr>
          <a:lstStyle/>
          <a:p>
            <a:pPr marL="342900" indent="-342900">
              <a:buFont typeface="Arial" charset="0"/>
              <a:buChar char="•"/>
            </a:pPr>
            <a:r>
              <a:rPr lang="en-US" sz="2400" b="0" i="0" dirty="0" smtClean="0">
                <a:solidFill>
                  <a:schemeClr val="accent2"/>
                </a:solidFill>
                <a:effectLst/>
              </a:rPr>
              <a:t>Analyze by </a:t>
            </a:r>
            <a:r>
              <a:rPr lang="en-US" sz="2400" dirty="0">
                <a:solidFill>
                  <a:schemeClr val="accent2"/>
                </a:solidFill>
              </a:rPr>
              <a:t>pivoting</a:t>
            </a:r>
            <a:r>
              <a:rPr lang="en-US" sz="2400" dirty="0"/>
              <a:t> </a:t>
            </a:r>
            <a:r>
              <a:rPr lang="en-US" sz="2400" dirty="0">
                <a:solidFill>
                  <a:schemeClr val="accent2"/>
                </a:solidFill>
              </a:rPr>
              <a:t>features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395" y="1890703"/>
            <a:ext cx="1992619" cy="382792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9644" y="1941480"/>
            <a:ext cx="1844242" cy="3777150"/>
          </a:xfrm>
          <a:prstGeom prst="rect">
            <a:avLst/>
          </a:prstGeom>
        </p:spPr>
      </p:pic>
    </p:spTree>
    <p:extLst>
      <p:ext uri="{BB962C8B-B14F-4D97-AF65-F5344CB8AC3E}">
        <p14:creationId xmlns:p14="http://schemas.microsoft.com/office/powerpoint/2010/main" val="755248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67640" y="1061884"/>
            <a:ext cx="6823095" cy="35396"/>
          </a:xfrm>
          <a:prstGeom prst="line">
            <a:avLst/>
          </a:prstGeom>
          <a:ln w="34925"/>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371" y="2269460"/>
            <a:ext cx="5877607" cy="3054184"/>
          </a:xfrm>
          <a:prstGeom prst="rect">
            <a:avLst/>
          </a:prstGeom>
        </p:spPr>
      </p:pic>
      <p:sp>
        <p:nvSpPr>
          <p:cNvPr id="18" name="Title 1"/>
          <p:cNvSpPr txBox="1">
            <a:spLocks/>
          </p:cNvSpPr>
          <p:nvPr/>
        </p:nvSpPr>
        <p:spPr>
          <a:xfrm>
            <a:off x="309880" y="28384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Analyze and Explore the Data </a:t>
            </a:r>
            <a:r>
              <a:rPr lang="en-US" dirty="0" smtClean="0"/>
              <a:t/>
            </a:r>
            <a:br>
              <a:rPr lang="en-US" dirty="0" smtClean="0"/>
            </a:br>
            <a:endParaRPr lang="en-US" dirty="0"/>
          </a:p>
        </p:txBody>
      </p:sp>
      <p:sp>
        <p:nvSpPr>
          <p:cNvPr id="20" name="Rectangle 19"/>
          <p:cNvSpPr/>
          <p:nvPr/>
        </p:nvSpPr>
        <p:spPr>
          <a:xfrm>
            <a:off x="500019" y="1371683"/>
            <a:ext cx="3776098" cy="461665"/>
          </a:xfrm>
          <a:prstGeom prst="rect">
            <a:avLst/>
          </a:prstGeom>
        </p:spPr>
        <p:txBody>
          <a:bodyPr wrap="none">
            <a:spAutoFit/>
          </a:bodyPr>
          <a:lstStyle/>
          <a:p>
            <a:pPr marL="285750" indent="-285750">
              <a:buFont typeface="Arial" charset="0"/>
              <a:buChar char="•"/>
            </a:pPr>
            <a:r>
              <a:rPr lang="en-US" sz="2400" b="0" i="0" dirty="0" smtClean="0">
                <a:solidFill>
                  <a:schemeClr val="accent2"/>
                </a:solidFill>
                <a:effectLst/>
              </a:rPr>
              <a:t>Analyze by visualizing data</a:t>
            </a:r>
            <a:endParaRPr lang="en-US" sz="2400" b="0" i="0" dirty="0">
              <a:solidFill>
                <a:schemeClr val="accent2"/>
              </a:solidFill>
              <a:effectLst/>
            </a:endParaRPr>
          </a:p>
        </p:txBody>
      </p:sp>
      <p:sp>
        <p:nvSpPr>
          <p:cNvPr id="23" name="Rectangle 22"/>
          <p:cNvSpPr/>
          <p:nvPr/>
        </p:nvSpPr>
        <p:spPr>
          <a:xfrm>
            <a:off x="6858000" y="2837820"/>
            <a:ext cx="6096000" cy="1631216"/>
          </a:xfrm>
          <a:prstGeom prst="rect">
            <a:avLst/>
          </a:prstGeom>
        </p:spPr>
        <p:txBody>
          <a:bodyPr>
            <a:spAutoFit/>
          </a:bodyPr>
          <a:lstStyle/>
          <a:p>
            <a:r>
              <a:rPr lang="en-US" sz="2000" b="1" i="0" dirty="0" smtClean="0">
                <a:effectLst/>
              </a:rPr>
              <a:t>Observations.</a:t>
            </a:r>
            <a:endParaRPr lang="en-US" sz="2000" b="0" i="0" dirty="0" smtClean="0">
              <a:effectLst/>
            </a:endParaRPr>
          </a:p>
          <a:p>
            <a:pPr>
              <a:buFont typeface="Arial" charset="0"/>
              <a:buChar char="•"/>
            </a:pPr>
            <a:r>
              <a:rPr lang="en-US" sz="2000" b="0" i="0" dirty="0" smtClean="0">
                <a:effectLst/>
              </a:rPr>
              <a:t>Infants (Age &lt;=4) had high survival rate.</a:t>
            </a:r>
          </a:p>
          <a:p>
            <a:pPr>
              <a:buFont typeface="Arial" charset="0"/>
              <a:buChar char="•"/>
            </a:pPr>
            <a:r>
              <a:rPr lang="en-US" sz="2000" b="0" i="0" dirty="0" smtClean="0">
                <a:effectLst/>
              </a:rPr>
              <a:t>Oldest passengers (Age = 80) survived.</a:t>
            </a:r>
          </a:p>
          <a:p>
            <a:pPr>
              <a:buFont typeface="Arial" charset="0"/>
              <a:buChar char="•"/>
            </a:pPr>
            <a:r>
              <a:rPr lang="en-US" sz="2000" b="0" i="0" dirty="0" smtClean="0">
                <a:effectLst/>
              </a:rPr>
              <a:t>Large number of 15-25 year olds did not survive.</a:t>
            </a:r>
          </a:p>
          <a:p>
            <a:pPr>
              <a:buFont typeface="Arial" charset="0"/>
              <a:buChar char="•"/>
            </a:pPr>
            <a:r>
              <a:rPr lang="en-US" sz="2000" b="0" i="0" dirty="0" smtClean="0">
                <a:effectLst/>
              </a:rPr>
              <a:t>Most passengers are in 15-35 age range.</a:t>
            </a:r>
            <a:endParaRPr lang="en-US" sz="2000" b="0" i="0" dirty="0">
              <a:effectLst/>
            </a:endParaRPr>
          </a:p>
        </p:txBody>
      </p:sp>
    </p:spTree>
    <p:extLst>
      <p:ext uri="{BB962C8B-B14F-4D97-AF65-F5344CB8AC3E}">
        <p14:creationId xmlns:p14="http://schemas.microsoft.com/office/powerpoint/2010/main" val="10525714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4390</TotalTime>
  <Words>2169</Words>
  <Application>Microsoft Macintosh PowerPoint</Application>
  <PresentationFormat>Widescreen</PresentationFormat>
  <Paragraphs>231</Paragraphs>
  <Slides>26</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Atlas Grotesk</vt:lpstr>
      <vt:lpstr>Calibri</vt:lpstr>
      <vt:lpstr>Calibri Light</vt:lpstr>
      <vt:lpstr>Cambria Math</vt:lpstr>
      <vt:lpstr>DengXian</vt:lpstr>
      <vt:lpstr>DengXian Light</vt:lpstr>
      <vt:lpstr>Mangal</vt:lpstr>
      <vt:lpstr>Wingdings</vt:lpstr>
      <vt:lpstr>Arial</vt:lpstr>
      <vt:lpstr>Office Theme</vt:lpstr>
      <vt:lpstr>Application of Logistic Regression Model to Titanic Data </vt:lpstr>
      <vt:lpstr>Outline</vt:lpstr>
      <vt:lpstr>Introduction</vt:lpstr>
      <vt:lpstr>Analyze and Explore the Data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of Logistic Rgression Model to Titanic Data </dc:title>
  <dc:creator>Yiwen Zhou</dc:creator>
  <cp:lastModifiedBy>Yiwen Zhou</cp:lastModifiedBy>
  <cp:revision>148</cp:revision>
  <dcterms:created xsi:type="dcterms:W3CDTF">2018-04-21T21:34:05Z</dcterms:created>
  <dcterms:modified xsi:type="dcterms:W3CDTF">2018-04-25T18:00:14Z</dcterms:modified>
</cp:coreProperties>
</file>