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5" r:id="rId5"/>
    <p:sldId id="260" r:id="rId6"/>
    <p:sldId id="261" r:id="rId7"/>
    <p:sldId id="262" r:id="rId8"/>
    <p:sldId id="264" r:id="rId9"/>
    <p:sldId id="263" r:id="rId10"/>
    <p:sldId id="266" r:id="rId11"/>
    <p:sldId id="267" r:id="rId12"/>
    <p:sldId id="268" r:id="rId13"/>
    <p:sldId id="269" r:id="rId14"/>
    <p:sldId id="270" r:id="rId15"/>
    <p:sldId id="280" r:id="rId16"/>
    <p:sldId id="257" r:id="rId17"/>
    <p:sldId id="279" r:id="rId18"/>
    <p:sldId id="275" r:id="rId19"/>
    <p:sldId id="271" r:id="rId20"/>
    <p:sldId id="272" r:id="rId21"/>
    <p:sldId id="273" r:id="rId22"/>
    <p:sldId id="274" r:id="rId23"/>
    <p:sldId id="278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7E4F-4411-46E3-BD79-0934C73E9CDF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B66F-93F8-4407-89E1-F01BCA628B9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76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7E4F-4411-46E3-BD79-0934C73E9CDF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B66F-93F8-4407-89E1-F01BCA628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5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7E4F-4411-46E3-BD79-0934C73E9CDF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B66F-93F8-4407-89E1-F01BCA628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6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7E4F-4411-46E3-BD79-0934C73E9CDF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B66F-93F8-4407-89E1-F01BCA628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7E4F-4411-46E3-BD79-0934C73E9CDF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B66F-93F8-4407-89E1-F01BCA628B9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78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7E4F-4411-46E3-BD79-0934C73E9CDF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B66F-93F8-4407-89E1-F01BCA628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8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7E4F-4411-46E3-BD79-0934C73E9CDF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B66F-93F8-4407-89E1-F01BCA628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6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7E4F-4411-46E3-BD79-0934C73E9CDF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B66F-93F8-4407-89E1-F01BCA628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8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7E4F-4411-46E3-BD79-0934C73E9CDF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B66F-93F8-4407-89E1-F01BCA628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0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A357E4F-4411-46E3-BD79-0934C73E9CDF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4DB66F-93F8-4407-89E1-F01BCA628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9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7E4F-4411-46E3-BD79-0934C73E9CDF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B66F-93F8-4407-89E1-F01BCA628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2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A357E4F-4411-46E3-BD79-0934C73E9CDF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64DB66F-93F8-4407-89E1-F01BCA628B9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9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von Mises Distribution Package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by: Vedant Mehta</a:t>
            </a:r>
          </a:p>
          <a:p>
            <a:r>
              <a:rPr lang="en-US" dirty="0"/>
              <a:t>		     Kanchan </a:t>
            </a:r>
            <a:r>
              <a:rPr lang="en-US" dirty="0" err="1"/>
              <a:t>satpute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96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Mises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1926416"/>
                <a:ext cx="7543801" cy="402336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von Mises distribution in circular statistics is analogous to normal distribution in linear statistics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Probability density function is given by: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– measure of location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2400" dirty="0"/>
                  <a:t> – measure of concentration (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2400" dirty="0"/>
                  <a:t> is analogous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926416"/>
                <a:ext cx="7543801" cy="4023360"/>
              </a:xfrm>
              <a:blipFill rotWithShape="0">
                <a:blip r:embed="rId2"/>
                <a:stretch>
                  <a:fillRect l="-2262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220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PDF &amp; CDF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587866"/>
          </a:xfrm>
        </p:spPr>
        <p:txBody>
          <a:bodyPr/>
          <a:lstStyle/>
          <a:p>
            <a:pPr algn="ctr"/>
            <a:r>
              <a:rPr lang="en-US" dirty="0"/>
              <a:t>PDF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1" y="2542609"/>
            <a:ext cx="3703499" cy="2776585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587866"/>
          </a:xfrm>
        </p:spPr>
        <p:txBody>
          <a:bodyPr/>
          <a:lstStyle/>
          <a:p>
            <a:pPr algn="ctr"/>
            <a:r>
              <a:rPr lang="en-US" dirty="0"/>
              <a:t>CDF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542609"/>
            <a:ext cx="3702050" cy="277549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62318" y="5318384"/>
                <a:ext cx="712694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 is zero, the distribution is uniform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 is large, the distribution becomes concentrated about the mean and approaches a normal distribution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18" y="5318384"/>
                <a:ext cx="7126941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513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034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Mises Representation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3232"/>
            <a:ext cx="4289611" cy="25348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7818"/>
            <a:ext cx="4289611" cy="26602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35" y="1629786"/>
            <a:ext cx="4235824" cy="25573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36" y="4178055"/>
            <a:ext cx="4235824" cy="26834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37329" y="1737361"/>
                <a:ext cx="1183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329" y="1737361"/>
                <a:ext cx="118334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09559" y="1737361"/>
                <a:ext cx="1183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559" y="1737361"/>
                <a:ext cx="118334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263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Mises – R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966757"/>
            <a:ext cx="754380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R has a popular package named “circular” which covers most of the functions for circular statistics (inclusive of von Mises distribution)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It also has another package named “</a:t>
            </a:r>
            <a:r>
              <a:rPr lang="en-US" sz="2400" dirty="0" err="1"/>
              <a:t>CircStats</a:t>
            </a:r>
            <a:r>
              <a:rPr lang="en-US" sz="2400" dirty="0"/>
              <a:t>” which has most of the basic functionalities of circular statistics covered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Python doesn’t have a very good support for circular statistics and von Mises distribution in specific</a:t>
            </a:r>
          </a:p>
        </p:txBody>
      </p:sp>
    </p:spTree>
    <p:extLst>
      <p:ext uri="{BB962C8B-B14F-4D97-AF65-F5344CB8AC3E}">
        <p14:creationId xmlns:p14="http://schemas.microsoft.com/office/powerpoint/2010/main" val="1455915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Mises 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007098"/>
            <a:ext cx="754380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We have built a package “</a:t>
            </a:r>
            <a:r>
              <a:rPr lang="en-US" sz="2400" dirty="0" err="1"/>
              <a:t>vonMises</a:t>
            </a:r>
            <a:r>
              <a:rPr lang="en-US" sz="2400" dirty="0"/>
              <a:t>” for Python 3 and is available on </a:t>
            </a:r>
            <a:r>
              <a:rPr lang="en-US" sz="2400" dirty="0" err="1"/>
              <a:t>PyPi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It consists of following  functions: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000" dirty="0" err="1"/>
              <a:t>rvonmises</a:t>
            </a:r>
            <a:r>
              <a:rPr lang="en-US" sz="2000" dirty="0"/>
              <a:t> - Generate random deviates from </a:t>
            </a:r>
            <a:r>
              <a:rPr lang="en-US" sz="2000" dirty="0" err="1"/>
              <a:t>vonMises</a:t>
            </a:r>
            <a:r>
              <a:rPr lang="en-US" sz="2000" dirty="0"/>
              <a:t> distribution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000" dirty="0" err="1"/>
              <a:t>dvonmises</a:t>
            </a:r>
            <a:r>
              <a:rPr lang="en-US" sz="2000" dirty="0"/>
              <a:t> - Computes probability density on the basis of </a:t>
            </a:r>
            <a:r>
              <a:rPr lang="en-US" sz="2000" dirty="0" err="1"/>
              <a:t>vonMises</a:t>
            </a:r>
            <a:r>
              <a:rPr lang="en-US" sz="2000" dirty="0"/>
              <a:t>’ probability density function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000" dirty="0" err="1"/>
              <a:t>pvonmises</a:t>
            </a:r>
            <a:r>
              <a:rPr lang="en-US" sz="2000" dirty="0"/>
              <a:t> - Computes cumulative probability on the basis </a:t>
            </a:r>
            <a:r>
              <a:rPr lang="en-US" sz="2000" dirty="0" err="1"/>
              <a:t>vonMises</a:t>
            </a:r>
            <a:r>
              <a:rPr lang="en-US" sz="2000" dirty="0"/>
              <a:t>’ cumulative distribution function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000" dirty="0" err="1"/>
              <a:t>qvonmises</a:t>
            </a:r>
            <a:r>
              <a:rPr lang="en-US" sz="2000" dirty="0"/>
              <a:t> - Generates quantiles i.e., basically the inverse of </a:t>
            </a:r>
            <a:r>
              <a:rPr lang="en-US" sz="2000" dirty="0" err="1"/>
              <a:t>vonMises</a:t>
            </a:r>
            <a:r>
              <a:rPr lang="en-US" sz="2000" dirty="0"/>
              <a:t> cumulative distribution function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4242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414"/>
            <a:ext cx="9143999" cy="4608125"/>
          </a:xfrm>
        </p:spPr>
      </p:pic>
    </p:spTree>
    <p:extLst>
      <p:ext uri="{BB962C8B-B14F-4D97-AF65-F5344CB8AC3E}">
        <p14:creationId xmlns:p14="http://schemas.microsoft.com/office/powerpoint/2010/main" val="962576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B69E3-E68C-4F40-BF55-129A950B7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5761A-995D-44C8-9EC3-44BF565DC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386" y="1845734"/>
            <a:ext cx="754380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rvonmises</a:t>
            </a:r>
            <a:r>
              <a:rPr lang="en-US" dirty="0"/>
              <a:t>( n, mu, kappa)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dvonmises</a:t>
            </a:r>
            <a:r>
              <a:rPr lang="en-US" dirty="0"/>
              <a:t>(x, mu, kappa):- Default parameters: {log = False, class = “circular”}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pvonmises</a:t>
            </a:r>
            <a:r>
              <a:rPr lang="en-US" dirty="0"/>
              <a:t>(q, mu, kappa):- Default parameters: {from_ = None, </a:t>
            </a:r>
            <a:r>
              <a:rPr lang="en-US" dirty="0" err="1"/>
              <a:t>tol</a:t>
            </a:r>
            <a:r>
              <a:rPr lang="en-US" dirty="0"/>
              <a:t> = </a:t>
            </a:r>
            <a:r>
              <a:rPr lang="en-US" dirty="0" err="1"/>
              <a:t>np.exp</a:t>
            </a:r>
            <a:r>
              <a:rPr lang="en-US" dirty="0"/>
              <a:t>(-20), log = False}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qvonmises</a:t>
            </a:r>
            <a:r>
              <a:rPr lang="en-US" dirty="0"/>
              <a:t>(p, mu, kappa):- </a:t>
            </a:r>
            <a:r>
              <a:rPr lang="en-US" dirty="0" err="1"/>
              <a:t>Defualt</a:t>
            </a:r>
            <a:r>
              <a:rPr lang="en-US" dirty="0"/>
              <a:t> parameters: {mu = circular(0),  kappa = None, from_ = None, </a:t>
            </a:r>
            <a:r>
              <a:rPr lang="en-US" dirty="0" err="1"/>
              <a:t>tol</a:t>
            </a:r>
            <a:r>
              <a:rPr lang="en-US" dirty="0"/>
              <a:t> = </a:t>
            </a:r>
            <a:r>
              <a:rPr lang="en-US" dirty="0" err="1"/>
              <a:t>np.finfo</a:t>
            </a:r>
            <a:r>
              <a:rPr lang="en-US" dirty="0"/>
              <a:t>(float).eps**0.6}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Common default parameters for all the functions: {type ="angles", units= "radians", template= "none", modulo= "</a:t>
            </a:r>
            <a:r>
              <a:rPr lang="en-US" dirty="0" err="1"/>
              <a:t>asis</a:t>
            </a:r>
            <a:r>
              <a:rPr lang="en-US" dirty="0"/>
              <a:t>", zero= 0, rotation= "counter“}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4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6"/>
            <a:ext cx="9144000" cy="5351929"/>
          </a:xfrm>
        </p:spPr>
      </p:pic>
    </p:spTree>
    <p:extLst>
      <p:ext uri="{BB962C8B-B14F-4D97-AF65-F5344CB8AC3E}">
        <p14:creationId xmlns:p14="http://schemas.microsoft.com/office/powerpoint/2010/main" val="1951995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R vs Python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778951"/>
              </p:ext>
            </p:extLst>
          </p:nvPr>
        </p:nvGraphicFramePr>
        <p:xfrm>
          <a:off x="593726" y="2101757"/>
          <a:ext cx="7958604" cy="30627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1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2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4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56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Python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6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pvonmises</a:t>
                      </a:r>
                      <a:r>
                        <a:rPr lang="en-US" sz="1600" dirty="0"/>
                        <a:t>(2, 1, 6)</a:t>
                      </a:r>
                    </a:p>
                    <a:p>
                      <a:pPr algn="ctr"/>
                      <a:r>
                        <a:rPr lang="fi-FI" sz="1600" dirty="0"/>
                        <a:t>pvonmises([2, 0.8], 2, 6)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[</a:t>
                      </a:r>
                      <a:r>
                        <a:rPr lang="en-US" sz="1600" dirty="0">
                          <a:effectLst/>
                        </a:rPr>
                        <a:t>0.9888944]</a:t>
                      </a:r>
                    </a:p>
                    <a:p>
                      <a:pPr algn="ctr"/>
                      <a:r>
                        <a:rPr lang="en-US" sz="1600" dirty="0"/>
                        <a:t>[0.5 , 0.003595458]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[</a:t>
                      </a:r>
                      <a:r>
                        <a:rPr lang="en-US" sz="1600" dirty="0">
                          <a:effectLst/>
                        </a:rPr>
                        <a:t>0.988894]</a:t>
                      </a:r>
                    </a:p>
                    <a:p>
                      <a:pPr algn="ctr"/>
                      <a:r>
                        <a:rPr lang="en-US" sz="1600" dirty="0"/>
                        <a:t>[0.5 , 0.00359546]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6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dvonmises</a:t>
                      </a:r>
                      <a:r>
                        <a:rPr lang="en-US" sz="1600" dirty="0"/>
                        <a:t>(0.5, 1,</a:t>
                      </a:r>
                      <a:r>
                        <a:rPr lang="en-US" sz="1600" baseline="0" dirty="0"/>
                        <a:t> 6)</a:t>
                      </a:r>
                    </a:p>
                    <a:p>
                      <a:pPr algn="ctr"/>
                      <a:r>
                        <a:rPr lang="en-US" sz="1600" baseline="0" dirty="0" err="1"/>
                        <a:t>dvonmises</a:t>
                      </a:r>
                      <a:r>
                        <a:rPr lang="en-US" sz="1600" baseline="0" dirty="0"/>
                        <a:t>([1, 3], 3, 6)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[</a:t>
                      </a:r>
                      <a:r>
                        <a:rPr lang="en-US" sz="1600" dirty="0">
                          <a:effectLst/>
                        </a:rPr>
                        <a:t>0.4581463]</a:t>
                      </a:r>
                    </a:p>
                    <a:p>
                      <a:pPr algn="ctr"/>
                      <a:r>
                        <a:rPr lang="en-US" sz="1600" dirty="0"/>
                        <a:t>[1.949157e-04, 9.54982e-01]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[0.45814625]</a:t>
                      </a:r>
                    </a:p>
                    <a:p>
                      <a:pPr algn="ctr"/>
                      <a:r>
                        <a:rPr lang="en-US" sz="1600" dirty="0"/>
                        <a:t>[1.949157e-04, 9.54982e-01]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6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qvonmises</a:t>
                      </a:r>
                      <a:r>
                        <a:rPr lang="en-US" sz="1600" dirty="0"/>
                        <a:t>(0.5, 1, 6)</a:t>
                      </a:r>
                    </a:p>
                    <a:p>
                      <a:pPr algn="ctr"/>
                      <a:r>
                        <a:rPr lang="en-US" sz="1600" dirty="0" err="1"/>
                        <a:t>qvonmises</a:t>
                      </a:r>
                      <a:r>
                        <a:rPr lang="en-US" sz="1600" dirty="0"/>
                        <a:t>([0.2, 0.6], 2, 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[1]</a:t>
                      </a:r>
                    </a:p>
                    <a:p>
                      <a:pPr algn="ctr"/>
                      <a:r>
                        <a:rPr lang="en-US" sz="1600" dirty="0"/>
                        <a:t>[1.67413597, 2.09767203]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[1]</a:t>
                      </a:r>
                    </a:p>
                    <a:p>
                      <a:pPr algn="ctr"/>
                      <a:r>
                        <a:rPr lang="en-US" sz="1600" dirty="0"/>
                        <a:t>[1.67413597, 2.09767203]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60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number generation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R (kappa = 1)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Python (kappa = 1)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582335"/>
            <a:ext cx="3702050" cy="328676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85" y="2622675"/>
            <a:ext cx="3657917" cy="3286760"/>
          </a:xfrm>
        </p:spPr>
      </p:pic>
    </p:spTree>
    <p:extLst>
      <p:ext uri="{BB962C8B-B14F-4D97-AF65-F5344CB8AC3E}">
        <p14:creationId xmlns:p14="http://schemas.microsoft.com/office/powerpoint/2010/main" val="3336766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Directional (circular)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Type of data you use determines the kind of statistics to be used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Circular statistics should be used whenever you have a vector dataset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A vector dataset that has:</a:t>
            </a:r>
          </a:p>
          <a:p>
            <a:pPr lvl="8">
              <a:buFont typeface="Wingdings" panose="05000000000000000000" pitchFamily="2" charset="2"/>
              <a:buChar char="§"/>
            </a:pPr>
            <a:r>
              <a:rPr lang="en-US" sz="2400" dirty="0"/>
              <a:t>Angles</a:t>
            </a:r>
          </a:p>
          <a:p>
            <a:pPr lvl="8">
              <a:buFont typeface="Wingdings" panose="05000000000000000000" pitchFamily="2" charset="2"/>
              <a:buChar char="§"/>
            </a:pPr>
            <a:r>
              <a:rPr lang="en-US" sz="2400" dirty="0"/>
              <a:t>Periodicity</a:t>
            </a:r>
          </a:p>
          <a:p>
            <a:pPr lvl="8">
              <a:buFont typeface="Wingdings" panose="05000000000000000000" pitchFamily="2" charset="2"/>
              <a:buChar char="§"/>
            </a:pPr>
            <a:r>
              <a:rPr lang="en-US" sz="2400" dirty="0"/>
              <a:t>No true zero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2764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R (kappa = 6)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85" y="2582334"/>
            <a:ext cx="3657917" cy="31999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Python (kappa = 6)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487706"/>
            <a:ext cx="3702050" cy="3133165"/>
          </a:xfrm>
        </p:spPr>
      </p:pic>
    </p:spTree>
    <p:extLst>
      <p:ext uri="{BB962C8B-B14F-4D97-AF65-F5344CB8AC3E}">
        <p14:creationId xmlns:p14="http://schemas.microsoft.com/office/powerpoint/2010/main" val="3401833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density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b="16556"/>
          <a:stretch/>
        </p:blipFill>
        <p:spPr>
          <a:xfrm>
            <a:off x="524436" y="2528546"/>
            <a:ext cx="4001528" cy="322679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python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691026"/>
            <a:ext cx="3702050" cy="2759200"/>
          </a:xfrm>
        </p:spPr>
      </p:pic>
    </p:spTree>
    <p:extLst>
      <p:ext uri="{BB962C8B-B14F-4D97-AF65-F5344CB8AC3E}">
        <p14:creationId xmlns:p14="http://schemas.microsoft.com/office/powerpoint/2010/main" val="192403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4" b="15062"/>
          <a:stretch/>
        </p:blipFill>
        <p:spPr>
          <a:xfrm>
            <a:off x="388964" y="2528546"/>
            <a:ext cx="4136999" cy="333437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python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691025"/>
            <a:ext cx="3702050" cy="2778789"/>
          </a:xfrm>
        </p:spPr>
      </p:pic>
    </p:spTree>
    <p:extLst>
      <p:ext uri="{BB962C8B-B14F-4D97-AF65-F5344CB8AC3E}">
        <p14:creationId xmlns:p14="http://schemas.microsoft.com/office/powerpoint/2010/main" val="4017328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distribution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03" y="1846070"/>
            <a:ext cx="6477713" cy="4353023"/>
          </a:xfrm>
        </p:spPr>
      </p:pic>
    </p:spTree>
    <p:extLst>
      <p:ext uri="{BB962C8B-B14F-4D97-AF65-F5344CB8AC3E}">
        <p14:creationId xmlns:p14="http://schemas.microsoft.com/office/powerpoint/2010/main" val="992587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311244"/>
              </p:ext>
            </p:extLst>
          </p:nvPr>
        </p:nvGraphicFramePr>
        <p:xfrm>
          <a:off x="822325" y="1846261"/>
          <a:ext cx="7543800" cy="2981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37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Python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744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rvonmises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1.98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175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744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dvonmises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972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181909"/>
            <a:ext cx="754380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Making the package more robust to different kind of inputs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Optimize the code to decrease runtime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Include other functions of circular statistics, similar to “circular” package, under one hood</a:t>
            </a:r>
          </a:p>
        </p:txBody>
      </p:sp>
    </p:spTree>
    <p:extLst>
      <p:ext uri="{BB962C8B-B14F-4D97-AF65-F5344CB8AC3E}">
        <p14:creationId xmlns:p14="http://schemas.microsoft.com/office/powerpoint/2010/main" val="2849669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00" y="268951"/>
            <a:ext cx="8813120" cy="2541494"/>
          </a:xfrm>
        </p:spPr>
      </p:pic>
      <p:sp>
        <p:nvSpPr>
          <p:cNvPr id="7" name="TextBox 6"/>
          <p:cNvSpPr txBox="1"/>
          <p:nvPr/>
        </p:nvSpPr>
        <p:spPr>
          <a:xfrm>
            <a:off x="822960" y="2887999"/>
            <a:ext cx="769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Circular Histogram of wind direction in hourly bins for that month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140" y="3515959"/>
            <a:ext cx="3901440" cy="19507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68519" y="5836024"/>
            <a:ext cx="4652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Departure direction of migratory birds</a:t>
            </a:r>
          </a:p>
        </p:txBody>
      </p:sp>
    </p:spTree>
    <p:extLst>
      <p:ext uri="{BB962C8B-B14F-4D97-AF65-F5344CB8AC3E}">
        <p14:creationId xmlns:p14="http://schemas.microsoft.com/office/powerpoint/2010/main" val="253689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and Median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898655"/>
            <a:ext cx="3703638" cy="372968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" t="3822" b="4764"/>
          <a:stretch/>
        </p:blipFill>
        <p:spPr>
          <a:xfrm>
            <a:off x="4814047" y="2017059"/>
            <a:ext cx="3552078" cy="3590365"/>
          </a:xfrm>
        </p:spPr>
      </p:pic>
    </p:spTree>
    <p:extLst>
      <p:ext uri="{BB962C8B-B14F-4D97-AF65-F5344CB8AC3E}">
        <p14:creationId xmlns:p14="http://schemas.microsoft.com/office/powerpoint/2010/main" val="916425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Convert periodic data into an angular measurement:</a:t>
                </a: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                  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X – value from the data, k – scale on which the data has been measured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Angular data must be converted to rectangular polar co-ordinates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/>
                  <a:t>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  <a:blipFill rotWithShape="0">
                <a:blip r:embed="rId2"/>
                <a:stretch>
                  <a:fillRect l="-2262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4933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The mean angle can’t be calculated using linear mean formula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We use the following formula:</a:t>
                </a:r>
              </a:p>
              <a:p>
                <a:pPr marL="0" indent="0">
                  <a:buNone/>
                </a:pPr>
                <a:r>
                  <a:rPr lang="en-US" sz="2400" b="0" dirty="0"/>
                  <a:t>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func>
                          </m:e>
                        </m:nary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/>
                  <a:t>    	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func>
                          </m:e>
                        </m:nary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i="1" dirty="0">
                    <a:latin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800" b="0" dirty="0"/>
                  <a:t>      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262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574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Calculate the mean cosine and sine of X and Y obtained from the previous slide</a:t>
                </a:r>
              </a:p>
              <a:p>
                <a:pPr marL="0" indent="0">
                  <a:buNone/>
                </a:pPr>
                <a:r>
                  <a:rPr lang="en-US" sz="2800" dirty="0"/>
                  <a:t>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400" dirty="0"/>
                  <a:t>	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sz="2400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So mean angle would be: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acc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acc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262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67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Determining the quadrant: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/>
                  <a:t>Sin +, cos + : mean angle computed directly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/>
                  <a:t>Sin +, cos - : mean angle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180 −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/>
                  <a:t>Sin -, cos - : mean angle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180+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/>
                  <a:t>Sin -, cos +: mean angle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360−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08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71" y="3458627"/>
            <a:ext cx="2803151" cy="279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01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Circular variance measures variation in the angles about mean direction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It ranges from 0-1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Value of 1 means concentration in one direction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Value of 0 means equally dispersed around the circle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12" y="3605766"/>
            <a:ext cx="5819775" cy="266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3843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1073</TotalTime>
  <Words>799</Words>
  <Application>Microsoft Office PowerPoint</Application>
  <PresentationFormat>On-screen Show (4:3)</PresentationFormat>
  <Paragraphs>124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Calibri Light</vt:lpstr>
      <vt:lpstr>Cambria Math</vt:lpstr>
      <vt:lpstr>Wingdings</vt:lpstr>
      <vt:lpstr>Retrospect</vt:lpstr>
      <vt:lpstr>von Mises Distribution Package</vt:lpstr>
      <vt:lpstr>Directional (circular) statistics</vt:lpstr>
      <vt:lpstr>PowerPoint Presentation</vt:lpstr>
      <vt:lpstr>Mean and Median</vt:lpstr>
      <vt:lpstr>Mean</vt:lpstr>
      <vt:lpstr>Cont.</vt:lpstr>
      <vt:lpstr>Cont.</vt:lpstr>
      <vt:lpstr>Cont.</vt:lpstr>
      <vt:lpstr>Variance</vt:lpstr>
      <vt:lpstr>von Mises distribution</vt:lpstr>
      <vt:lpstr>PDF &amp; CDF</vt:lpstr>
      <vt:lpstr>von Mises Representation</vt:lpstr>
      <vt:lpstr>von Mises – R support</vt:lpstr>
      <vt:lpstr>von Mises package</vt:lpstr>
      <vt:lpstr>PowerPoint Presentation</vt:lpstr>
      <vt:lpstr>Methods</vt:lpstr>
      <vt:lpstr>PowerPoint Presentation</vt:lpstr>
      <vt:lpstr>Results: R vs Python</vt:lpstr>
      <vt:lpstr>Random number generation</vt:lpstr>
      <vt:lpstr>Cont.</vt:lpstr>
      <vt:lpstr>Probability density</vt:lpstr>
      <vt:lpstr>Cont.</vt:lpstr>
      <vt:lpstr>Cumulative distribution</vt:lpstr>
      <vt:lpstr>Benchmarking</vt:lpstr>
      <vt:lpstr>Future scope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von Mises Distribution</dc:title>
  <dc:creator>Vedant Mehta</dc:creator>
  <cp:lastModifiedBy>Kanchan</cp:lastModifiedBy>
  <cp:revision>49</cp:revision>
  <dcterms:created xsi:type="dcterms:W3CDTF">2018-04-29T23:12:10Z</dcterms:created>
  <dcterms:modified xsi:type="dcterms:W3CDTF">2018-04-30T17:29:09Z</dcterms:modified>
</cp:coreProperties>
</file>